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93" r:id="rId3"/>
    <p:sldId id="258" r:id="rId4"/>
    <p:sldId id="259" r:id="rId5"/>
    <p:sldId id="260" r:id="rId6"/>
    <p:sldId id="261" r:id="rId7"/>
    <p:sldId id="29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92" r:id="rId18"/>
    <p:sldId id="274" r:id="rId19"/>
    <p:sldId id="275" r:id="rId20"/>
    <p:sldId id="278" r:id="rId21"/>
    <p:sldId id="295" r:id="rId22"/>
    <p:sldId id="296" r:id="rId23"/>
    <p:sldId id="276" r:id="rId24"/>
    <p:sldId id="290" r:id="rId25"/>
    <p:sldId id="294" r:id="rId26"/>
    <p:sldId id="286" r:id="rId27"/>
    <p:sldId id="288" r:id="rId28"/>
    <p:sldId id="289" r:id="rId29"/>
    <p:sldId id="262" r:id="rId30"/>
    <p:sldId id="272" r:id="rId31"/>
    <p:sldId id="273" r:id="rId32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A8669E3-5213-A543-A58E-22A729BE59F2}">
          <p14:sldIdLst>
            <p14:sldId id="256"/>
            <p14:sldId id="293"/>
            <p14:sldId id="258"/>
            <p14:sldId id="259"/>
            <p14:sldId id="260"/>
            <p14:sldId id="261"/>
            <p14:sldId id="291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92"/>
            <p14:sldId id="274"/>
            <p14:sldId id="275"/>
            <p14:sldId id="278"/>
            <p14:sldId id="295"/>
            <p14:sldId id="296"/>
            <p14:sldId id="276"/>
            <p14:sldId id="290"/>
            <p14:sldId id="294"/>
            <p14:sldId id="286"/>
            <p14:sldId id="288"/>
            <p14:sldId id="289"/>
            <p14:sldId id="262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1"/>
    <p:restoredTop sz="77895"/>
  </p:normalViewPr>
  <p:slideViewPr>
    <p:cSldViewPr snapToGrid="0" snapToObjects="1">
      <p:cViewPr varScale="1">
        <p:scale>
          <a:sx n="88" d="100"/>
          <a:sy n="88" d="100"/>
        </p:scale>
        <p:origin x="178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9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5983F0-042C-451F-98D1-16759D4EFF08}" type="doc">
      <dgm:prSet loTypeId="urn:microsoft.com/office/officeart/2005/8/layout/pyramid2" loCatId="pyramid" qsTypeId="urn:microsoft.com/office/officeart/2005/8/quickstyle/3d7" qsCatId="3D" csTypeId="urn:microsoft.com/office/officeart/2005/8/colors/accent1_2" csCatId="accent1" phldr="1"/>
      <dgm:spPr/>
    </dgm:pt>
    <dgm:pt modelId="{5757946C-682A-444A-B9E7-7EB648D6300B}">
      <dgm:prSet phldrT="[文本]"/>
      <dgm:spPr/>
      <dgm:t>
        <a:bodyPr/>
        <a:lstStyle/>
        <a:p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Computational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9553FE-4FA3-41A1-9985-152E5D951004}" type="parTrans" cxnId="{4EFCBB3C-5291-471E-9FF9-7B737BB69863}">
      <dgm:prSet/>
      <dgm:spPr/>
      <dgm:t>
        <a:bodyPr/>
        <a:lstStyle/>
        <a:p>
          <a:endParaRPr lang="zh-CN" altLang="en-US"/>
        </a:p>
      </dgm:t>
    </dgm:pt>
    <dgm:pt modelId="{1CC0BF75-6084-43D0-91C5-E329F0E26C1F}" type="sibTrans" cxnId="{4EFCBB3C-5291-471E-9FF9-7B737BB69863}">
      <dgm:prSet/>
      <dgm:spPr/>
      <dgm:t>
        <a:bodyPr/>
        <a:lstStyle/>
        <a:p>
          <a:endParaRPr lang="zh-CN" altLang="en-US"/>
        </a:p>
      </dgm:t>
    </dgm:pt>
    <dgm:pt modelId="{CBAD7DBC-880D-4AE5-A2C6-D045BEA186B9}">
      <dgm:prSet phldrT="[文本]"/>
      <dgm:spPr/>
      <dgm:t>
        <a:bodyPr/>
        <a:lstStyle/>
        <a:p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Algorithmic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2588D1-B898-4043-84D1-35A039AADA56}" type="parTrans" cxnId="{6C002255-104A-49F5-B0D9-FD8FA5820160}">
      <dgm:prSet/>
      <dgm:spPr/>
      <dgm:t>
        <a:bodyPr/>
        <a:lstStyle/>
        <a:p>
          <a:endParaRPr lang="zh-CN" altLang="en-US"/>
        </a:p>
      </dgm:t>
    </dgm:pt>
    <dgm:pt modelId="{27E25D54-9B2F-4C3C-ABB1-5AFAB72B85A6}" type="sibTrans" cxnId="{6C002255-104A-49F5-B0D9-FD8FA5820160}">
      <dgm:prSet/>
      <dgm:spPr/>
      <dgm:t>
        <a:bodyPr/>
        <a:lstStyle/>
        <a:p>
          <a:endParaRPr lang="zh-CN" altLang="en-US"/>
        </a:p>
      </dgm:t>
    </dgm:pt>
    <dgm:pt modelId="{C89AB60A-9DF7-4CE0-8DD9-8D8F1A364A0F}">
      <dgm:prSet phldrT="[文本]"/>
      <dgm:spPr/>
      <dgm:t>
        <a:bodyPr/>
        <a:lstStyle/>
        <a:p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Implementational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058F3D-8CD3-4EB6-BC30-C98AD4403EED}" type="parTrans" cxnId="{F1BF6B30-58D8-43B5-BDB3-77BB91FB329E}">
      <dgm:prSet/>
      <dgm:spPr/>
      <dgm:t>
        <a:bodyPr/>
        <a:lstStyle/>
        <a:p>
          <a:endParaRPr lang="zh-CN" altLang="en-US"/>
        </a:p>
      </dgm:t>
    </dgm:pt>
    <dgm:pt modelId="{8735D169-454B-40ED-B14A-ECC945A9320E}" type="sibTrans" cxnId="{F1BF6B30-58D8-43B5-BDB3-77BB91FB329E}">
      <dgm:prSet/>
      <dgm:spPr/>
      <dgm:t>
        <a:bodyPr/>
        <a:lstStyle/>
        <a:p>
          <a:endParaRPr lang="zh-CN" altLang="en-US"/>
        </a:p>
      </dgm:t>
    </dgm:pt>
    <dgm:pt modelId="{0F4DEE4B-FA58-47B8-9D65-C8FB53508081}" type="pres">
      <dgm:prSet presAssocID="{F65983F0-042C-451F-98D1-16759D4EFF08}" presName="compositeShape" presStyleCnt="0">
        <dgm:presLayoutVars>
          <dgm:dir/>
          <dgm:resizeHandles/>
        </dgm:presLayoutVars>
      </dgm:prSet>
      <dgm:spPr/>
    </dgm:pt>
    <dgm:pt modelId="{B496C384-441A-4762-BE7E-5AB8051658BE}" type="pres">
      <dgm:prSet presAssocID="{F65983F0-042C-451F-98D1-16759D4EFF08}" presName="pyramid" presStyleLbl="node1" presStyleIdx="0" presStyleCnt="1" custLinFactNeighborX="-17202"/>
      <dgm:spPr/>
    </dgm:pt>
    <dgm:pt modelId="{9966589F-88CD-4B66-B6F7-6010504459AB}" type="pres">
      <dgm:prSet presAssocID="{F65983F0-042C-451F-98D1-16759D4EFF08}" presName="theList" presStyleCnt="0"/>
      <dgm:spPr/>
    </dgm:pt>
    <dgm:pt modelId="{C8C419FA-AFE9-4E93-B2C6-C3A28347657B}" type="pres">
      <dgm:prSet presAssocID="{5757946C-682A-444A-B9E7-7EB648D6300B}" presName="aNode" presStyleLbl="fgAcc1" presStyleIdx="0" presStyleCnt="3">
        <dgm:presLayoutVars>
          <dgm:bulletEnabled val="1"/>
        </dgm:presLayoutVars>
      </dgm:prSet>
      <dgm:spPr/>
    </dgm:pt>
    <dgm:pt modelId="{568EF876-7D89-4562-9566-32BC22CDB9A3}" type="pres">
      <dgm:prSet presAssocID="{5757946C-682A-444A-B9E7-7EB648D6300B}" presName="aSpace" presStyleCnt="0"/>
      <dgm:spPr/>
    </dgm:pt>
    <dgm:pt modelId="{7C8C8015-AE14-4AC9-B3E5-556A3767C844}" type="pres">
      <dgm:prSet presAssocID="{CBAD7DBC-880D-4AE5-A2C6-D045BEA186B9}" presName="aNode" presStyleLbl="fgAcc1" presStyleIdx="1" presStyleCnt="3">
        <dgm:presLayoutVars>
          <dgm:bulletEnabled val="1"/>
        </dgm:presLayoutVars>
      </dgm:prSet>
      <dgm:spPr/>
    </dgm:pt>
    <dgm:pt modelId="{32694423-8BB3-42C6-9431-31EE1333F54F}" type="pres">
      <dgm:prSet presAssocID="{CBAD7DBC-880D-4AE5-A2C6-D045BEA186B9}" presName="aSpace" presStyleCnt="0"/>
      <dgm:spPr/>
    </dgm:pt>
    <dgm:pt modelId="{F01C4CF1-0BA7-4571-B58E-FE07D7B104F7}" type="pres">
      <dgm:prSet presAssocID="{C89AB60A-9DF7-4CE0-8DD9-8D8F1A364A0F}" presName="aNode" presStyleLbl="fgAcc1" presStyleIdx="2" presStyleCnt="3">
        <dgm:presLayoutVars>
          <dgm:bulletEnabled val="1"/>
        </dgm:presLayoutVars>
      </dgm:prSet>
      <dgm:spPr/>
    </dgm:pt>
    <dgm:pt modelId="{550D61D2-575B-4D93-ACD4-C9B15155D578}" type="pres">
      <dgm:prSet presAssocID="{C89AB60A-9DF7-4CE0-8DD9-8D8F1A364A0F}" presName="aSpace" presStyleCnt="0"/>
      <dgm:spPr/>
    </dgm:pt>
  </dgm:ptLst>
  <dgm:cxnLst>
    <dgm:cxn modelId="{714D7320-BE56-477E-B9B5-CE560B2A800F}" type="presOf" srcId="{F65983F0-042C-451F-98D1-16759D4EFF08}" destId="{0F4DEE4B-FA58-47B8-9D65-C8FB53508081}" srcOrd="0" destOrd="0" presId="urn:microsoft.com/office/officeart/2005/8/layout/pyramid2"/>
    <dgm:cxn modelId="{F1BF6B30-58D8-43B5-BDB3-77BB91FB329E}" srcId="{F65983F0-042C-451F-98D1-16759D4EFF08}" destId="{C89AB60A-9DF7-4CE0-8DD9-8D8F1A364A0F}" srcOrd="2" destOrd="0" parTransId="{D8058F3D-8CD3-4EB6-BC30-C98AD4403EED}" sibTransId="{8735D169-454B-40ED-B14A-ECC945A9320E}"/>
    <dgm:cxn modelId="{4EFCBB3C-5291-471E-9FF9-7B737BB69863}" srcId="{F65983F0-042C-451F-98D1-16759D4EFF08}" destId="{5757946C-682A-444A-B9E7-7EB648D6300B}" srcOrd="0" destOrd="0" parTransId="{5F9553FE-4FA3-41A1-9985-152E5D951004}" sibTransId="{1CC0BF75-6084-43D0-91C5-E329F0E26C1F}"/>
    <dgm:cxn modelId="{6C002255-104A-49F5-B0D9-FD8FA5820160}" srcId="{F65983F0-042C-451F-98D1-16759D4EFF08}" destId="{CBAD7DBC-880D-4AE5-A2C6-D045BEA186B9}" srcOrd="1" destOrd="0" parTransId="{662588D1-B898-4043-84D1-35A039AADA56}" sibTransId="{27E25D54-9B2F-4C3C-ABB1-5AFAB72B85A6}"/>
    <dgm:cxn modelId="{EA35CD9C-E5BE-4CA8-AEB2-C420EFF72548}" type="presOf" srcId="{C89AB60A-9DF7-4CE0-8DD9-8D8F1A364A0F}" destId="{F01C4CF1-0BA7-4571-B58E-FE07D7B104F7}" srcOrd="0" destOrd="0" presId="urn:microsoft.com/office/officeart/2005/8/layout/pyramid2"/>
    <dgm:cxn modelId="{ED8C62D3-451A-4956-A45F-682EDAB4274E}" type="presOf" srcId="{5757946C-682A-444A-B9E7-7EB648D6300B}" destId="{C8C419FA-AFE9-4E93-B2C6-C3A28347657B}" srcOrd="0" destOrd="0" presId="urn:microsoft.com/office/officeart/2005/8/layout/pyramid2"/>
    <dgm:cxn modelId="{881EF7F8-794D-46C4-9BEE-6786662C494A}" type="presOf" srcId="{CBAD7DBC-880D-4AE5-A2C6-D045BEA186B9}" destId="{7C8C8015-AE14-4AC9-B3E5-556A3767C844}" srcOrd="0" destOrd="0" presId="urn:microsoft.com/office/officeart/2005/8/layout/pyramid2"/>
    <dgm:cxn modelId="{B6C64E8B-951A-4270-8417-8C50ED87440A}" type="presParOf" srcId="{0F4DEE4B-FA58-47B8-9D65-C8FB53508081}" destId="{B496C384-441A-4762-BE7E-5AB8051658BE}" srcOrd="0" destOrd="0" presId="urn:microsoft.com/office/officeart/2005/8/layout/pyramid2"/>
    <dgm:cxn modelId="{65FBE855-D583-4770-BD27-B3198B4AFDDF}" type="presParOf" srcId="{0F4DEE4B-FA58-47B8-9D65-C8FB53508081}" destId="{9966589F-88CD-4B66-B6F7-6010504459AB}" srcOrd="1" destOrd="0" presId="urn:microsoft.com/office/officeart/2005/8/layout/pyramid2"/>
    <dgm:cxn modelId="{34F50326-38FF-42A5-A747-352802E31E73}" type="presParOf" srcId="{9966589F-88CD-4B66-B6F7-6010504459AB}" destId="{C8C419FA-AFE9-4E93-B2C6-C3A28347657B}" srcOrd="0" destOrd="0" presId="urn:microsoft.com/office/officeart/2005/8/layout/pyramid2"/>
    <dgm:cxn modelId="{F70D3D5D-05B7-46AF-8D45-B4ABAA81A6B9}" type="presParOf" srcId="{9966589F-88CD-4B66-B6F7-6010504459AB}" destId="{568EF876-7D89-4562-9566-32BC22CDB9A3}" srcOrd="1" destOrd="0" presId="urn:microsoft.com/office/officeart/2005/8/layout/pyramid2"/>
    <dgm:cxn modelId="{B38DB49F-43C8-4787-A757-41AD7E43B8BD}" type="presParOf" srcId="{9966589F-88CD-4B66-B6F7-6010504459AB}" destId="{7C8C8015-AE14-4AC9-B3E5-556A3767C844}" srcOrd="2" destOrd="0" presId="urn:microsoft.com/office/officeart/2005/8/layout/pyramid2"/>
    <dgm:cxn modelId="{06A943F3-EE04-413F-88DC-BC7B671C6B3F}" type="presParOf" srcId="{9966589F-88CD-4B66-B6F7-6010504459AB}" destId="{32694423-8BB3-42C6-9431-31EE1333F54F}" srcOrd="3" destOrd="0" presId="urn:microsoft.com/office/officeart/2005/8/layout/pyramid2"/>
    <dgm:cxn modelId="{2A74FCDB-40E9-470E-955F-B4E239F79DF2}" type="presParOf" srcId="{9966589F-88CD-4B66-B6F7-6010504459AB}" destId="{F01C4CF1-0BA7-4571-B58E-FE07D7B104F7}" srcOrd="4" destOrd="0" presId="urn:microsoft.com/office/officeart/2005/8/layout/pyramid2"/>
    <dgm:cxn modelId="{2EB5FBAC-D31D-4B8D-BC43-5A1699A3FDED}" type="presParOf" srcId="{9966589F-88CD-4B66-B6F7-6010504459AB}" destId="{550D61D2-575B-4D93-ACD4-C9B15155D57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6C384-441A-4762-BE7E-5AB8051658BE}">
      <dsp:nvSpPr>
        <dsp:cNvPr id="0" name=""/>
        <dsp:cNvSpPr/>
      </dsp:nvSpPr>
      <dsp:spPr>
        <a:xfrm>
          <a:off x="0" y="0"/>
          <a:ext cx="4619021" cy="4619021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8C419FA-AFE9-4E93-B2C6-C3A28347657B}">
      <dsp:nvSpPr>
        <dsp:cNvPr id="0" name=""/>
        <dsp:cNvSpPr/>
      </dsp:nvSpPr>
      <dsp:spPr>
        <a:xfrm>
          <a:off x="2829745" y="464383"/>
          <a:ext cx="3002364" cy="10934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500" kern="1200" dirty="0">
              <a:latin typeface="Arial" panose="020B0604020202020204" pitchFamily="34" charset="0"/>
              <a:cs typeface="Arial" panose="020B0604020202020204" pitchFamily="34" charset="0"/>
            </a:rPr>
            <a:t>Computational</a:t>
          </a:r>
          <a:endParaRPr lang="zh-CN" altLang="en-US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83121" y="517759"/>
        <a:ext cx="2895612" cy="986657"/>
      </dsp:txXfrm>
    </dsp:sp>
    <dsp:sp modelId="{7C8C8015-AE14-4AC9-B3E5-556A3767C844}">
      <dsp:nvSpPr>
        <dsp:cNvPr id="0" name=""/>
        <dsp:cNvSpPr/>
      </dsp:nvSpPr>
      <dsp:spPr>
        <a:xfrm>
          <a:off x="2829745" y="1694468"/>
          <a:ext cx="3002364" cy="10934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500" kern="1200" dirty="0">
              <a:latin typeface="Arial" panose="020B0604020202020204" pitchFamily="34" charset="0"/>
              <a:cs typeface="Arial" panose="020B0604020202020204" pitchFamily="34" charset="0"/>
            </a:rPr>
            <a:t>Algorithmic</a:t>
          </a:r>
          <a:endParaRPr lang="zh-CN" altLang="en-US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83121" y="1747844"/>
        <a:ext cx="2895612" cy="986657"/>
      </dsp:txXfrm>
    </dsp:sp>
    <dsp:sp modelId="{F01C4CF1-0BA7-4571-B58E-FE07D7B104F7}">
      <dsp:nvSpPr>
        <dsp:cNvPr id="0" name=""/>
        <dsp:cNvSpPr/>
      </dsp:nvSpPr>
      <dsp:spPr>
        <a:xfrm>
          <a:off x="2829745" y="2924553"/>
          <a:ext cx="3002364" cy="10934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500" kern="1200" dirty="0">
              <a:latin typeface="Arial" panose="020B0604020202020204" pitchFamily="34" charset="0"/>
              <a:cs typeface="Arial" panose="020B0604020202020204" pitchFamily="34" charset="0"/>
            </a:rPr>
            <a:t>Implementational</a:t>
          </a:r>
          <a:endParaRPr lang="zh-CN" altLang="en-US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83121" y="2977929"/>
        <a:ext cx="2895612" cy="9866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8EE616-9CA5-3A4B-BE65-4C14A3C362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3DA0B9-B517-CC49-8787-145D40EC4E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A7C71-5AB5-6144-A03B-1B31AFB5D919}" type="datetimeFigureOut">
              <a:rPr lang="en-CN" smtClean="0"/>
              <a:t>2021/3/10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0DBDE5-57BF-B142-A4C2-320111735B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82070-A5B0-5442-9EE0-035308D801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9F610-CEB0-384B-AB9C-2C7810D42FA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92354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D2B65-1FC0-B645-B29A-1002A24B763B}" type="datetimeFigureOut">
              <a:rPr lang="en-CN" smtClean="0"/>
              <a:t>2021/3/10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6A3BB421-BC34-B248-8C8D-C148F34C6957}" type="slidenum">
              <a:rPr lang="en-CN" smtClean="0"/>
              <a:pPr/>
              <a:t>‹#›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280380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My name is Taicheng Huang, from AI Center in JiaLiu’s lab. It’s a great honor to make a presentation here. Today I’d like to talk about xxx.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07424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 Since representations indicated the cognition of AlexNet to the perceptual image, we check if representations are structured.</a:t>
            </a:r>
          </a:p>
          <a:p>
            <a:r>
              <a:rPr lang="en-CN" dirty="0"/>
              <a:t>2 For each image, get representions.</a:t>
            </a:r>
          </a:p>
          <a:p>
            <a:r>
              <a:rPr lang="en-CN" dirty="0"/>
              <a:t>3 with the representations, we can measure similarity between them according to categories.</a:t>
            </a:r>
          </a:p>
          <a:p>
            <a:r>
              <a:rPr lang="en-CN" dirty="0"/>
              <a:t>4 On the right side, we see the category similarity of the last linear layer. Structured.</a:t>
            </a:r>
          </a:p>
          <a:p>
            <a:r>
              <a:rPr lang="en-CN" dirty="0"/>
              <a:t>5 Further, with the indicator of semantic relations, looks that followed semantic relationship as humans.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11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75913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 We verify it to measure semantic similarity of humans.</a:t>
            </a:r>
          </a:p>
          <a:p>
            <a:r>
              <a:rPr lang="en-CN" dirty="0"/>
              <a:t>2 WordNet. ImageNet, 1,000 categories.</a:t>
            </a:r>
          </a:p>
          <a:p>
            <a:r>
              <a:rPr lang="en-CN" dirty="0"/>
              <a:t>3 Introduce tree structure.</a:t>
            </a:r>
          </a:p>
          <a:p>
            <a:r>
              <a:rPr lang="en-CN" dirty="0"/>
              <a:t>4 how to measure semantic similarity.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12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30473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 With this way, we measure semantic relatedness between each pair of categories.</a:t>
            </a:r>
          </a:p>
          <a:p>
            <a:r>
              <a:rPr lang="en-CN" dirty="0"/>
              <a:t>2 Compare it to AlexNet category similarity, high correspondence.</a:t>
            </a:r>
          </a:p>
          <a:p>
            <a:r>
              <a:rPr lang="en-CN" dirty="0"/>
              <a:t>3 Higher correspondence happened especially to categories belong to living things, which was more affected by object appearance.</a:t>
            </a:r>
          </a:p>
          <a:p>
            <a:r>
              <a:rPr lang="en-CN" dirty="0"/>
              <a:t>4 To artefacts, lower correspondence while still significantly correspondence. </a:t>
            </a:r>
          </a:p>
          <a:p>
            <a:r>
              <a:rPr lang="en-CN" dirty="0"/>
              <a:t>5 Semantic relatedness emerges in DCNNs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13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94130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 Further investigations on DCNNs in different architecture. </a:t>
            </a:r>
          </a:p>
          <a:p>
            <a:r>
              <a:rPr lang="en-CN" dirty="0"/>
              <a:t>2 Similar category similarity, all correlations higher than 0.89.</a:t>
            </a:r>
          </a:p>
          <a:p>
            <a:r>
              <a:rPr lang="en-CN" dirty="0"/>
              <a:t>3 Compared to WordNet semantic relations, high correspondence to WordNet semantic similarity.</a:t>
            </a:r>
          </a:p>
          <a:p>
            <a:r>
              <a:rPr lang="en-CN" dirty="0"/>
              <a:t>4 Indicated invariant to implementations.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14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74216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 We also examined relation of this correspondence to convolutional layers.</a:t>
            </a:r>
          </a:p>
          <a:p>
            <a:r>
              <a:rPr lang="en-CN" dirty="0"/>
              <a:t>2 Increase as a function of layers.</a:t>
            </a:r>
          </a:p>
          <a:p>
            <a:r>
              <a:rPr lang="en-CN" dirty="0"/>
              <a:t>3 First two layers, network have no ability to distinguish two categories.</a:t>
            </a:r>
          </a:p>
          <a:p>
            <a:r>
              <a:rPr lang="en-CN" dirty="0"/>
              <a:t>4 Higher convolutional layers better discrimination.</a:t>
            </a:r>
          </a:p>
          <a:p>
            <a:r>
              <a:rPr lang="en-CN" dirty="0"/>
              <a:t>5 Also to VGG11.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15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32182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 Since AlexNet perform semantic relatedness which generated from training for object recognition, how did it form?</a:t>
            </a:r>
          </a:p>
          <a:p>
            <a:r>
              <a:rPr lang="en-CN" dirty="0"/>
              <a:t>2 Retrained the AlexNet from start, and plot the developmental trajectory.</a:t>
            </a:r>
            <a:r>
              <a:rPr lang="zh-CN" altLang="en-US" dirty="0"/>
              <a:t> </a:t>
            </a:r>
            <a:endParaRPr lang="en-CN" dirty="0"/>
          </a:p>
          <a:p>
            <a:r>
              <a:rPr lang="en-CN" dirty="0"/>
              <a:t>3 Two lines, red line: correspondence; blue line: classfication accuracy, i.e. object recognition ability. We can clearly find both lines are asynchronous.</a:t>
            </a:r>
          </a:p>
          <a:p>
            <a:r>
              <a:rPr lang="en-CN" dirty="0"/>
              <a:t>4 semantics formed within the first epoch, stabled very fast, which is far prior to object recognition. </a:t>
            </a:r>
          </a:p>
          <a:p>
            <a:r>
              <a:rPr lang="en-CN" dirty="0"/>
              <a:t>5 We selected four stages for detailed observation, no, start show, finer, finer finer.</a:t>
            </a:r>
          </a:p>
          <a:p>
            <a:r>
              <a:rPr lang="en-CN" dirty="0"/>
              <a:t>6 Looks that the category similarity followed a coarse to finer progression.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16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09413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Similarly, main conclusions from the developmental trajectory could also be observed in VGG11</a:t>
            </a:r>
          </a:p>
          <a:p>
            <a:r>
              <a:rPr lang="en-US" dirty="0"/>
              <a:t>2 Asynchronous curves between correspondence to Wordnet semantic similarity and classification accuracy. </a:t>
            </a:r>
            <a:r>
              <a:rPr lang="en-CN" dirty="0"/>
              <a:t>And structure of the category similarity in VGG11 formed in a coarse to finer fashion.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17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07104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 Since we know that semantic relatedness emerges in DCNNs for object recognition, and its developmental trajectory followed a coarse to finer fashion, we still have something more needed to be considered.</a:t>
            </a:r>
          </a:p>
          <a:p>
            <a:r>
              <a:rPr lang="en-CN" dirty="0"/>
              <a:t>2 One proper effect to the formation of semantic relatedness is the object co-occurrence effect.</a:t>
            </a:r>
          </a:p>
          <a:p>
            <a:r>
              <a:rPr lang="en-CN" dirty="0"/>
              <a:t>3 As you can see, this is an image which selected from ImageNet dataset, and this image was used as one training image for AlexNet.</a:t>
            </a:r>
          </a:p>
          <a:p>
            <a:r>
              <a:rPr lang="en-CN" dirty="0"/>
              <a:t>4 AlexNet need to identify the target in the image, while except for the target, the image includes background that always co-occurrent with the target.</a:t>
            </a:r>
          </a:p>
          <a:p>
            <a:r>
              <a:rPr lang="en-CN" dirty="0"/>
              <a:t>5 co-occurrent objects could be a potential factor to form semantic relatedness in DCNNs.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18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07578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 One alternative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pPr/>
              <a:t>19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0840077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第一部分，关于</a:t>
            </a:r>
            <a:r>
              <a:rPr lang="en-US" altLang="zh-CN" dirty="0"/>
              <a:t>mind from</a:t>
            </a:r>
            <a:r>
              <a:rPr lang="en-US" altLang="zh-CN" baseline="0" dirty="0"/>
              <a:t> </a:t>
            </a:r>
            <a:r>
              <a:rPr lang="zh-CN" altLang="en-US" baseline="0" dirty="0"/>
              <a:t>的两个假设： </a:t>
            </a:r>
            <a:r>
              <a:rPr lang="en-US" altLang="zh-CN" baseline="0" dirty="0"/>
              <a:t>nativism and empiricism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051CB-C90D-4D7D-B95D-4E5D272D5EE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027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 </a:t>
            </a:r>
            <a:r>
              <a:rPr lang="en-US" dirty="0"/>
              <a:t>Object in this world is complicated. </a:t>
            </a:r>
            <a:r>
              <a:rPr lang="en-CN" dirty="0"/>
              <a:t>We live in this world, every second we need to recognize objects in different appearance, color or visual angle within a very short time.</a:t>
            </a:r>
          </a:p>
          <a:p>
            <a:r>
              <a:rPr lang="en-CN" dirty="0"/>
              <a:t>2 The ability evolved to rapidly recognize object ensures our survival.</a:t>
            </a:r>
          </a:p>
          <a:p>
            <a:r>
              <a:rPr lang="en-CN" dirty="0"/>
              <a:t>3 The basic question of object recognition.</a:t>
            </a:r>
          </a:p>
          <a:p>
            <a:r>
              <a:rPr lang="en-CN" dirty="0"/>
              <a:t>4 This simple question was not solved for many difficulties in object recognition</a:t>
            </a:r>
          </a:p>
          <a:p>
            <a:r>
              <a:rPr lang="en-CN" dirty="0"/>
              <a:t>5 Yellow car on left side have the same category as cars on right side. Although they’re different.</a:t>
            </a:r>
          </a:p>
          <a:p>
            <a:r>
              <a:rPr lang="en-CN" dirty="0"/>
              <a:t>6 Easy for us to know airplane is not a car, although they have similarities on appearance.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486351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 On the other hand, face recognition in monkey support for empirism.</a:t>
            </a:r>
          </a:p>
          <a:p>
            <a:r>
              <a:rPr lang="en-CN" dirty="0"/>
              <a:t>2 normal monkey and face-deprived monkey. </a:t>
            </a:r>
            <a:r>
              <a:rPr lang="en-US" dirty="0"/>
              <a:t>D</a:t>
            </a:r>
            <a:r>
              <a:rPr lang="en-CN" dirty="0"/>
              <a:t>ifferent activation in their brain.</a:t>
            </a:r>
          </a:p>
          <a:p>
            <a:r>
              <a:rPr lang="en-CN" dirty="0"/>
              <a:t>3 eye track result also support that the face-deprived monkey did not care about face. </a:t>
            </a: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29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46356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 Further quantify this coarse to finer fashion.</a:t>
            </a:r>
          </a:p>
          <a:p>
            <a:r>
              <a:rPr lang="en-CN" dirty="0"/>
              <a:t>2 We extract category similarity in coarse and fine-grained level. </a:t>
            </a:r>
          </a:p>
          <a:p>
            <a:r>
              <a:rPr lang="en-CN" dirty="0"/>
              <a:t>3 Coarse level, selected 19 superordinate categories that covered most of the 1,000 categories.</a:t>
            </a:r>
          </a:p>
          <a:p>
            <a:r>
              <a:rPr lang="en-CN" dirty="0"/>
              <a:t>   Average image representations within each superordinate category, and calculate category similarity according to the 19 superordinate categories.</a:t>
            </a:r>
          </a:p>
          <a:p>
            <a:r>
              <a:rPr lang="en-CN" dirty="0"/>
              <a:t>4 Finer level, extract categories within each superordinate category, and measure correspondence  to the wordnet semantic relatedness.</a:t>
            </a:r>
          </a:p>
          <a:p>
            <a:r>
              <a:rPr lang="en-CN" dirty="0"/>
              <a:t>5 We measure the developmental trajectory in coarse or fine-grained level.</a:t>
            </a:r>
          </a:p>
          <a:p>
            <a:endParaRPr lang="en-CN" dirty="0"/>
          </a:p>
          <a:p>
            <a:r>
              <a:rPr lang="en-CN"/>
              <a:t>Verify Coarse </a:t>
            </a:r>
            <a:r>
              <a:rPr lang="en-CN" dirty="0"/>
              <a:t>to finer progression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30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95834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Similarly, main conclusions from the developmental trajectory could also be observed in VGG11</a:t>
            </a:r>
          </a:p>
          <a:p>
            <a:r>
              <a:rPr lang="en-US" dirty="0"/>
              <a:t>2 Asynchronous curves between correspondence to Wordnet semantic similarity and classification accuracy. </a:t>
            </a:r>
            <a:r>
              <a:rPr lang="en-CN" dirty="0"/>
              <a:t>And structure of the category similarity in VGG11 formed in a coarse to finer fashion.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31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74437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 Many studies try to figure out.</a:t>
            </a:r>
          </a:p>
          <a:p>
            <a:r>
              <a:rPr lang="en-CN" dirty="0"/>
              <a:t>2 I would like to do a simple experiment to explain my opinion: why we recognize object so fast.</a:t>
            </a:r>
          </a:p>
          <a:p>
            <a:r>
              <a:rPr lang="en-CN" dirty="0"/>
              <a:t>3 One yellow car and four objects, then one question: which one is more similar.</a:t>
            </a:r>
          </a:p>
          <a:p>
            <a:r>
              <a:rPr lang="en-CN" dirty="0"/>
              <a:t>4 Everyone says A.</a:t>
            </a:r>
          </a:p>
          <a:p>
            <a:r>
              <a:rPr lang="en-CN" dirty="0"/>
              <a:t>5 Remove A, ask the same question. Remove B….</a:t>
            </a:r>
          </a:p>
          <a:p>
            <a:r>
              <a:rPr lang="en-CN" dirty="0"/>
              <a:t>6 Why we make such consistent responses? There must be a reason. Sth make us recognize objects rapidly.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50153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 To explain the reason, all images placed here, and let’s build relationship between them.</a:t>
            </a:r>
          </a:p>
          <a:p>
            <a:r>
              <a:rPr lang="en-CN" dirty="0"/>
              <a:t>2 First, yellow car and van, Car.</a:t>
            </a:r>
          </a:p>
          <a:p>
            <a:r>
              <a:rPr lang="en-CN" dirty="0"/>
              <a:t>3 Yellow car and yacht, Conveyance.</a:t>
            </a:r>
          </a:p>
          <a:p>
            <a:r>
              <a:rPr lang="en-CN" dirty="0"/>
              <a:t>4 Yellow car and cloth, artefacts</a:t>
            </a:r>
          </a:p>
          <a:p>
            <a:r>
              <a:rPr lang="en-CN" dirty="0"/>
              <a:t>5 Yellow car a</a:t>
            </a:r>
            <a:r>
              <a:rPr lang="en-US" dirty="0" err="1"/>
              <a:t>nd</a:t>
            </a:r>
            <a:r>
              <a:rPr lang="en-CN" dirty="0"/>
              <a:t> dog, physical entity</a:t>
            </a:r>
          </a:p>
          <a:p>
            <a:r>
              <a:rPr lang="en-CN" dirty="0"/>
              <a:t>6 We build their relationship by their similarity through response we tested before,  a semantic tree.</a:t>
            </a:r>
          </a:p>
          <a:p>
            <a:r>
              <a:rPr lang="en-CN" dirty="0"/>
              <a:t>7 More objects used, we can easily know the place of each object in the tree hierarchical structure.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99742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 It looks that semantic relatedness build in our mind is a good reason why we recognize object so rapidly.</a:t>
            </a:r>
          </a:p>
          <a:p>
            <a:r>
              <a:rPr lang="en-CN" dirty="0"/>
              <a:t>2 We still have questions. Where does it come from? Origin of semantics answer how do we build mechanism to recognize objects rapidly.</a:t>
            </a:r>
          </a:p>
          <a:p>
            <a:r>
              <a:rPr lang="en-CN" dirty="0"/>
              <a:t>3 Two hypotheses. </a:t>
            </a:r>
            <a:r>
              <a:rPr lang="en-US" dirty="0"/>
              <a:t>B</a:t>
            </a:r>
            <a:r>
              <a:rPr lang="en-CN" dirty="0"/>
              <a:t>lablabla</a:t>
            </a:r>
          </a:p>
          <a:p>
            <a:r>
              <a:rPr lang="en-CN" dirty="0"/>
              <a:t>4 In a short, blablabla.</a:t>
            </a:r>
          </a:p>
          <a:p>
            <a:r>
              <a:rPr lang="en-CN" dirty="0"/>
              <a:t>5 Two hypotheses are too different from each other, that anyone wants to know which one is correct.</a:t>
            </a:r>
          </a:p>
          <a:p>
            <a:r>
              <a:rPr lang="en-CN" dirty="0"/>
              <a:t>6 Evidence?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97735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 Evidence for nativism, language theory.</a:t>
            </a:r>
          </a:p>
          <a:p>
            <a:r>
              <a:rPr lang="en-CN" dirty="0"/>
              <a:t>2 Origin from reason why infants learn language so fast. Because of universal grammar.</a:t>
            </a:r>
          </a:p>
          <a:p>
            <a:r>
              <a:rPr lang="en-CN" dirty="0"/>
              <a:t>3 progress to be explained.</a:t>
            </a:r>
          </a:p>
          <a:p>
            <a:r>
              <a:rPr lang="en-CN" dirty="0"/>
              <a:t>4 support evidence: broca region is a neural substrate of universal grammar.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8162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 What’s the reason caused the divergence of conclusions under each hypothesis?</a:t>
            </a:r>
          </a:p>
          <a:p>
            <a:r>
              <a:rPr lang="en-CN" dirty="0"/>
              <a:t>2 We set elements of creatures and outside environment here. We know they are independent individuals.</a:t>
            </a:r>
          </a:p>
          <a:p>
            <a:r>
              <a:rPr lang="en-CN" dirty="0"/>
              <a:t>3 However, due to we live in this world, it’s unavoidable that self and outside things interacted with each other.</a:t>
            </a:r>
          </a:p>
          <a:p>
            <a:r>
              <a:rPr lang="en-CN" dirty="0"/>
              <a:t>4 The world we are living mixes ….</a:t>
            </a:r>
          </a:p>
          <a:p>
            <a:r>
              <a:rPr lang="en-CN" dirty="0"/>
              <a:t>5 So the reason why we make the divergence is that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87159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1 If we have an agent who works…</a:t>
            </a:r>
          </a:p>
          <a:p>
            <a:r>
              <a:rPr lang="en-CN" dirty="0"/>
              <a:t>2 Do we have? Actually we have, although it’s not perfect as human. </a:t>
            </a:r>
          </a:p>
          <a:p>
            <a:r>
              <a:rPr lang="en-CN" dirty="0"/>
              <a:t>3 The DCNNs. 1) operable, no priors from genetics. 2) architecture inspired from human visual cortex. 3) Good object recognition ability.</a:t>
            </a:r>
          </a:p>
          <a:p>
            <a:r>
              <a:rPr lang="en-CN" dirty="0"/>
              <a:t>4 DCNNs first designed by LeCUN, and successfully recognize handwritings.</a:t>
            </a:r>
          </a:p>
          <a:p>
            <a:r>
              <a:rPr lang="en-CN" dirty="0"/>
              <a:t>5 With further development, get better object recognition ability, even with similar accuracy as humans.</a:t>
            </a:r>
          </a:p>
          <a:p>
            <a:r>
              <a:rPr lang="en-CN" dirty="0"/>
              <a:t>6 DCNN be a suitable model to explore effect of visual experience to the formation of object recognition.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66149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One more important thing state here. </a:t>
            </a:r>
          </a:p>
          <a:p>
            <a:r>
              <a:rPr lang="en-CN" dirty="0"/>
              <a:t>1 See DCNNs in phychology way.</a:t>
            </a:r>
          </a:p>
          <a:p>
            <a:r>
              <a:rPr lang="en-CN" dirty="0"/>
              <a:t>2 Uniqueness of phychology: two world theory. </a:t>
            </a:r>
          </a:p>
          <a:p>
            <a:r>
              <a:rPr lang="en-CN" dirty="0"/>
              <a:t>3 Perceptual cue indicated physical world, everything is objective and measurable.</a:t>
            </a:r>
          </a:p>
          <a:p>
            <a:r>
              <a:rPr lang="en-CN" dirty="0"/>
              <a:t>4 AlexNet encode perceputal cue, and transform cues as representations to do object recognition.</a:t>
            </a:r>
          </a:p>
          <a:p>
            <a:r>
              <a:rPr lang="en-CN" dirty="0"/>
              <a:t>5 Representations indicated how AlexNet understand the image as the perceptual cue.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B421-BC34-B248-8C8D-C148F34C6957}" type="slidenum">
              <a:rPr lang="en-CN" smtClean="0"/>
              <a:t>10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5334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2ACB7-E405-6548-8C55-D9466FBF8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68786A-81CC-5A40-8FB2-BDCEFEFA0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2FCA0-F5B2-7E41-9FE7-575D9EBC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B482-CD90-C243-AC59-A4C4F603A0B7}" type="datetime1">
              <a:rPr lang="en-US" smtClean="0"/>
              <a:t>3/10/21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4255E-0FED-434B-B784-BD0C543F5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C79EB-C314-C347-852D-B3F22D98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8067215C-1085-B447-A8AB-485E18AFC712}" type="slidenum">
              <a:rPr lang="en-CN" smtClean="0"/>
              <a:pPr/>
              <a:t>‹#›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92115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7284F-7FD2-7644-AE7E-1DB71B90C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C8CC2-60BF-484E-A0EB-950A0D73A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AB2BB-F794-944D-BF89-30794D4E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3D37-D7FA-3A48-B425-38DCB118FC98}" type="datetime1">
              <a:rPr lang="en-US" smtClean="0"/>
              <a:t>3/10/21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E2D31-2B40-B94E-9610-1555BD20C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4233C-2FD0-DD42-98B7-D6153B452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55058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D981F5-A3E9-BD46-B475-68BE9B18A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EE4B5A-FA02-994C-B1FD-5ED470242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17E17-744C-5144-A048-54ED55EB6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94B0-619B-ED40-8F48-0134E7924A08}" type="datetime1">
              <a:rPr lang="en-US" smtClean="0"/>
              <a:t>3/10/21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8DAC0-7545-FC44-BA3F-90E1E427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AEE49-EF91-2243-983D-E13D5F5B2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16574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DBE7-259F-9A4F-B743-46E8000E9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DAF57-B29E-A84C-A951-A0B4B8285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A0060-210D-F147-902E-E144AC581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B8CD9-0B85-DE48-BBA9-2F9B9AC22B87}" type="datetime1">
              <a:rPr lang="en-US" smtClean="0"/>
              <a:t>3/10/21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8630C-682A-D646-AF0D-0F5F24AF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B9BA4-B6D0-F84F-A5C7-1BBD509F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8067215C-1085-B447-A8AB-485E18AFC712}" type="slidenum">
              <a:rPr lang="en-CN" smtClean="0"/>
              <a:pPr/>
              <a:t>‹#›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728658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218BB-A109-CF49-A419-43FAFFB8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EE4BE-A77E-8845-834F-DBE94B658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CE1E1-EBB5-0141-B960-FAA506F23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8D85D-7D1F-3646-B457-EDEB10F2424F}" type="datetime1">
              <a:rPr lang="en-US" smtClean="0"/>
              <a:t>3/10/21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D417B-D97C-3343-A718-413E9FC6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6EDC5-1748-6449-9157-4C8CC60F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6619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79B83-8D12-C04A-A5BC-D186089D3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DF84F-7311-1046-8CF7-60D081A40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4204AD-0F4B-4D48-BCDD-4CCFD1012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70A8B0-73DB-5945-A9AB-6327A1406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16D7-845F-8E42-8BF3-93FA121AE0F3}" type="datetime1">
              <a:rPr lang="en-US" smtClean="0"/>
              <a:t>3/10/21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39A02-3781-2C42-B2C6-84FF62F7A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F69A2-AF3C-934B-B9F6-82F616A35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4177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34B88-12D4-764F-B7BB-6C86BBAF5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4AB85-6201-B941-84AC-940A281AA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531D7-603A-9140-8AE8-01B4AAE5F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86CD0C-D8AD-5E45-8A5E-8B1D150E18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6D9C2C-DA5A-1740-8C33-97E587FC5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ED40D-4CDC-E041-B22F-1EBC2A0C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056D-D28C-4949-84C4-1D6C37D3EC51}" type="datetime1">
              <a:rPr lang="en-US" smtClean="0"/>
              <a:t>3/10/21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1728A8-2E48-FC42-90D5-18722C11C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7F40FA-69AE-AE49-982D-42A61C26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05800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E3102-08CE-C946-B4E3-1B119A91A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27B056-1088-6945-8FFA-64BC4DE16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80C7-4B61-7944-9DE2-D8B2E355618C}" type="datetime1">
              <a:rPr lang="en-US" smtClean="0"/>
              <a:t>3/10/21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D559F-5939-F540-89E2-D67592C26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527D1-340E-9A4E-9FAB-B5AB1A6E5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91144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B600B-8761-4F4F-92E3-BC91D4520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FB1F3-268E-2D4A-8B1A-F12F326FAAE1}" type="datetime1">
              <a:rPr lang="en-US" smtClean="0"/>
              <a:t>3/10/21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B7B8F5-02D9-0541-9798-090D7E7DC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BF532-78D5-E140-B763-0641CECE7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14508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B41A4-D58A-284F-90ED-B1BAA38D3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14AD6-5D78-9A41-A882-B0218846B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DA16A8-0E62-A34A-970D-B7547497F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F637A-A705-2645-B603-040347EF2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D956D-6630-534B-BA80-1839D363D543}" type="datetime1">
              <a:rPr lang="en-US" smtClean="0"/>
              <a:t>3/10/21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AD37D3-91AA-7D4C-AFCF-59A1C8DE0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1B36C-FFB9-9A47-AB1F-C3BF1348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1396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EC7FE-64DB-6346-9184-47E9D05BD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FF38CC-0996-4D40-A24A-CAACE60736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542098-60AD-0346-A9EC-5CBC6EE5D0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68D1C-B901-7C40-B05E-7431CDBA8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644B4-9F31-234A-9AD1-86AF12923A62}" type="datetime1">
              <a:rPr lang="en-US" smtClean="0"/>
              <a:t>3/10/21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8ED28-2A27-9D43-9680-63B5ACA7B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1C1AC-27A0-6C49-9D5D-AC4A530C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6314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969023-386E-C042-8C9F-4174D75C5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2E552-FE56-C944-B20E-6AE29B605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5E01A-C1B8-764F-8096-1A7EE9127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59A8E-8692-604D-8385-9B7534EEB471}" type="datetime1">
              <a:rPr lang="en-US" smtClean="0"/>
              <a:t>3/10/21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DBDFC-5E44-D144-8C9C-410A921CC0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25ABB-F54D-684B-82DB-B695044D6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7215C-1085-B447-A8AB-485E18AFC71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7939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tif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f"/><Relationship Id="rId3" Type="http://schemas.openxmlformats.org/officeDocument/2006/relationships/image" Target="../media/image54.png"/><Relationship Id="rId7" Type="http://schemas.openxmlformats.org/officeDocument/2006/relationships/image" Target="../media/image5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iff"/><Relationship Id="rId5" Type="http://schemas.openxmlformats.org/officeDocument/2006/relationships/image" Target="../media/image56.png"/><Relationship Id="rId4" Type="http://schemas.openxmlformats.org/officeDocument/2006/relationships/image" Target="../media/image55.svg"/><Relationship Id="rId9" Type="http://schemas.openxmlformats.org/officeDocument/2006/relationships/image" Target="../media/image6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if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51.tiff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tiff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tiff"/><Relationship Id="rId9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10" Type="http://schemas.openxmlformats.org/officeDocument/2006/relationships/image" Target="../media/image16.jpeg"/><Relationship Id="rId4" Type="http://schemas.openxmlformats.org/officeDocument/2006/relationships/image" Target="../media/image11.jp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3F15F-AA8C-B84C-B39D-C3EAB5B7B4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Semantic relatedness emerges in deep convolutional neural networks designed for object recognition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09EAB0-3B8F-F04F-A847-E520D12A46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Taicheng Huang (黄泰诚)</a:t>
            </a:r>
          </a:p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of Brain &amp; Cognition Center</a:t>
            </a:r>
          </a:p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2021/03/11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ABB35-0641-7547-AD57-398354B82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1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386628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BE2AF-1987-B046-9903-DFD9D52D8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48939" cy="1325563"/>
          </a:xfrm>
        </p:spPr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Transformation from perception to psychology in DCNNs</a:t>
            </a:r>
          </a:p>
        </p:txBody>
      </p:sp>
      <p:sp>
        <p:nvSpPr>
          <p:cNvPr id="4" name="文本框 5">
            <a:extLst>
              <a:ext uri="{FF2B5EF4-FFF2-40B4-BE49-F238E27FC236}">
                <a16:creationId xmlns:a16="http://schemas.microsoft.com/office/drawing/2014/main" id="{C3887D3A-5CB2-C743-9F72-1E79B6B419BF}"/>
              </a:ext>
            </a:extLst>
          </p:cNvPr>
          <p:cNvSpPr txBox="1"/>
          <p:nvPr/>
        </p:nvSpPr>
        <p:spPr>
          <a:xfrm>
            <a:off x="5149346" y="1435685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AlexNet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7">
            <a:extLst>
              <a:ext uri="{FF2B5EF4-FFF2-40B4-BE49-F238E27FC236}">
                <a16:creationId xmlns:a16="http://schemas.microsoft.com/office/drawing/2014/main" id="{3D18FD0B-09F1-4A42-B9CF-EAB55C42D579}"/>
              </a:ext>
            </a:extLst>
          </p:cNvPr>
          <p:cNvGrpSpPr/>
          <p:nvPr/>
        </p:nvGrpSpPr>
        <p:grpSpPr>
          <a:xfrm>
            <a:off x="2106055" y="2114237"/>
            <a:ext cx="7529607" cy="3024352"/>
            <a:chOff x="2406093" y="2652268"/>
            <a:chExt cx="7529607" cy="3024352"/>
          </a:xfrm>
        </p:grpSpPr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FFBB6040-911D-AE45-A8AB-B786E7F13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245"/>
            <a:stretch/>
          </p:blipFill>
          <p:spPr>
            <a:xfrm>
              <a:off x="2406093" y="2653080"/>
              <a:ext cx="7529607" cy="302354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BFD999-B6E6-4246-BC66-A7CB2DF11C90}"/>
                </a:ext>
              </a:extLst>
            </p:cNvPr>
            <p:cNvSpPr/>
            <p:nvPr/>
          </p:nvSpPr>
          <p:spPr>
            <a:xfrm>
              <a:off x="2406093" y="2652268"/>
              <a:ext cx="392525" cy="2710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矩形 8">
            <a:extLst>
              <a:ext uri="{FF2B5EF4-FFF2-40B4-BE49-F238E27FC236}">
                <a16:creationId xmlns:a16="http://schemas.microsoft.com/office/drawing/2014/main" id="{DABAB995-EDED-A04D-8C2A-6F67D9B25FCC}"/>
              </a:ext>
            </a:extLst>
          </p:cNvPr>
          <p:cNvSpPr/>
          <p:nvPr/>
        </p:nvSpPr>
        <p:spPr>
          <a:xfrm>
            <a:off x="2221489" y="2114237"/>
            <a:ext cx="1357746" cy="3180496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B93F6803-C7AB-C145-BCBE-3263354AF506}"/>
              </a:ext>
            </a:extLst>
          </p:cNvPr>
          <p:cNvSpPr/>
          <p:nvPr/>
        </p:nvSpPr>
        <p:spPr>
          <a:xfrm>
            <a:off x="8267698" y="2114237"/>
            <a:ext cx="1709332" cy="318049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10">
            <a:extLst>
              <a:ext uri="{FF2B5EF4-FFF2-40B4-BE49-F238E27FC236}">
                <a16:creationId xmlns:a16="http://schemas.microsoft.com/office/drawing/2014/main" id="{FBE71998-1262-8C46-988D-A21CA87EAABC}"/>
              </a:ext>
            </a:extLst>
          </p:cNvPr>
          <p:cNvSpPr txBox="1"/>
          <p:nvPr/>
        </p:nvSpPr>
        <p:spPr>
          <a:xfrm>
            <a:off x="1625013" y="5409878"/>
            <a:ext cx="2550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Perceptual cue</a:t>
            </a:r>
          </a:p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(Physical stimulus)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1">
            <a:extLst>
              <a:ext uri="{FF2B5EF4-FFF2-40B4-BE49-F238E27FC236}">
                <a16:creationId xmlns:a16="http://schemas.microsoft.com/office/drawing/2014/main" id="{1C17574F-7F37-AA48-9D60-85326786FC83}"/>
              </a:ext>
            </a:extLst>
          </p:cNvPr>
          <p:cNvSpPr txBox="1"/>
          <p:nvPr/>
        </p:nvSpPr>
        <p:spPr>
          <a:xfrm>
            <a:off x="7241370" y="5409878"/>
            <a:ext cx="37619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Representations indicated how DCNN encode perceptual cues into its psychological world, then recognize them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3777ADA-AB0D-0A4E-B10A-6E73ECEAC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10</a:t>
            </a:fld>
            <a:endParaRPr lang="en-CN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04F8DE0D-0379-F04E-A6D8-C9B021A65741}"/>
              </a:ext>
            </a:extLst>
          </p:cNvPr>
          <p:cNvSpPr/>
          <p:nvPr/>
        </p:nvSpPr>
        <p:spPr>
          <a:xfrm>
            <a:off x="4899071" y="5660484"/>
            <a:ext cx="1618938" cy="3297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694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/>
      <p:bldP spid="11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D72A2-4EC2-5A45-BE9E-C8710B01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20439" cy="1325563"/>
          </a:xfrm>
        </p:spPr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Category similarity of the AlexNet is structured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145AD9-CB99-EC46-A728-9CE1A1EA4BFC}"/>
              </a:ext>
            </a:extLst>
          </p:cNvPr>
          <p:cNvGrpSpPr/>
          <p:nvPr/>
        </p:nvGrpSpPr>
        <p:grpSpPr>
          <a:xfrm>
            <a:off x="289151" y="1625373"/>
            <a:ext cx="5037694" cy="2022904"/>
            <a:chOff x="609599" y="1690688"/>
            <a:chExt cx="5037694" cy="2022904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2232E70E-8AB3-7749-BA30-35A7CBC23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245"/>
            <a:stretch/>
          </p:blipFill>
          <p:spPr>
            <a:xfrm>
              <a:off x="609599" y="1690688"/>
              <a:ext cx="5037694" cy="2022904"/>
            </a:xfrm>
            <a:prstGeom prst="rect">
              <a:avLst/>
            </a:prstGeom>
          </p:spPr>
        </p:pic>
        <p:sp>
          <p:nvSpPr>
            <p:cNvPr id="9" name="矩形 6">
              <a:extLst>
                <a:ext uri="{FF2B5EF4-FFF2-40B4-BE49-F238E27FC236}">
                  <a16:creationId xmlns:a16="http://schemas.microsoft.com/office/drawing/2014/main" id="{76D5E062-3385-0144-A990-14BE98C34A29}"/>
                </a:ext>
              </a:extLst>
            </p:cNvPr>
            <p:cNvSpPr/>
            <p:nvPr/>
          </p:nvSpPr>
          <p:spPr>
            <a:xfrm>
              <a:off x="609599" y="1690688"/>
              <a:ext cx="392525" cy="2710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图片 14">
            <a:extLst>
              <a:ext uri="{FF2B5EF4-FFF2-40B4-BE49-F238E27FC236}">
                <a16:creationId xmlns:a16="http://schemas.microsoft.com/office/drawing/2014/main" id="{6496A724-E054-3C42-8645-5FEF37BA8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75" y="4098116"/>
            <a:ext cx="1122502" cy="8441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92EA6C8-11BA-C945-AB05-9E0060E75039}"/>
              </a:ext>
            </a:extLst>
          </p:cNvPr>
          <p:cNvSpPr/>
          <p:nvPr/>
        </p:nvSpPr>
        <p:spPr>
          <a:xfrm>
            <a:off x="3145971" y="4438533"/>
            <a:ext cx="163286" cy="1632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9C4239-9C31-4949-BF06-71DE4034D6F9}"/>
              </a:ext>
            </a:extLst>
          </p:cNvPr>
          <p:cNvSpPr/>
          <p:nvPr/>
        </p:nvSpPr>
        <p:spPr>
          <a:xfrm>
            <a:off x="3309257" y="4438533"/>
            <a:ext cx="163286" cy="16328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260E06-4F10-2442-B8C0-379703AC10CA}"/>
              </a:ext>
            </a:extLst>
          </p:cNvPr>
          <p:cNvSpPr/>
          <p:nvPr/>
        </p:nvSpPr>
        <p:spPr>
          <a:xfrm>
            <a:off x="3472543" y="4438533"/>
            <a:ext cx="163286" cy="16328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682DC9-A945-D74F-998E-9BF186CFC01B}"/>
              </a:ext>
            </a:extLst>
          </p:cNvPr>
          <p:cNvSpPr/>
          <p:nvPr/>
        </p:nvSpPr>
        <p:spPr>
          <a:xfrm>
            <a:off x="4340808" y="4438533"/>
            <a:ext cx="163286" cy="16328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9D752B-5610-734B-A99B-0847ECF6B4D6}"/>
              </a:ext>
            </a:extLst>
          </p:cNvPr>
          <p:cNvSpPr/>
          <p:nvPr/>
        </p:nvSpPr>
        <p:spPr>
          <a:xfrm>
            <a:off x="4504094" y="4438533"/>
            <a:ext cx="163286" cy="163286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B8A880-E80E-E74F-AC09-409710EE1F00}"/>
              </a:ext>
            </a:extLst>
          </p:cNvPr>
          <p:cNvSpPr/>
          <p:nvPr/>
        </p:nvSpPr>
        <p:spPr>
          <a:xfrm>
            <a:off x="4672823" y="4438533"/>
            <a:ext cx="163286" cy="1632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7AF41E-A83F-4348-A228-79A26763211C}"/>
              </a:ext>
            </a:extLst>
          </p:cNvPr>
          <p:cNvSpPr/>
          <p:nvPr/>
        </p:nvSpPr>
        <p:spPr>
          <a:xfrm>
            <a:off x="3635829" y="4438533"/>
            <a:ext cx="704979" cy="1632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FA9F4C-D851-0140-90E7-85E6695DF849}"/>
              </a:ext>
            </a:extLst>
          </p:cNvPr>
          <p:cNvSpPr txBox="1"/>
          <p:nvPr/>
        </p:nvSpPr>
        <p:spPr>
          <a:xfrm>
            <a:off x="3790384" y="427615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…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C19A01B-6645-B14E-82B3-824009380037}"/>
              </a:ext>
            </a:extLst>
          </p:cNvPr>
          <p:cNvCxnSpPr/>
          <p:nvPr/>
        </p:nvCxnSpPr>
        <p:spPr>
          <a:xfrm>
            <a:off x="2144485" y="4520176"/>
            <a:ext cx="815912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0855F59-8265-8D46-B154-C445F02C4101}"/>
              </a:ext>
            </a:extLst>
          </p:cNvPr>
          <p:cNvSpPr txBox="1"/>
          <p:nvPr/>
        </p:nvSpPr>
        <p:spPr>
          <a:xfrm>
            <a:off x="3205091" y="4018789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1000x1 from fc3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0835956-0857-2D46-9BCB-466E5F754EF0}"/>
              </a:ext>
            </a:extLst>
          </p:cNvPr>
          <p:cNvCxnSpPr/>
          <p:nvPr/>
        </p:nvCxnSpPr>
        <p:spPr>
          <a:xfrm>
            <a:off x="2155371" y="5850421"/>
            <a:ext cx="815912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8353746-92BE-A74F-8D49-006A96F63F6B}"/>
              </a:ext>
            </a:extLst>
          </p:cNvPr>
          <p:cNvSpPr/>
          <p:nvPr/>
        </p:nvSpPr>
        <p:spPr>
          <a:xfrm>
            <a:off x="3145971" y="5760766"/>
            <a:ext cx="163286" cy="163286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5ECAF7-DA53-1045-B54A-F1014DA35BEE}"/>
              </a:ext>
            </a:extLst>
          </p:cNvPr>
          <p:cNvSpPr/>
          <p:nvPr/>
        </p:nvSpPr>
        <p:spPr>
          <a:xfrm>
            <a:off x="3309257" y="5760766"/>
            <a:ext cx="163286" cy="1632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BCAD89-9594-DF43-BD8C-1F36CFBF883A}"/>
              </a:ext>
            </a:extLst>
          </p:cNvPr>
          <p:cNvSpPr/>
          <p:nvPr/>
        </p:nvSpPr>
        <p:spPr>
          <a:xfrm>
            <a:off x="3472543" y="5760766"/>
            <a:ext cx="163286" cy="163286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0B30E9-C257-404F-A458-366864CAC27C}"/>
              </a:ext>
            </a:extLst>
          </p:cNvPr>
          <p:cNvSpPr/>
          <p:nvPr/>
        </p:nvSpPr>
        <p:spPr>
          <a:xfrm>
            <a:off x="4340808" y="5760766"/>
            <a:ext cx="163286" cy="163286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5F1E02-63FB-7C48-ABB1-D13BFF815502}"/>
              </a:ext>
            </a:extLst>
          </p:cNvPr>
          <p:cNvSpPr/>
          <p:nvPr/>
        </p:nvSpPr>
        <p:spPr>
          <a:xfrm>
            <a:off x="4504094" y="5760766"/>
            <a:ext cx="163286" cy="163286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088929-912C-504A-9291-03D7D4A67C84}"/>
              </a:ext>
            </a:extLst>
          </p:cNvPr>
          <p:cNvSpPr/>
          <p:nvPr/>
        </p:nvSpPr>
        <p:spPr>
          <a:xfrm>
            <a:off x="4672823" y="5760766"/>
            <a:ext cx="163286" cy="16328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E483030-BB57-054D-976B-D9AECE7A7D97}"/>
              </a:ext>
            </a:extLst>
          </p:cNvPr>
          <p:cNvSpPr/>
          <p:nvPr/>
        </p:nvSpPr>
        <p:spPr>
          <a:xfrm>
            <a:off x="3635829" y="5760766"/>
            <a:ext cx="704979" cy="1632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83D001-6C28-0745-83A8-2AEC603BAA48}"/>
              </a:ext>
            </a:extLst>
          </p:cNvPr>
          <p:cNvSpPr txBox="1"/>
          <p:nvPr/>
        </p:nvSpPr>
        <p:spPr>
          <a:xfrm>
            <a:off x="3790384" y="559838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…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20B1B6-4C8A-0C4D-98CC-D0E3552018F1}"/>
              </a:ext>
            </a:extLst>
          </p:cNvPr>
          <p:cNvSpPr txBox="1"/>
          <p:nvPr/>
        </p:nvSpPr>
        <p:spPr>
          <a:xfrm>
            <a:off x="3205091" y="5341022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1000x1 from fc3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44069BF-5688-A547-BD14-D2A573F3D5CB}"/>
              </a:ext>
            </a:extLst>
          </p:cNvPr>
          <p:cNvCxnSpPr>
            <a:cxnSpLocks/>
          </p:cNvCxnSpPr>
          <p:nvPr/>
        </p:nvCxnSpPr>
        <p:spPr>
          <a:xfrm>
            <a:off x="3984172" y="4717599"/>
            <a:ext cx="4146" cy="5186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D2A6CDF-134F-4048-A5C4-BB157153B684}"/>
              </a:ext>
            </a:extLst>
          </p:cNvPr>
          <p:cNvSpPr txBox="1"/>
          <p:nvPr/>
        </p:nvSpPr>
        <p:spPr>
          <a:xfrm>
            <a:off x="2981849" y="4813069"/>
            <a:ext cx="201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Pearson correlation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81C5D4-2F6D-784C-A848-B1D3D7D50BE5}"/>
              </a:ext>
            </a:extLst>
          </p:cNvPr>
          <p:cNvSpPr txBox="1"/>
          <p:nvPr/>
        </p:nvSpPr>
        <p:spPr>
          <a:xfrm>
            <a:off x="637580" y="3717308"/>
            <a:ext cx="1667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Category: tench</a:t>
            </a:r>
          </a:p>
        </p:txBody>
      </p:sp>
      <p:pic>
        <p:nvPicPr>
          <p:cNvPr id="40" name="图片 30">
            <a:extLst>
              <a:ext uri="{FF2B5EF4-FFF2-40B4-BE49-F238E27FC236}">
                <a16:creationId xmlns:a16="http://schemas.microsoft.com/office/drawing/2014/main" id="{9C13E768-0E52-CA48-BDA3-67D075500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613" y="5388465"/>
            <a:ext cx="1117164" cy="92391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696FD5E-3723-D340-A8A7-8CBF7CD04C96}"/>
              </a:ext>
            </a:extLst>
          </p:cNvPr>
          <p:cNvSpPr txBox="1"/>
          <p:nvPr/>
        </p:nvSpPr>
        <p:spPr>
          <a:xfrm>
            <a:off x="637580" y="5000633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Category: turtle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4026B4C-4F8C-CC48-ADD8-BB3921F6BA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67" b="56950"/>
          <a:stretch/>
        </p:blipFill>
        <p:spPr>
          <a:xfrm>
            <a:off x="7749123" y="2250539"/>
            <a:ext cx="4018387" cy="3224395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E712D77A-387D-BC48-85BC-829C69FE1CD9}"/>
              </a:ext>
            </a:extLst>
          </p:cNvPr>
          <p:cNvGrpSpPr/>
          <p:nvPr/>
        </p:nvGrpSpPr>
        <p:grpSpPr>
          <a:xfrm>
            <a:off x="5342228" y="2267222"/>
            <a:ext cx="2455871" cy="3225600"/>
            <a:chOff x="5365505" y="2373991"/>
            <a:chExt cx="2455871" cy="3224395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BBB7504-1236-0748-A169-C81E0222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2088" b="56950"/>
            <a:stretch/>
          </p:blipFill>
          <p:spPr>
            <a:xfrm>
              <a:off x="5365505" y="2373991"/>
              <a:ext cx="2455871" cy="3224395"/>
            </a:xfrm>
            <a:prstGeom prst="rect">
              <a:avLst/>
            </a:prstGeom>
          </p:spPr>
        </p:pic>
        <p:sp>
          <p:nvSpPr>
            <p:cNvPr id="45" name="矩形 6">
              <a:extLst>
                <a:ext uri="{FF2B5EF4-FFF2-40B4-BE49-F238E27FC236}">
                  <a16:creationId xmlns:a16="http://schemas.microsoft.com/office/drawing/2014/main" id="{82B4433E-8A42-2148-A5D7-26E55FB39DA8}"/>
                </a:ext>
              </a:extLst>
            </p:cNvPr>
            <p:cNvSpPr/>
            <p:nvPr/>
          </p:nvSpPr>
          <p:spPr>
            <a:xfrm>
              <a:off x="5365505" y="2501304"/>
              <a:ext cx="392525" cy="2710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7593B8-8777-AE4F-AEFE-2837F7CF6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11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6027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4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8" grpId="0"/>
      <p:bldP spid="39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E8948-A9CA-BD48-A05C-B17E59CB1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of semantic similarity </a:t>
            </a:r>
          </a:p>
        </p:txBody>
      </p:sp>
      <p:grpSp>
        <p:nvGrpSpPr>
          <p:cNvPr id="26" name="组合 6">
            <a:extLst>
              <a:ext uri="{FF2B5EF4-FFF2-40B4-BE49-F238E27FC236}">
                <a16:creationId xmlns:a16="http://schemas.microsoft.com/office/drawing/2014/main" id="{A3191996-9A56-1346-A45E-B1AF4365CE9B}"/>
              </a:ext>
            </a:extLst>
          </p:cNvPr>
          <p:cNvGrpSpPr/>
          <p:nvPr/>
        </p:nvGrpSpPr>
        <p:grpSpPr>
          <a:xfrm>
            <a:off x="1858820" y="1564622"/>
            <a:ext cx="9083500" cy="4819435"/>
            <a:chOff x="1674555" y="1675461"/>
            <a:chExt cx="8910315" cy="4680889"/>
          </a:xfrm>
        </p:grpSpPr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id="{C0A1FF22-2B69-2944-8286-22B498FA3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4107"/>
            <a:stretch/>
          </p:blipFill>
          <p:spPr>
            <a:xfrm>
              <a:off x="1674555" y="1675461"/>
              <a:ext cx="8910315" cy="4680889"/>
            </a:xfrm>
            <a:prstGeom prst="rect">
              <a:avLst/>
            </a:prstGeom>
          </p:spPr>
        </p:pic>
        <p:sp>
          <p:nvSpPr>
            <p:cNvPr id="28" name="矩形 5">
              <a:extLst>
                <a:ext uri="{FF2B5EF4-FFF2-40B4-BE49-F238E27FC236}">
                  <a16:creationId xmlns:a16="http://schemas.microsoft.com/office/drawing/2014/main" id="{FC237F4D-96C9-1048-ABF7-15F7DB1CEEC8}"/>
                </a:ext>
              </a:extLst>
            </p:cNvPr>
            <p:cNvSpPr/>
            <p:nvPr/>
          </p:nvSpPr>
          <p:spPr>
            <a:xfrm>
              <a:off x="1868675" y="1828800"/>
              <a:ext cx="417325" cy="401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Picture 2" descr="Image result for WordNet">
            <a:extLst>
              <a:ext uri="{FF2B5EF4-FFF2-40B4-BE49-F238E27FC236}">
                <a16:creationId xmlns:a16="http://schemas.microsoft.com/office/drawing/2014/main" id="{5A119E6F-EC81-3F40-A76A-66AA308C3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703168"/>
            <a:ext cx="1978025" cy="153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矩形 8">
            <a:extLst>
              <a:ext uri="{FF2B5EF4-FFF2-40B4-BE49-F238E27FC236}">
                <a16:creationId xmlns:a16="http://schemas.microsoft.com/office/drawing/2014/main" id="{8C58FCD6-9858-F64F-A5D4-D5662A566009}"/>
              </a:ext>
            </a:extLst>
          </p:cNvPr>
          <p:cNvSpPr/>
          <p:nvPr/>
        </p:nvSpPr>
        <p:spPr>
          <a:xfrm>
            <a:off x="2056713" y="5035873"/>
            <a:ext cx="1006527" cy="3286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9">
            <a:extLst>
              <a:ext uri="{FF2B5EF4-FFF2-40B4-BE49-F238E27FC236}">
                <a16:creationId xmlns:a16="http://schemas.microsoft.com/office/drawing/2014/main" id="{CD38A3B9-46D1-2341-A7D9-300682B68E1E}"/>
              </a:ext>
            </a:extLst>
          </p:cNvPr>
          <p:cNvSpPr/>
          <p:nvPr/>
        </p:nvSpPr>
        <p:spPr>
          <a:xfrm>
            <a:off x="4312233" y="5020633"/>
            <a:ext cx="701727" cy="34384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14">
            <a:extLst>
              <a:ext uri="{FF2B5EF4-FFF2-40B4-BE49-F238E27FC236}">
                <a16:creationId xmlns:a16="http://schemas.microsoft.com/office/drawing/2014/main" id="{DF7FD301-5642-B341-BC74-C0D6894D40DB}"/>
              </a:ext>
            </a:extLst>
          </p:cNvPr>
          <p:cNvSpPr/>
          <p:nvPr/>
        </p:nvSpPr>
        <p:spPr>
          <a:xfrm>
            <a:off x="6826833" y="5035873"/>
            <a:ext cx="1006527" cy="328607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F54EED70-8346-A142-8642-00E06B739393}"/>
              </a:ext>
            </a:extLst>
          </p:cNvPr>
          <p:cNvGrpSpPr/>
          <p:nvPr/>
        </p:nvGrpSpPr>
        <p:grpSpPr>
          <a:xfrm>
            <a:off x="2598076" y="4875863"/>
            <a:ext cx="2074546" cy="163820"/>
            <a:chOff x="2607601" y="4875863"/>
            <a:chExt cx="2074546" cy="163820"/>
          </a:xfrm>
        </p:grpSpPr>
        <p:cxnSp>
          <p:nvCxnSpPr>
            <p:cNvPr id="33" name="直接连接符 18">
              <a:extLst>
                <a:ext uri="{FF2B5EF4-FFF2-40B4-BE49-F238E27FC236}">
                  <a16:creationId xmlns:a16="http://schemas.microsoft.com/office/drawing/2014/main" id="{219CCB9D-A850-9E4D-91B8-0998846439CE}"/>
                </a:ext>
              </a:extLst>
            </p:cNvPr>
            <p:cNvCxnSpPr/>
            <p:nvPr/>
          </p:nvCxnSpPr>
          <p:spPr>
            <a:xfrm>
              <a:off x="2607601" y="4875863"/>
              <a:ext cx="2074545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25">
              <a:extLst>
                <a:ext uri="{FF2B5EF4-FFF2-40B4-BE49-F238E27FC236}">
                  <a16:creationId xmlns:a16="http://schemas.microsoft.com/office/drawing/2014/main" id="{D23297E2-B0F7-554C-A088-AC1AED2EE641}"/>
                </a:ext>
              </a:extLst>
            </p:cNvPr>
            <p:cNvCxnSpPr/>
            <p:nvPr/>
          </p:nvCxnSpPr>
          <p:spPr>
            <a:xfrm>
              <a:off x="2607601" y="4875863"/>
              <a:ext cx="0" cy="16382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29">
              <a:extLst>
                <a:ext uri="{FF2B5EF4-FFF2-40B4-BE49-F238E27FC236}">
                  <a16:creationId xmlns:a16="http://schemas.microsoft.com/office/drawing/2014/main" id="{37619464-9190-4349-9551-5EB41F44AADC}"/>
                </a:ext>
              </a:extLst>
            </p:cNvPr>
            <p:cNvCxnSpPr/>
            <p:nvPr/>
          </p:nvCxnSpPr>
          <p:spPr>
            <a:xfrm>
              <a:off x="4682146" y="4875863"/>
              <a:ext cx="1" cy="14477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53">
            <a:extLst>
              <a:ext uri="{FF2B5EF4-FFF2-40B4-BE49-F238E27FC236}">
                <a16:creationId xmlns:a16="http://schemas.microsoft.com/office/drawing/2014/main" id="{B31C0BBE-DCAF-6B40-8641-7D2666E5F042}"/>
              </a:ext>
            </a:extLst>
          </p:cNvPr>
          <p:cNvGrpSpPr/>
          <p:nvPr/>
        </p:nvGrpSpPr>
        <p:grpSpPr>
          <a:xfrm>
            <a:off x="2559976" y="3752850"/>
            <a:ext cx="5764874" cy="1283023"/>
            <a:chOff x="2559976" y="3752850"/>
            <a:chExt cx="5764874" cy="1283023"/>
          </a:xfrm>
        </p:grpSpPr>
        <p:cxnSp>
          <p:nvCxnSpPr>
            <p:cNvPr id="37" name="直接连接符 32">
              <a:extLst>
                <a:ext uri="{FF2B5EF4-FFF2-40B4-BE49-F238E27FC236}">
                  <a16:creationId xmlns:a16="http://schemas.microsoft.com/office/drawing/2014/main" id="{88CAEA9A-3386-1944-B437-9C645A86EC91}"/>
                </a:ext>
              </a:extLst>
            </p:cNvPr>
            <p:cNvCxnSpPr/>
            <p:nvPr/>
          </p:nvCxnSpPr>
          <p:spPr>
            <a:xfrm flipV="1">
              <a:off x="3514725" y="3752852"/>
              <a:ext cx="0" cy="1021167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4">
              <a:extLst>
                <a:ext uri="{FF2B5EF4-FFF2-40B4-BE49-F238E27FC236}">
                  <a16:creationId xmlns:a16="http://schemas.microsoft.com/office/drawing/2014/main" id="{EE9300D2-A650-244D-B20A-893F697824CC}"/>
                </a:ext>
              </a:extLst>
            </p:cNvPr>
            <p:cNvCxnSpPr/>
            <p:nvPr/>
          </p:nvCxnSpPr>
          <p:spPr>
            <a:xfrm>
              <a:off x="3514725" y="3762375"/>
              <a:ext cx="3312108" cy="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6">
              <a:extLst>
                <a:ext uri="{FF2B5EF4-FFF2-40B4-BE49-F238E27FC236}">
                  <a16:creationId xmlns:a16="http://schemas.microsoft.com/office/drawing/2014/main" id="{389F5513-4C0A-1A45-A5B4-FC3445D02F4E}"/>
                </a:ext>
              </a:extLst>
            </p:cNvPr>
            <p:cNvCxnSpPr/>
            <p:nvPr/>
          </p:nvCxnSpPr>
          <p:spPr>
            <a:xfrm>
              <a:off x="6826833" y="3752850"/>
              <a:ext cx="0" cy="561506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8">
              <a:extLst>
                <a:ext uri="{FF2B5EF4-FFF2-40B4-BE49-F238E27FC236}">
                  <a16:creationId xmlns:a16="http://schemas.microsoft.com/office/drawing/2014/main" id="{65B6E38A-D7B8-984F-A100-FD1971E7CD6D}"/>
                </a:ext>
              </a:extLst>
            </p:cNvPr>
            <p:cNvCxnSpPr/>
            <p:nvPr/>
          </p:nvCxnSpPr>
          <p:spPr>
            <a:xfrm>
              <a:off x="6826833" y="4314356"/>
              <a:ext cx="1498017" cy="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57BE288C-E09C-FB4A-B3F2-1EE3B17BBEAF}"/>
                </a:ext>
              </a:extLst>
            </p:cNvPr>
            <p:cNvCxnSpPr/>
            <p:nvPr/>
          </p:nvCxnSpPr>
          <p:spPr>
            <a:xfrm>
              <a:off x="8324850" y="4314356"/>
              <a:ext cx="0" cy="561507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2">
              <a:extLst>
                <a:ext uri="{FF2B5EF4-FFF2-40B4-BE49-F238E27FC236}">
                  <a16:creationId xmlns:a16="http://schemas.microsoft.com/office/drawing/2014/main" id="{C2CD1127-54DC-4341-B588-AC60CFDF9A15}"/>
                </a:ext>
              </a:extLst>
            </p:cNvPr>
            <p:cNvCxnSpPr/>
            <p:nvPr/>
          </p:nvCxnSpPr>
          <p:spPr>
            <a:xfrm flipH="1">
              <a:off x="7258050" y="4875863"/>
              <a:ext cx="1066800" cy="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4">
              <a:extLst>
                <a:ext uri="{FF2B5EF4-FFF2-40B4-BE49-F238E27FC236}">
                  <a16:creationId xmlns:a16="http://schemas.microsoft.com/office/drawing/2014/main" id="{4F0762A3-B4BA-464B-9B5C-4729571A07F4}"/>
                </a:ext>
              </a:extLst>
            </p:cNvPr>
            <p:cNvCxnSpPr/>
            <p:nvPr/>
          </p:nvCxnSpPr>
          <p:spPr>
            <a:xfrm>
              <a:off x="7258050" y="4875863"/>
              <a:ext cx="0" cy="14477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50">
              <a:extLst>
                <a:ext uri="{FF2B5EF4-FFF2-40B4-BE49-F238E27FC236}">
                  <a16:creationId xmlns:a16="http://schemas.microsoft.com/office/drawing/2014/main" id="{7436D3CF-6F9B-D945-9C8A-979772583131}"/>
                </a:ext>
              </a:extLst>
            </p:cNvPr>
            <p:cNvCxnSpPr/>
            <p:nvPr/>
          </p:nvCxnSpPr>
          <p:spPr>
            <a:xfrm flipH="1">
              <a:off x="2559976" y="4774019"/>
              <a:ext cx="954749" cy="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52">
              <a:extLst>
                <a:ext uri="{FF2B5EF4-FFF2-40B4-BE49-F238E27FC236}">
                  <a16:creationId xmlns:a16="http://schemas.microsoft.com/office/drawing/2014/main" id="{8A759423-045D-4A40-89F3-AFF7E71F16C2}"/>
                </a:ext>
              </a:extLst>
            </p:cNvPr>
            <p:cNvCxnSpPr>
              <a:endCxn id="29" idx="0"/>
            </p:cNvCxnSpPr>
            <p:nvPr/>
          </p:nvCxnSpPr>
          <p:spPr>
            <a:xfrm>
              <a:off x="2559976" y="4774019"/>
              <a:ext cx="1" cy="261854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1B7C58-78FC-8F48-92FC-43FB5C7F9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12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5458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01C05-C05F-9A4D-99A7-9704DAF1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Autofit/>
          </a:bodyPr>
          <a:lstStyle/>
          <a:p>
            <a:r>
              <a:rPr lang="en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correspondence between semantic relations from the WordNet and category similarity from the AlexNet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90603C-265E-B34C-B15C-74258B0DF06B}"/>
              </a:ext>
            </a:extLst>
          </p:cNvPr>
          <p:cNvSpPr txBox="1"/>
          <p:nvPr/>
        </p:nvSpPr>
        <p:spPr>
          <a:xfrm>
            <a:off x="1290180" y="1885902"/>
            <a:ext cx="3608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WordNet semantic relations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2A7B9E-CF6A-F747-B7BE-CF6041E4EF56}"/>
              </a:ext>
            </a:extLst>
          </p:cNvPr>
          <p:cNvSpPr txBox="1"/>
          <p:nvPr/>
        </p:nvSpPr>
        <p:spPr>
          <a:xfrm>
            <a:off x="7424056" y="1891592"/>
            <a:ext cx="3615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AlexNet category similarity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78881A-28FB-0A4A-9619-8051DABA5F56}"/>
              </a:ext>
            </a:extLst>
          </p:cNvPr>
          <p:cNvSpPr txBox="1"/>
          <p:nvPr/>
        </p:nvSpPr>
        <p:spPr>
          <a:xfrm>
            <a:off x="4147431" y="5859464"/>
            <a:ext cx="3696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Pearson correlation: r = 0.56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56440C-E53B-A448-938E-CCBCB439DFB4}"/>
              </a:ext>
            </a:extLst>
          </p:cNvPr>
          <p:cNvCxnSpPr>
            <a:cxnSpLocks/>
          </p:cNvCxnSpPr>
          <p:nvPr/>
        </p:nvCxnSpPr>
        <p:spPr>
          <a:xfrm>
            <a:off x="3094232" y="5510302"/>
            <a:ext cx="0" cy="579994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FC025D-F275-6746-9CF4-259A00E92FB7}"/>
              </a:ext>
            </a:extLst>
          </p:cNvPr>
          <p:cNvCxnSpPr>
            <a:endCxn id="12" idx="1"/>
          </p:cNvCxnSpPr>
          <p:nvPr/>
        </p:nvCxnSpPr>
        <p:spPr>
          <a:xfrm>
            <a:off x="3094232" y="6090296"/>
            <a:ext cx="1053199" cy="1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63C9C05-BCDA-7944-AD86-30F15DC587FB}"/>
              </a:ext>
            </a:extLst>
          </p:cNvPr>
          <p:cNvCxnSpPr>
            <a:stCxn id="12" idx="3"/>
          </p:cNvCxnSpPr>
          <p:nvPr/>
        </p:nvCxnSpPr>
        <p:spPr>
          <a:xfrm flipV="1">
            <a:off x="7844277" y="6090296"/>
            <a:ext cx="1938550" cy="1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4CBA76-9B01-A547-A380-3F8E7AE97235}"/>
              </a:ext>
            </a:extLst>
          </p:cNvPr>
          <p:cNvCxnSpPr/>
          <p:nvPr/>
        </p:nvCxnSpPr>
        <p:spPr>
          <a:xfrm>
            <a:off x="9782827" y="5510302"/>
            <a:ext cx="0" cy="579994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C8CF7B-01F0-9E4A-BDA4-F28A4FC1F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13</a:t>
            </a:fld>
            <a:endParaRPr lang="en-C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26E199-C743-7442-AD94-6BEFC1E4D158}"/>
              </a:ext>
            </a:extLst>
          </p:cNvPr>
          <p:cNvGrpSpPr/>
          <p:nvPr/>
        </p:nvGrpSpPr>
        <p:grpSpPr>
          <a:xfrm>
            <a:off x="97249" y="2355588"/>
            <a:ext cx="5767783" cy="3087856"/>
            <a:chOff x="97249" y="2355588"/>
            <a:chExt cx="5767783" cy="308785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D61DC1-7E52-3C4E-B9A2-46259C9D7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249" y="2404837"/>
              <a:ext cx="5767783" cy="303860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58F6E0E-43F7-1C42-93F8-DBF82A5770A2}"/>
                </a:ext>
              </a:extLst>
            </p:cNvPr>
            <p:cNvSpPr/>
            <p:nvPr/>
          </p:nvSpPr>
          <p:spPr>
            <a:xfrm>
              <a:off x="97249" y="2355588"/>
              <a:ext cx="177991" cy="161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798E3CC-C83E-9644-AF27-DC0BF5862D26}"/>
              </a:ext>
            </a:extLst>
          </p:cNvPr>
          <p:cNvGrpSpPr/>
          <p:nvPr/>
        </p:nvGrpSpPr>
        <p:grpSpPr>
          <a:xfrm>
            <a:off x="6134299" y="2404837"/>
            <a:ext cx="5904974" cy="3038601"/>
            <a:chOff x="6134299" y="2404837"/>
            <a:chExt cx="5904974" cy="30386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D86A0E2-1686-234A-BB11-CD52875D6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34299" y="2404837"/>
              <a:ext cx="5904974" cy="303860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83280CE-D194-8840-8F36-CD5BF7886D75}"/>
                </a:ext>
              </a:extLst>
            </p:cNvPr>
            <p:cNvSpPr/>
            <p:nvPr/>
          </p:nvSpPr>
          <p:spPr>
            <a:xfrm>
              <a:off x="6175254" y="2439331"/>
              <a:ext cx="177991" cy="161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</p:spTree>
    <p:extLst>
      <p:ext uri="{BB962C8B-B14F-4D97-AF65-F5344CB8AC3E}">
        <p14:creationId xmlns:p14="http://schemas.microsoft.com/office/powerpoint/2010/main" val="288113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0E861-EAE8-8B4B-A9B3-75B490677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87" y="191472"/>
            <a:ext cx="11606987" cy="1325563"/>
          </a:xfrm>
        </p:spPr>
        <p:txBody>
          <a:bodyPr>
            <a:normAutofit/>
          </a:bodyPr>
          <a:lstStyle/>
          <a:p>
            <a:r>
              <a:rPr lang="en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Semantic structure in DCNNs is invariant to implementations</a:t>
            </a:r>
          </a:p>
        </p:txBody>
      </p:sp>
      <p:pic>
        <p:nvPicPr>
          <p:cNvPr id="4" name="图片 12">
            <a:extLst>
              <a:ext uri="{FF2B5EF4-FFF2-40B4-BE49-F238E27FC236}">
                <a16:creationId xmlns:a16="http://schemas.microsoft.com/office/drawing/2014/main" id="{E91C4EE7-6A00-0949-AA7E-DA1FC2BB3DD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4" t="56418"/>
          <a:stretch/>
        </p:blipFill>
        <p:spPr>
          <a:xfrm>
            <a:off x="7681619" y="1806914"/>
            <a:ext cx="2817648" cy="2261420"/>
          </a:xfrm>
          <a:prstGeom prst="rect">
            <a:avLst/>
          </a:prstGeom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0ECBB172-0051-1B45-889C-ADC8AD616EE6}"/>
              </a:ext>
            </a:extLst>
          </p:cNvPr>
          <p:cNvSpPr txBox="1"/>
          <p:nvPr/>
        </p:nvSpPr>
        <p:spPr>
          <a:xfrm>
            <a:off x="7013275" y="1345249"/>
            <a:ext cx="3962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WordNet semantic relations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18">
            <a:extLst>
              <a:ext uri="{FF2B5EF4-FFF2-40B4-BE49-F238E27FC236}">
                <a16:creationId xmlns:a16="http://schemas.microsoft.com/office/drawing/2014/main" id="{4D8B3DCA-41A0-A34D-BB4D-7F791AA68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219" y="1444792"/>
            <a:ext cx="1463457" cy="1234757"/>
          </a:xfrm>
          <a:prstGeom prst="rect">
            <a:avLst/>
          </a:pr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id="{481DC8A6-C528-794B-BE1A-B180950D1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832" y="1445269"/>
            <a:ext cx="1519817" cy="1235627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8E8514FC-44D7-AA49-AF78-9ED1FBB22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942" y="3042763"/>
            <a:ext cx="1441349" cy="1190680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45F0C75D-554E-B844-92AB-DB83D0746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7811" y="3051807"/>
            <a:ext cx="1469558" cy="1192397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CE27F631-D9D0-8D42-9D13-A9FB2E603C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4255" y="1451618"/>
            <a:ext cx="1465912" cy="1235627"/>
          </a:xfrm>
          <a:prstGeom prst="rect">
            <a:avLst/>
          </a:prstGeom>
        </p:spPr>
      </p:pic>
      <p:pic>
        <p:nvPicPr>
          <p:cNvPr id="11" name="图片 23">
            <a:extLst>
              <a:ext uri="{FF2B5EF4-FFF2-40B4-BE49-F238E27FC236}">
                <a16:creationId xmlns:a16="http://schemas.microsoft.com/office/drawing/2014/main" id="{249028B1-2ADC-434C-9D73-218DB5EC08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4118" y="3045062"/>
            <a:ext cx="1494429" cy="1199142"/>
          </a:xfrm>
          <a:prstGeom prst="rect">
            <a:avLst/>
          </a:prstGeom>
        </p:spPr>
      </p:pic>
      <p:sp>
        <p:nvSpPr>
          <p:cNvPr id="12" name="文本框 24">
            <a:extLst>
              <a:ext uri="{FF2B5EF4-FFF2-40B4-BE49-F238E27FC236}">
                <a16:creationId xmlns:a16="http://schemas.microsoft.com/office/drawing/2014/main" id="{FA8943FE-BD78-434B-A641-83A53A90EBFD}"/>
              </a:ext>
            </a:extLst>
          </p:cNvPr>
          <p:cNvSpPr txBox="1"/>
          <p:nvPr/>
        </p:nvSpPr>
        <p:spPr>
          <a:xfrm>
            <a:off x="1896522" y="1115253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AlexNet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25">
            <a:extLst>
              <a:ext uri="{FF2B5EF4-FFF2-40B4-BE49-F238E27FC236}">
                <a16:creationId xmlns:a16="http://schemas.microsoft.com/office/drawing/2014/main" id="{818AF52D-6643-7445-9B10-0FE053AD2BE4}"/>
              </a:ext>
            </a:extLst>
          </p:cNvPr>
          <p:cNvSpPr txBox="1"/>
          <p:nvPr/>
        </p:nvSpPr>
        <p:spPr>
          <a:xfrm>
            <a:off x="3420212" y="1088908"/>
            <a:ext cx="903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VGG11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26">
            <a:extLst>
              <a:ext uri="{FF2B5EF4-FFF2-40B4-BE49-F238E27FC236}">
                <a16:creationId xmlns:a16="http://schemas.microsoft.com/office/drawing/2014/main" id="{812CCEA2-9463-794D-B4A3-D3D4313A246D}"/>
              </a:ext>
            </a:extLst>
          </p:cNvPr>
          <p:cNvSpPr txBox="1"/>
          <p:nvPr/>
        </p:nvSpPr>
        <p:spPr>
          <a:xfrm>
            <a:off x="5234232" y="1115252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VGG19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27">
            <a:extLst>
              <a:ext uri="{FF2B5EF4-FFF2-40B4-BE49-F238E27FC236}">
                <a16:creationId xmlns:a16="http://schemas.microsoft.com/office/drawing/2014/main" id="{B9678775-CB3F-9C4C-ABAB-ACFF7E76BBF0}"/>
              </a:ext>
            </a:extLst>
          </p:cNvPr>
          <p:cNvSpPr txBox="1"/>
          <p:nvPr/>
        </p:nvSpPr>
        <p:spPr>
          <a:xfrm>
            <a:off x="1758398" y="2707121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ResNet18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28">
            <a:extLst>
              <a:ext uri="{FF2B5EF4-FFF2-40B4-BE49-F238E27FC236}">
                <a16:creationId xmlns:a16="http://schemas.microsoft.com/office/drawing/2014/main" id="{6524A387-55A9-1A43-9F79-5DFC5F26062A}"/>
              </a:ext>
            </a:extLst>
          </p:cNvPr>
          <p:cNvSpPr txBox="1"/>
          <p:nvPr/>
        </p:nvSpPr>
        <p:spPr>
          <a:xfrm>
            <a:off x="3235854" y="2708213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ResNet50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29">
            <a:extLst>
              <a:ext uri="{FF2B5EF4-FFF2-40B4-BE49-F238E27FC236}">
                <a16:creationId xmlns:a16="http://schemas.microsoft.com/office/drawing/2014/main" id="{47BD18F0-5D01-E14E-942E-5BFF145709B0}"/>
              </a:ext>
            </a:extLst>
          </p:cNvPr>
          <p:cNvSpPr txBox="1"/>
          <p:nvPr/>
        </p:nvSpPr>
        <p:spPr>
          <a:xfrm>
            <a:off x="5039407" y="2706508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ResNet101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30">
            <a:extLst>
              <a:ext uri="{FF2B5EF4-FFF2-40B4-BE49-F238E27FC236}">
                <a16:creationId xmlns:a16="http://schemas.microsoft.com/office/drawing/2014/main" id="{32C6F9D5-3A48-7441-804B-83B169A2C4C3}"/>
              </a:ext>
            </a:extLst>
          </p:cNvPr>
          <p:cNvSpPr/>
          <p:nvPr/>
        </p:nvSpPr>
        <p:spPr>
          <a:xfrm>
            <a:off x="1622435" y="1444793"/>
            <a:ext cx="1441350" cy="12347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9" name="矩形 31">
            <a:extLst>
              <a:ext uri="{FF2B5EF4-FFF2-40B4-BE49-F238E27FC236}">
                <a16:creationId xmlns:a16="http://schemas.microsoft.com/office/drawing/2014/main" id="{0E94C2C3-7A21-4142-AAE5-4A4BACE2B1DC}"/>
              </a:ext>
            </a:extLst>
          </p:cNvPr>
          <p:cNvSpPr/>
          <p:nvPr/>
        </p:nvSpPr>
        <p:spPr>
          <a:xfrm>
            <a:off x="3190647" y="1451441"/>
            <a:ext cx="3187900" cy="123580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20" name="矩形 32">
            <a:extLst>
              <a:ext uri="{FF2B5EF4-FFF2-40B4-BE49-F238E27FC236}">
                <a16:creationId xmlns:a16="http://schemas.microsoft.com/office/drawing/2014/main" id="{F7BC6497-EF87-8A41-A26C-B4B864586829}"/>
              </a:ext>
            </a:extLst>
          </p:cNvPr>
          <p:cNvSpPr/>
          <p:nvPr/>
        </p:nvSpPr>
        <p:spPr>
          <a:xfrm>
            <a:off x="1622435" y="3050459"/>
            <a:ext cx="4756112" cy="119374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21" name="图片 33">
            <a:extLst>
              <a:ext uri="{FF2B5EF4-FFF2-40B4-BE49-F238E27FC236}">
                <a16:creationId xmlns:a16="http://schemas.microsoft.com/office/drawing/2014/main" id="{81E1471E-3E63-914D-9201-8D1EDAEAA2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6286" y="4403553"/>
            <a:ext cx="2506854" cy="2150323"/>
          </a:xfrm>
          <a:prstGeom prst="rect">
            <a:avLst/>
          </a:prstGeom>
        </p:spPr>
      </p:pic>
      <p:sp>
        <p:nvSpPr>
          <p:cNvPr id="22" name="文本框 34">
            <a:extLst>
              <a:ext uri="{FF2B5EF4-FFF2-40B4-BE49-F238E27FC236}">
                <a16:creationId xmlns:a16="http://schemas.microsoft.com/office/drawing/2014/main" id="{41515269-8EBE-654E-ADAC-8F423F3C9CAB}"/>
              </a:ext>
            </a:extLst>
          </p:cNvPr>
          <p:cNvSpPr txBox="1"/>
          <p:nvPr/>
        </p:nvSpPr>
        <p:spPr>
          <a:xfrm>
            <a:off x="2286404" y="4440023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AlexNet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35">
            <a:extLst>
              <a:ext uri="{FF2B5EF4-FFF2-40B4-BE49-F238E27FC236}">
                <a16:creationId xmlns:a16="http://schemas.microsoft.com/office/drawing/2014/main" id="{6DD8BF33-B5D3-9D41-B38E-85C77143D694}"/>
              </a:ext>
            </a:extLst>
          </p:cNvPr>
          <p:cNvSpPr txBox="1"/>
          <p:nvPr/>
        </p:nvSpPr>
        <p:spPr>
          <a:xfrm>
            <a:off x="2346251" y="4780902"/>
            <a:ext cx="853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VGG11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36">
            <a:extLst>
              <a:ext uri="{FF2B5EF4-FFF2-40B4-BE49-F238E27FC236}">
                <a16:creationId xmlns:a16="http://schemas.microsoft.com/office/drawing/2014/main" id="{3D38887B-3156-BD42-B4F5-ED1DACF94DDC}"/>
              </a:ext>
            </a:extLst>
          </p:cNvPr>
          <p:cNvSpPr txBox="1"/>
          <p:nvPr/>
        </p:nvSpPr>
        <p:spPr>
          <a:xfrm>
            <a:off x="2330990" y="5134307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VGG19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37">
            <a:extLst>
              <a:ext uri="{FF2B5EF4-FFF2-40B4-BE49-F238E27FC236}">
                <a16:creationId xmlns:a16="http://schemas.microsoft.com/office/drawing/2014/main" id="{82043CC0-42CC-5C4C-9DF5-11D2DEA60397}"/>
              </a:ext>
            </a:extLst>
          </p:cNvPr>
          <p:cNvSpPr txBox="1"/>
          <p:nvPr/>
        </p:nvSpPr>
        <p:spPr>
          <a:xfrm>
            <a:off x="2104967" y="5472861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ResNet18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38">
            <a:extLst>
              <a:ext uri="{FF2B5EF4-FFF2-40B4-BE49-F238E27FC236}">
                <a16:creationId xmlns:a16="http://schemas.microsoft.com/office/drawing/2014/main" id="{19BCDEAF-1346-2841-B50A-EFE22455BBF6}"/>
              </a:ext>
            </a:extLst>
          </p:cNvPr>
          <p:cNvSpPr txBox="1"/>
          <p:nvPr/>
        </p:nvSpPr>
        <p:spPr>
          <a:xfrm>
            <a:off x="2104967" y="5831086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ResNet50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39">
            <a:extLst>
              <a:ext uri="{FF2B5EF4-FFF2-40B4-BE49-F238E27FC236}">
                <a16:creationId xmlns:a16="http://schemas.microsoft.com/office/drawing/2014/main" id="{0996F909-855D-ED41-946E-2E11058EEB2A}"/>
              </a:ext>
            </a:extLst>
          </p:cNvPr>
          <p:cNvSpPr txBox="1"/>
          <p:nvPr/>
        </p:nvSpPr>
        <p:spPr>
          <a:xfrm>
            <a:off x="1991154" y="6191999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ResNet101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40">
            <a:extLst>
              <a:ext uri="{FF2B5EF4-FFF2-40B4-BE49-F238E27FC236}">
                <a16:creationId xmlns:a16="http://schemas.microsoft.com/office/drawing/2014/main" id="{71361448-3A57-0C46-82C0-78DA265D1C25}"/>
              </a:ext>
            </a:extLst>
          </p:cNvPr>
          <p:cNvSpPr txBox="1"/>
          <p:nvPr/>
        </p:nvSpPr>
        <p:spPr>
          <a:xfrm rot="16200000">
            <a:off x="5849982" y="4895846"/>
            <a:ext cx="2343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Correspondence to WordNet semantic similarity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图片 41">
            <a:extLst>
              <a:ext uri="{FF2B5EF4-FFF2-40B4-BE49-F238E27FC236}">
                <a16:creationId xmlns:a16="http://schemas.microsoft.com/office/drawing/2014/main" id="{A8366DE1-9AAB-2C40-B008-648CAD7D88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2883" y="4328545"/>
            <a:ext cx="3005570" cy="1800941"/>
          </a:xfrm>
          <a:prstGeom prst="rect">
            <a:avLst/>
          </a:prstGeom>
        </p:spPr>
      </p:pic>
      <p:sp>
        <p:nvSpPr>
          <p:cNvPr id="30" name="文本框 42">
            <a:extLst>
              <a:ext uri="{FF2B5EF4-FFF2-40B4-BE49-F238E27FC236}">
                <a16:creationId xmlns:a16="http://schemas.microsoft.com/office/drawing/2014/main" id="{F999E5D2-A583-7448-ADD2-EDB97C49CD52}"/>
              </a:ext>
            </a:extLst>
          </p:cNvPr>
          <p:cNvSpPr txBox="1"/>
          <p:nvPr/>
        </p:nvSpPr>
        <p:spPr>
          <a:xfrm rot="2700000">
            <a:off x="7791779" y="6141828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AlexNet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43">
            <a:extLst>
              <a:ext uri="{FF2B5EF4-FFF2-40B4-BE49-F238E27FC236}">
                <a16:creationId xmlns:a16="http://schemas.microsoft.com/office/drawing/2014/main" id="{34317119-FB5D-9841-967E-48646073EE50}"/>
              </a:ext>
            </a:extLst>
          </p:cNvPr>
          <p:cNvSpPr txBox="1"/>
          <p:nvPr/>
        </p:nvSpPr>
        <p:spPr>
          <a:xfrm rot="2700000">
            <a:off x="8183454" y="6126345"/>
            <a:ext cx="769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VGG11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44">
            <a:extLst>
              <a:ext uri="{FF2B5EF4-FFF2-40B4-BE49-F238E27FC236}">
                <a16:creationId xmlns:a16="http://schemas.microsoft.com/office/drawing/2014/main" id="{98CD1EC9-230D-4F4E-8F46-2E4F31F20BBC}"/>
              </a:ext>
            </a:extLst>
          </p:cNvPr>
          <p:cNvSpPr txBox="1"/>
          <p:nvPr/>
        </p:nvSpPr>
        <p:spPr>
          <a:xfrm rot="2700000">
            <a:off x="8654605" y="6131060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VGG19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45">
            <a:extLst>
              <a:ext uri="{FF2B5EF4-FFF2-40B4-BE49-F238E27FC236}">
                <a16:creationId xmlns:a16="http://schemas.microsoft.com/office/drawing/2014/main" id="{7A992149-19CF-4646-A16E-1D3E493BC4E8}"/>
              </a:ext>
            </a:extLst>
          </p:cNvPr>
          <p:cNvSpPr txBox="1"/>
          <p:nvPr/>
        </p:nvSpPr>
        <p:spPr>
          <a:xfrm rot="2700000">
            <a:off x="9028208" y="6201336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ResNet18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46">
            <a:extLst>
              <a:ext uri="{FF2B5EF4-FFF2-40B4-BE49-F238E27FC236}">
                <a16:creationId xmlns:a16="http://schemas.microsoft.com/office/drawing/2014/main" id="{D8B92E44-E6D1-7E4D-83A7-31860CD6389D}"/>
              </a:ext>
            </a:extLst>
          </p:cNvPr>
          <p:cNvSpPr txBox="1"/>
          <p:nvPr/>
        </p:nvSpPr>
        <p:spPr>
          <a:xfrm rot="2700000">
            <a:off x="9469533" y="6150536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ResNet50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本框 47">
            <a:extLst>
              <a:ext uri="{FF2B5EF4-FFF2-40B4-BE49-F238E27FC236}">
                <a16:creationId xmlns:a16="http://schemas.microsoft.com/office/drawing/2014/main" id="{D5A65F08-40B5-C042-9AD3-8E8EAF2A539F}"/>
              </a:ext>
            </a:extLst>
          </p:cNvPr>
          <p:cNvSpPr txBox="1"/>
          <p:nvPr/>
        </p:nvSpPr>
        <p:spPr>
          <a:xfrm rot="2700000">
            <a:off x="9919210" y="6211075"/>
            <a:ext cx="108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ResNet101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BA11C9-7F52-E14D-AAE4-549930AB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14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1832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99F49-044B-304D-BDD6-651D185E4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Correspondence to the WordNet semantic similarity increased as a function of layers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54CF2F4-EB2D-C245-B087-B519F6F0269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3" y="2468082"/>
            <a:ext cx="5927609" cy="364027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9122B8BB-0C0F-2B43-8353-9DEA7BC34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85" t="45956" r="-1044" b="-2232"/>
          <a:stretch/>
        </p:blipFill>
        <p:spPr>
          <a:xfrm>
            <a:off x="6814302" y="3169920"/>
            <a:ext cx="4975612" cy="2236594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ED696758-C993-0E41-A677-6E367C6C5C6E}"/>
              </a:ext>
            </a:extLst>
          </p:cNvPr>
          <p:cNvSpPr txBox="1"/>
          <p:nvPr/>
        </p:nvSpPr>
        <p:spPr>
          <a:xfrm>
            <a:off x="3218753" y="1857849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AlexNet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D3E64313-9302-B545-BAB8-4F77011AA2EA}"/>
              </a:ext>
            </a:extLst>
          </p:cNvPr>
          <p:cNvSpPr txBox="1"/>
          <p:nvPr/>
        </p:nvSpPr>
        <p:spPr>
          <a:xfrm>
            <a:off x="8692628" y="1824421"/>
            <a:ext cx="1187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VGG11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3F152D-991F-1747-AE28-28ABFA276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15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8208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11697-B1A2-1B45-A694-960492E4E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did the hierarchical relatedness of object categories emerges from the begin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 of AlexNet</a:t>
            </a: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C64ADC70-0E63-644B-9B71-7845C0D2D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78" y="2316271"/>
            <a:ext cx="5720206" cy="3872946"/>
          </a:xfrm>
          <a:prstGeom prst="rect">
            <a:avLst/>
          </a:prstGeom>
        </p:spPr>
      </p:pic>
      <p:cxnSp>
        <p:nvCxnSpPr>
          <p:cNvPr id="5" name="直接箭头连接符 10">
            <a:extLst>
              <a:ext uri="{FF2B5EF4-FFF2-40B4-BE49-F238E27FC236}">
                <a16:creationId xmlns:a16="http://schemas.microsoft.com/office/drawing/2014/main" id="{C85252A7-0253-4A4B-AB2B-9C7BB074640B}"/>
              </a:ext>
            </a:extLst>
          </p:cNvPr>
          <p:cNvCxnSpPr/>
          <p:nvPr/>
        </p:nvCxnSpPr>
        <p:spPr>
          <a:xfrm>
            <a:off x="1694074" y="4719681"/>
            <a:ext cx="13855" cy="3186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箭头连接符 11">
            <a:extLst>
              <a:ext uri="{FF2B5EF4-FFF2-40B4-BE49-F238E27FC236}">
                <a16:creationId xmlns:a16="http://schemas.microsoft.com/office/drawing/2014/main" id="{A0499938-2238-3C4C-988E-C182EE6EA6AB}"/>
              </a:ext>
            </a:extLst>
          </p:cNvPr>
          <p:cNvCxnSpPr/>
          <p:nvPr/>
        </p:nvCxnSpPr>
        <p:spPr>
          <a:xfrm flipH="1" flipV="1">
            <a:off x="2099079" y="3039694"/>
            <a:ext cx="76201" cy="2563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接箭头连接符 13">
            <a:extLst>
              <a:ext uri="{FF2B5EF4-FFF2-40B4-BE49-F238E27FC236}">
                <a16:creationId xmlns:a16="http://schemas.microsoft.com/office/drawing/2014/main" id="{D39FE1CF-8EDD-5B44-9652-0A80A432D8F1}"/>
              </a:ext>
            </a:extLst>
          </p:cNvPr>
          <p:cNvCxnSpPr/>
          <p:nvPr/>
        </p:nvCxnSpPr>
        <p:spPr>
          <a:xfrm flipH="1" flipV="1">
            <a:off x="2517563" y="2799820"/>
            <a:ext cx="76201" cy="2563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箭头连接符 14">
            <a:extLst>
              <a:ext uri="{FF2B5EF4-FFF2-40B4-BE49-F238E27FC236}">
                <a16:creationId xmlns:a16="http://schemas.microsoft.com/office/drawing/2014/main" id="{AB7BAE1E-1D64-B946-BD45-F3CAED488087}"/>
              </a:ext>
            </a:extLst>
          </p:cNvPr>
          <p:cNvCxnSpPr/>
          <p:nvPr/>
        </p:nvCxnSpPr>
        <p:spPr>
          <a:xfrm flipH="1" flipV="1">
            <a:off x="4888229" y="2802400"/>
            <a:ext cx="76201" cy="2563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图片 16">
            <a:extLst>
              <a:ext uri="{FF2B5EF4-FFF2-40B4-BE49-F238E27FC236}">
                <a16:creationId xmlns:a16="http://schemas.microsoft.com/office/drawing/2014/main" id="{1F81DA6E-8803-1A4B-AADC-41F27E73205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6" t="52436" r="28431"/>
          <a:stretch/>
        </p:blipFill>
        <p:spPr>
          <a:xfrm>
            <a:off x="6689277" y="4067469"/>
            <a:ext cx="1856509" cy="2490934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1DFA8C26-11C2-B149-8121-6AE9D05B717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9" t="52436"/>
          <a:stretch/>
        </p:blipFill>
        <p:spPr>
          <a:xfrm>
            <a:off x="8658534" y="4067469"/>
            <a:ext cx="2392305" cy="2490934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1EB97D7-B583-4342-B2D6-6B19A17C76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" t="54359" r="73940"/>
          <a:stretch/>
        </p:blipFill>
        <p:spPr>
          <a:xfrm>
            <a:off x="6689277" y="1742280"/>
            <a:ext cx="1826952" cy="24355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56BC422-9EB5-0043-9CA9-ED11C066A1C9}"/>
              </a:ext>
            </a:extLst>
          </p:cNvPr>
          <p:cNvGrpSpPr/>
          <p:nvPr/>
        </p:nvGrpSpPr>
        <p:grpSpPr>
          <a:xfrm>
            <a:off x="8507713" y="1716681"/>
            <a:ext cx="2195456" cy="2413810"/>
            <a:chOff x="8507713" y="1776641"/>
            <a:chExt cx="2195456" cy="2413810"/>
          </a:xfrm>
        </p:grpSpPr>
        <p:pic>
          <p:nvPicPr>
            <p:cNvPr id="13" name="图片 3">
              <a:extLst>
                <a:ext uri="{FF2B5EF4-FFF2-40B4-BE49-F238E27FC236}">
                  <a16:creationId xmlns:a16="http://schemas.microsoft.com/office/drawing/2014/main" id="{961D3D2D-3D63-6145-86A0-2520430F6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97" t="11805" r="25260" b="10359"/>
            <a:stretch/>
          </p:blipFill>
          <p:spPr>
            <a:xfrm>
              <a:off x="8667736" y="2399372"/>
              <a:ext cx="1777763" cy="1791079"/>
            </a:xfrm>
            <a:prstGeom prst="rect">
              <a:avLst/>
            </a:prstGeom>
          </p:spPr>
        </p:pic>
        <p:sp>
          <p:nvSpPr>
            <p:cNvPr id="14" name="文本框 42">
              <a:extLst>
                <a:ext uri="{FF2B5EF4-FFF2-40B4-BE49-F238E27FC236}">
                  <a16:creationId xmlns:a16="http://schemas.microsoft.com/office/drawing/2014/main" id="{B8A9AF1F-6442-5146-B761-B95914206FE6}"/>
                </a:ext>
              </a:extLst>
            </p:cNvPr>
            <p:cNvSpPr txBox="1"/>
            <p:nvPr/>
          </p:nvSpPr>
          <p:spPr>
            <a:xfrm>
              <a:off x="8507713" y="1776641"/>
              <a:ext cx="21954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500,000 images within the first epoch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5628AC-76CE-064D-AFB6-CBE0B1958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16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7173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5E684-E862-2D44-951B-3A82C98C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23323" cy="1325563"/>
          </a:xfrm>
        </p:spPr>
        <p:txBody>
          <a:bodyPr>
            <a:normAutofit/>
          </a:bodyPr>
          <a:lstStyle/>
          <a:p>
            <a:r>
              <a:rPr lang="en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developmental trajectory was also observed in VGG11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8CD1CFC-42F3-4E4F-98F1-97EC8BE8F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259" y="2285895"/>
            <a:ext cx="5720691" cy="3877195"/>
          </a:xfrm>
          <a:prstGeom prst="rect">
            <a:avLst/>
          </a:prstGeom>
        </p:spPr>
      </p:pic>
      <p:sp>
        <p:nvSpPr>
          <p:cNvPr id="5" name="文本框 49">
            <a:extLst>
              <a:ext uri="{FF2B5EF4-FFF2-40B4-BE49-F238E27FC236}">
                <a16:creationId xmlns:a16="http://schemas.microsoft.com/office/drawing/2014/main" id="{B121E8A5-D735-6846-B6E3-FCCB6F7DD507}"/>
              </a:ext>
            </a:extLst>
          </p:cNvPr>
          <p:cNvSpPr txBox="1"/>
          <p:nvPr/>
        </p:nvSpPr>
        <p:spPr>
          <a:xfrm>
            <a:off x="6937897" y="1605881"/>
            <a:ext cx="1521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Random initialization</a:t>
            </a: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83855365-13ED-0D43-9EDF-CDCF9F10F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139" y="2199575"/>
            <a:ext cx="1850532" cy="184555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122AD8B5-AC34-F942-B977-1F7C24965F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t="12182" r="25347" b="10561"/>
          <a:stretch/>
        </p:blipFill>
        <p:spPr>
          <a:xfrm>
            <a:off x="8881363" y="2190656"/>
            <a:ext cx="1854476" cy="1854476"/>
          </a:xfrm>
          <a:prstGeom prst="rect">
            <a:avLst/>
          </a:prstGeom>
        </p:spPr>
      </p:pic>
      <p:sp>
        <p:nvSpPr>
          <p:cNvPr id="8" name="文本框 50">
            <a:extLst>
              <a:ext uri="{FF2B5EF4-FFF2-40B4-BE49-F238E27FC236}">
                <a16:creationId xmlns:a16="http://schemas.microsoft.com/office/drawing/2014/main" id="{1D8D672D-251F-2847-B540-7DF11CAD246F}"/>
              </a:ext>
            </a:extLst>
          </p:cNvPr>
          <p:cNvSpPr txBox="1"/>
          <p:nvPr/>
        </p:nvSpPr>
        <p:spPr>
          <a:xfrm>
            <a:off x="8742530" y="1605881"/>
            <a:ext cx="2132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500,000 images within the first epoch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09252121-CED5-314B-9D84-06825DBFA8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t="11516" r="25260" b="10649"/>
          <a:stretch/>
        </p:blipFill>
        <p:spPr>
          <a:xfrm>
            <a:off x="6773139" y="4531616"/>
            <a:ext cx="1850532" cy="1857437"/>
          </a:xfrm>
          <a:prstGeom prst="rect">
            <a:avLst/>
          </a:prstGeom>
        </p:spPr>
      </p:pic>
      <p:sp>
        <p:nvSpPr>
          <p:cNvPr id="10" name="文本框 51">
            <a:extLst>
              <a:ext uri="{FF2B5EF4-FFF2-40B4-BE49-F238E27FC236}">
                <a16:creationId xmlns:a16="http://schemas.microsoft.com/office/drawing/2014/main" id="{EC8D755C-F79E-DC46-A693-D4421D022C4D}"/>
              </a:ext>
            </a:extLst>
          </p:cNvPr>
          <p:cNvSpPr txBox="1"/>
          <p:nvPr/>
        </p:nvSpPr>
        <p:spPr>
          <a:xfrm>
            <a:off x="6656465" y="4103122"/>
            <a:ext cx="1967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After the first epoch</a:t>
            </a:r>
          </a:p>
        </p:txBody>
      </p:sp>
      <p:pic>
        <p:nvPicPr>
          <p:cNvPr id="11" name="图片 19">
            <a:extLst>
              <a:ext uri="{FF2B5EF4-FFF2-40B4-BE49-F238E27FC236}">
                <a16:creationId xmlns:a16="http://schemas.microsoft.com/office/drawing/2014/main" id="{963F261B-4F57-4E42-A3B5-B93F7D1E9D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5" t="10649" r="11589" b="9491"/>
          <a:stretch/>
        </p:blipFill>
        <p:spPr>
          <a:xfrm>
            <a:off x="10858186" y="4530376"/>
            <a:ext cx="322517" cy="1854476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C4A17573-5807-D84E-91AC-03E33B71E0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0" t="11805" r="25260" b="10648"/>
          <a:stretch/>
        </p:blipFill>
        <p:spPr>
          <a:xfrm>
            <a:off x="8881363" y="4530376"/>
            <a:ext cx="1854476" cy="1854476"/>
          </a:xfrm>
          <a:prstGeom prst="rect">
            <a:avLst/>
          </a:prstGeom>
        </p:spPr>
      </p:pic>
      <p:sp>
        <p:nvSpPr>
          <p:cNvPr id="13" name="文本框 52">
            <a:extLst>
              <a:ext uri="{FF2B5EF4-FFF2-40B4-BE49-F238E27FC236}">
                <a16:creationId xmlns:a16="http://schemas.microsoft.com/office/drawing/2014/main" id="{3279C811-1468-C34D-AC37-1F12BE529390}"/>
              </a:ext>
            </a:extLst>
          </p:cNvPr>
          <p:cNvSpPr txBox="1"/>
          <p:nvPr/>
        </p:nvSpPr>
        <p:spPr>
          <a:xfrm>
            <a:off x="8820189" y="4103122"/>
            <a:ext cx="1976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After the 40</a:t>
            </a:r>
            <a:r>
              <a:rPr lang="en-US" altLang="zh-CN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epoch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554B56F-21B8-CA4E-A164-E3972BAB9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17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978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B257B-5F97-4E40-878F-D2AA933F4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object co-occurrence to the emergence of semantic relatedness in DCNNs</a:t>
            </a:r>
          </a:p>
        </p:txBody>
      </p:sp>
      <p:pic>
        <p:nvPicPr>
          <p:cNvPr id="4" name="图片 21">
            <a:extLst>
              <a:ext uri="{FF2B5EF4-FFF2-40B4-BE49-F238E27FC236}">
                <a16:creationId xmlns:a16="http://schemas.microsoft.com/office/drawing/2014/main" id="{9627FF7E-6E59-E246-B370-D65DF744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777" y="1651207"/>
            <a:ext cx="2227579" cy="16617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文本框 22">
            <a:extLst>
              <a:ext uri="{FF2B5EF4-FFF2-40B4-BE49-F238E27FC236}">
                <a16:creationId xmlns:a16="http://schemas.microsoft.com/office/drawing/2014/main" id="{C1CDA4F4-BB19-B04A-86BC-25F92377A585}"/>
              </a:ext>
            </a:extLst>
          </p:cNvPr>
          <p:cNvSpPr txBox="1"/>
          <p:nvPr/>
        </p:nvSpPr>
        <p:spPr>
          <a:xfrm>
            <a:off x="2181113" y="3338558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25">
            <a:extLst>
              <a:ext uri="{FF2B5EF4-FFF2-40B4-BE49-F238E27FC236}">
                <a16:creationId xmlns:a16="http://schemas.microsoft.com/office/drawing/2014/main" id="{FE12D57A-0B94-574E-8483-6D2380C1D423}"/>
              </a:ext>
            </a:extLst>
          </p:cNvPr>
          <p:cNvSpPr txBox="1"/>
          <p:nvPr/>
        </p:nvSpPr>
        <p:spPr>
          <a:xfrm>
            <a:off x="3891336" y="1651207"/>
            <a:ext cx="2916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Co-occurrent surroundings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Pool &amp;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Plants</a:t>
            </a:r>
          </a:p>
        </p:txBody>
      </p:sp>
      <p:pic>
        <p:nvPicPr>
          <p:cNvPr id="7" name="图片 26">
            <a:extLst>
              <a:ext uri="{FF2B5EF4-FFF2-40B4-BE49-F238E27FC236}">
                <a16:creationId xmlns:a16="http://schemas.microsoft.com/office/drawing/2014/main" id="{09B27DF6-0BE3-7746-8CDF-BC6E7EABF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0186" y="1749682"/>
            <a:ext cx="2177793" cy="16617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文本框 27">
            <a:extLst>
              <a:ext uri="{FF2B5EF4-FFF2-40B4-BE49-F238E27FC236}">
                <a16:creationId xmlns:a16="http://schemas.microsoft.com/office/drawing/2014/main" id="{3DCE4335-C1F3-8347-A490-B5FAB9C6FAF9}"/>
              </a:ext>
            </a:extLst>
          </p:cNvPr>
          <p:cNvSpPr txBox="1"/>
          <p:nvPr/>
        </p:nvSpPr>
        <p:spPr>
          <a:xfrm>
            <a:off x="8583652" y="1380351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Single-object image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箭头连接符 29">
            <a:extLst>
              <a:ext uri="{FF2B5EF4-FFF2-40B4-BE49-F238E27FC236}">
                <a16:creationId xmlns:a16="http://schemas.microsoft.com/office/drawing/2014/main" id="{95C28F88-88EB-894C-84E4-B8A8183D4A36}"/>
              </a:ext>
            </a:extLst>
          </p:cNvPr>
          <p:cNvCxnSpPr/>
          <p:nvPr/>
        </p:nvCxnSpPr>
        <p:spPr>
          <a:xfrm>
            <a:off x="5695478" y="2510227"/>
            <a:ext cx="260347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文本框 36">
            <a:extLst>
              <a:ext uri="{FF2B5EF4-FFF2-40B4-BE49-F238E27FC236}">
                <a16:creationId xmlns:a16="http://schemas.microsoft.com/office/drawing/2014/main" id="{DF9E1551-59AD-0B45-A156-2DEF49172816}"/>
              </a:ext>
            </a:extLst>
          </p:cNvPr>
          <p:cNvSpPr txBox="1"/>
          <p:nvPr/>
        </p:nvSpPr>
        <p:spPr>
          <a:xfrm>
            <a:off x="5611070" y="2530643"/>
            <a:ext cx="2852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Surroundings exclusion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56">
            <a:extLst>
              <a:ext uri="{FF2B5EF4-FFF2-40B4-BE49-F238E27FC236}">
                <a16:creationId xmlns:a16="http://schemas.microsoft.com/office/drawing/2014/main" id="{E8EE2AEB-3681-874C-AA9D-E1A63F48144E}"/>
              </a:ext>
            </a:extLst>
          </p:cNvPr>
          <p:cNvSpPr/>
          <p:nvPr/>
        </p:nvSpPr>
        <p:spPr>
          <a:xfrm>
            <a:off x="2324830" y="3037841"/>
            <a:ext cx="544322" cy="27513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30">
            <a:extLst>
              <a:ext uri="{FF2B5EF4-FFF2-40B4-BE49-F238E27FC236}">
                <a16:creationId xmlns:a16="http://schemas.microsoft.com/office/drawing/2014/main" id="{00E7979A-22F3-2B48-AEDF-B7B6DBB10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318" y="4185634"/>
            <a:ext cx="2650888" cy="2170715"/>
          </a:xfrm>
          <a:prstGeom prst="rect">
            <a:avLst/>
          </a:prstGeom>
        </p:spPr>
      </p:pic>
      <p:sp>
        <p:nvSpPr>
          <p:cNvPr id="13" name="文本框 31">
            <a:extLst>
              <a:ext uri="{FF2B5EF4-FFF2-40B4-BE49-F238E27FC236}">
                <a16:creationId xmlns:a16="http://schemas.microsoft.com/office/drawing/2014/main" id="{C6E4927D-4459-6C40-8F5D-08EFC0D3103B}"/>
              </a:ext>
            </a:extLst>
          </p:cNvPr>
          <p:cNvSpPr txBox="1"/>
          <p:nvPr/>
        </p:nvSpPr>
        <p:spPr>
          <a:xfrm>
            <a:off x="838379" y="3789703"/>
            <a:ext cx="2624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Single-object AlexNet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32">
            <a:extLst>
              <a:ext uri="{FF2B5EF4-FFF2-40B4-BE49-F238E27FC236}">
                <a16:creationId xmlns:a16="http://schemas.microsoft.com/office/drawing/2014/main" id="{D58F32C7-20A4-5640-AF03-0D94A3ECB778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5" t="2974" b="54715"/>
          <a:stretch/>
        </p:blipFill>
        <p:spPr>
          <a:xfrm>
            <a:off x="4631489" y="4185634"/>
            <a:ext cx="2606892" cy="2170715"/>
          </a:xfrm>
          <a:prstGeom prst="rect">
            <a:avLst/>
          </a:prstGeom>
        </p:spPr>
      </p:pic>
      <p:cxnSp>
        <p:nvCxnSpPr>
          <p:cNvPr id="15" name="直接箭头连接符 34">
            <a:extLst>
              <a:ext uri="{FF2B5EF4-FFF2-40B4-BE49-F238E27FC236}">
                <a16:creationId xmlns:a16="http://schemas.microsoft.com/office/drawing/2014/main" id="{D5B07D7F-E3A9-D942-8DBA-AA257640C9E8}"/>
              </a:ext>
            </a:extLst>
          </p:cNvPr>
          <p:cNvCxnSpPr>
            <a:stCxn id="12" idx="3"/>
            <a:endCxn id="14" idx="1"/>
          </p:cNvCxnSpPr>
          <p:nvPr/>
        </p:nvCxnSpPr>
        <p:spPr>
          <a:xfrm>
            <a:off x="3548206" y="5270992"/>
            <a:ext cx="10832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文本框 35">
            <a:extLst>
              <a:ext uri="{FF2B5EF4-FFF2-40B4-BE49-F238E27FC236}">
                <a16:creationId xmlns:a16="http://schemas.microsoft.com/office/drawing/2014/main" id="{8BA4BA56-2826-A74A-83C5-AB732C631660}"/>
              </a:ext>
            </a:extLst>
          </p:cNvPr>
          <p:cNvSpPr txBox="1"/>
          <p:nvPr/>
        </p:nvSpPr>
        <p:spPr>
          <a:xfrm>
            <a:off x="3573186" y="4811151"/>
            <a:ext cx="1058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 = 0.82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52">
            <a:extLst>
              <a:ext uri="{FF2B5EF4-FFF2-40B4-BE49-F238E27FC236}">
                <a16:creationId xmlns:a16="http://schemas.microsoft.com/office/drawing/2014/main" id="{9380EC41-B6D5-004B-8A72-33C0D31C70DE}"/>
              </a:ext>
            </a:extLst>
          </p:cNvPr>
          <p:cNvSpPr txBox="1"/>
          <p:nvPr/>
        </p:nvSpPr>
        <p:spPr>
          <a:xfrm>
            <a:off x="4248440" y="3807904"/>
            <a:ext cx="3035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Object-abundant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AlexNet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51">
            <a:extLst>
              <a:ext uri="{FF2B5EF4-FFF2-40B4-BE49-F238E27FC236}">
                <a16:creationId xmlns:a16="http://schemas.microsoft.com/office/drawing/2014/main" id="{9F1EB79F-1928-164D-A535-2720E1320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5714" y="3651374"/>
            <a:ext cx="3698540" cy="313387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CC1A3-F40A-A94A-9BF6-2AF7F5BDC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18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4846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 animBg="1"/>
      <p:bldP spid="13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9AC2A38-0E99-974C-8736-CBBAE5F3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task demand to the emergence of semantic relatedness in DCNNs</a:t>
            </a:r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69483E20-263F-8846-80E2-66EBD83AF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87" y="1988964"/>
            <a:ext cx="1616157" cy="1215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E4887A-9D0A-0A4A-B55A-2353A547D0EC}"/>
              </a:ext>
            </a:extLst>
          </p:cNvPr>
          <p:cNvSpPr txBox="1"/>
          <p:nvPr/>
        </p:nvSpPr>
        <p:spPr>
          <a:xfrm>
            <a:off x="2575830" y="1986116"/>
            <a:ext cx="807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8C7E6A-CC1F-4F4C-8A83-E2F9ADC04500}"/>
              </a:ext>
            </a:extLst>
          </p:cNvPr>
          <p:cNvSpPr txBox="1"/>
          <p:nvPr/>
        </p:nvSpPr>
        <p:spPr>
          <a:xfrm>
            <a:off x="2664957" y="2402671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FCAEA-50B6-294A-8B07-AA18B23E8E8E}"/>
              </a:ext>
            </a:extLst>
          </p:cNvPr>
          <p:cNvSpPr txBox="1"/>
          <p:nvPr/>
        </p:nvSpPr>
        <p:spPr>
          <a:xfrm>
            <a:off x="2313098" y="2812440"/>
            <a:ext cx="1457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Living thing</a:t>
            </a:r>
          </a:p>
        </p:txBody>
      </p:sp>
      <p:sp>
        <p:nvSpPr>
          <p:cNvPr id="10" name="矩形 56">
            <a:extLst>
              <a:ext uri="{FF2B5EF4-FFF2-40B4-BE49-F238E27FC236}">
                <a16:creationId xmlns:a16="http://schemas.microsoft.com/office/drawing/2014/main" id="{64F4405F-E369-324E-BBE8-87914F4F25E8}"/>
              </a:ext>
            </a:extLst>
          </p:cNvPr>
          <p:cNvSpPr/>
          <p:nvPr/>
        </p:nvSpPr>
        <p:spPr>
          <a:xfrm flipH="1">
            <a:off x="859764" y="2462434"/>
            <a:ext cx="1139868" cy="4512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AB391D3B-50B1-414C-BACE-58BCED70D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034" y="1632668"/>
            <a:ext cx="4365931" cy="197021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2388CBF6-3A9E-1E41-8DA1-DCE73A67C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8965" y="1700275"/>
            <a:ext cx="3160855" cy="1728725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B10F12D1-B21D-FC43-9A74-372CA6E2B724}"/>
              </a:ext>
            </a:extLst>
          </p:cNvPr>
          <p:cNvSpPr/>
          <p:nvPr/>
        </p:nvSpPr>
        <p:spPr>
          <a:xfrm>
            <a:off x="7998246" y="2115885"/>
            <a:ext cx="280719" cy="10263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714AB118-58DC-D743-B879-E54456DFC279}"/>
              </a:ext>
            </a:extLst>
          </p:cNvPr>
          <p:cNvCxnSpPr/>
          <p:nvPr/>
        </p:nvCxnSpPr>
        <p:spPr>
          <a:xfrm>
            <a:off x="8138605" y="3142264"/>
            <a:ext cx="0" cy="4606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4AFBE15C-D368-F04D-BE6E-1FAB789811C8}"/>
              </a:ext>
            </a:extLst>
          </p:cNvPr>
          <p:cNvCxnSpPr>
            <a:cxnSpLocks/>
          </p:cNvCxnSpPr>
          <p:nvPr/>
        </p:nvCxnSpPr>
        <p:spPr>
          <a:xfrm flipH="1">
            <a:off x="3157501" y="3602887"/>
            <a:ext cx="49811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4B592121-DED5-A94A-8D77-1C8FFE785806}"/>
              </a:ext>
            </a:extLst>
          </p:cNvPr>
          <p:cNvCxnSpPr>
            <a:cxnSpLocks/>
          </p:cNvCxnSpPr>
          <p:nvPr/>
        </p:nvCxnSpPr>
        <p:spPr>
          <a:xfrm>
            <a:off x="3157501" y="3602887"/>
            <a:ext cx="0" cy="5956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1" name="Picture 130">
            <a:extLst>
              <a:ext uri="{FF2B5EF4-FFF2-40B4-BE49-F238E27FC236}">
                <a16:creationId xmlns:a16="http://schemas.microsoft.com/office/drawing/2014/main" id="{988ABE38-5010-F94E-AD14-935F564A58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4"/>
          <a:stretch/>
        </p:blipFill>
        <p:spPr>
          <a:xfrm>
            <a:off x="119106" y="4326066"/>
            <a:ext cx="3025516" cy="2090894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6CFD2518-F9AF-0C41-B552-5302CEF19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6054" y="4295227"/>
            <a:ext cx="1911889" cy="2121731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42FF8805-3AA9-E244-9B7F-D23B06EE1F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0238" y="3773766"/>
            <a:ext cx="5336734" cy="299140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FD70C0-0729-9348-800C-6999B309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19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4833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CF986-47DC-6A4C-8FEF-3DBC30E8E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 the nature of objects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237EB1-349B-2A45-9C05-B423155B6051}"/>
              </a:ext>
            </a:extLst>
          </p:cNvPr>
          <p:cNvSpPr txBox="1"/>
          <p:nvPr/>
        </p:nvSpPr>
        <p:spPr>
          <a:xfrm>
            <a:off x="576699" y="1429078"/>
            <a:ext cx="11149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question of object recognition: How do we recognize objects rapidly?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58E5FF-1091-9343-ACBA-417A92BBF7B4}"/>
              </a:ext>
            </a:extLst>
          </p:cNvPr>
          <p:cNvSpPr txBox="1"/>
          <p:nvPr/>
        </p:nvSpPr>
        <p:spPr>
          <a:xfrm>
            <a:off x="3988265" y="2016369"/>
            <a:ext cx="4197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Difficulties in object recognition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2881DC-A5ED-B64C-88CE-B0F1903AE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443" y="2685096"/>
            <a:ext cx="4265342" cy="18741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35A395-E37F-8541-9541-A05E98F7A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216" y="2679234"/>
            <a:ext cx="1817515" cy="1086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C9DCBE-EDD6-E346-8CB6-F22536B38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004" y="2649093"/>
            <a:ext cx="1817515" cy="1086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D99CE7-7FDD-8A42-9668-9C1B0B252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216" y="5368997"/>
            <a:ext cx="1817516" cy="9967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17AFD7-CBAE-D440-A435-783D876326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9216" y="4056491"/>
            <a:ext cx="1817516" cy="10860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D22003-9A88-A841-B9D4-4C8C40F635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5004" y="4056491"/>
            <a:ext cx="1817515" cy="10860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78D2F3-23CA-7948-AF46-59B6409A78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5003" y="5375746"/>
            <a:ext cx="1817516" cy="9942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8B7210-7D10-5E4F-A309-CB4A22CF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2</a:t>
            </a:fld>
            <a:endParaRPr lang="en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F79213-4041-694D-B3FF-FB690D7D21B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853" t="29136" r="19507" b="10837"/>
          <a:stretch/>
        </p:blipFill>
        <p:spPr>
          <a:xfrm>
            <a:off x="2492028" y="4648731"/>
            <a:ext cx="2589937" cy="189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7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48300" y="2749825"/>
            <a:ext cx="2943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Discussions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5D9130-C72D-1C48-A393-A54D724CE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20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283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5E387B-A5A8-0740-BF0F-C123EE56B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21</a:t>
            </a:fld>
            <a:endParaRPr lang="en-CN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335E5BE-A02A-0049-9997-E686F05D1CB4}"/>
              </a:ext>
            </a:extLst>
          </p:cNvPr>
          <p:cNvSpPr txBox="1"/>
          <p:nvPr/>
        </p:nvSpPr>
        <p:spPr>
          <a:xfrm>
            <a:off x="720437" y="540327"/>
            <a:ext cx="11025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we’re talking about semantics, what do we mean?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121AEB-39BE-6644-98F8-B1682BD04207}"/>
              </a:ext>
            </a:extLst>
          </p:cNvPr>
          <p:cNvSpPr txBox="1"/>
          <p:nvPr/>
        </p:nvSpPr>
        <p:spPr>
          <a:xfrm>
            <a:off x="5951096" y="1346737"/>
            <a:ext cx="624090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 of semantics: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Semantics are not just concepts about linguistics.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Semantic relations were affected by multiple features.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Living thing: appearance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Artefact: function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Prerequisites are needed to figure out the origin of semantics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Semantics about living thing: empiricisim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Semantics about artefact: Nativism?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D5AC4C-64FC-FB48-B5E4-3471C7734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68"/>
          <a:stretch/>
        </p:blipFill>
        <p:spPr>
          <a:xfrm>
            <a:off x="1930551" y="1391707"/>
            <a:ext cx="1511250" cy="1273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68636-85F9-2B49-958E-D8CC29007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43"/>
          <a:stretch/>
        </p:blipFill>
        <p:spPr>
          <a:xfrm>
            <a:off x="4252395" y="1391707"/>
            <a:ext cx="1511250" cy="1273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A06B01-BEA0-AB42-96EE-ACBBC4433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43" t="7310" r="37559" b="52868"/>
          <a:stretch/>
        </p:blipFill>
        <p:spPr>
          <a:xfrm>
            <a:off x="1865919" y="3021164"/>
            <a:ext cx="1509393" cy="14889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D7075B-95D2-C54E-ADAF-98EFA5242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63" t="7993" r="38326" b="52534"/>
          <a:stretch/>
        </p:blipFill>
        <p:spPr>
          <a:xfrm>
            <a:off x="4119340" y="3021164"/>
            <a:ext cx="1509393" cy="14889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ED1478-475F-5D4A-B5D0-42B505D18CBE}"/>
              </a:ext>
            </a:extLst>
          </p:cNvPr>
          <p:cNvSpPr txBox="1"/>
          <p:nvPr/>
        </p:nvSpPr>
        <p:spPr>
          <a:xfrm>
            <a:off x="3330341" y="3394781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r=0.70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B1A869-7FE9-9A4C-BEBD-170F3C77A572}"/>
              </a:ext>
            </a:extLst>
          </p:cNvPr>
          <p:cNvSpPr txBox="1"/>
          <p:nvPr/>
        </p:nvSpPr>
        <p:spPr>
          <a:xfrm>
            <a:off x="311556" y="3580995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Living thing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7167DE-C0F1-314A-B656-5E2E29C2C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27" t="46458" r="11286" b="3040"/>
          <a:stretch/>
        </p:blipFill>
        <p:spPr>
          <a:xfrm>
            <a:off x="1820949" y="4978438"/>
            <a:ext cx="1515788" cy="14889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48E128-D93E-F64B-98FF-CF710F8EB5BC}"/>
              </a:ext>
            </a:extLst>
          </p:cNvPr>
          <p:cNvSpPr txBox="1"/>
          <p:nvPr/>
        </p:nvSpPr>
        <p:spPr>
          <a:xfrm>
            <a:off x="555002" y="544636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Artefact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9A6A02-229B-E447-861B-BC084938B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68" t="46921" r="12683" b="2653"/>
          <a:stretch/>
        </p:blipFill>
        <p:spPr>
          <a:xfrm>
            <a:off x="4119340" y="4974435"/>
            <a:ext cx="1515788" cy="148899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7D384D-05E0-A144-B1EA-23DB1A65D378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>
            <a:off x="3375312" y="3765661"/>
            <a:ext cx="744028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09350D3-1320-4741-8FB0-57311C95F66E}"/>
              </a:ext>
            </a:extLst>
          </p:cNvPr>
          <p:cNvSpPr txBox="1"/>
          <p:nvPr/>
        </p:nvSpPr>
        <p:spPr>
          <a:xfrm>
            <a:off x="3336737" y="5353602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r=0.41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D6DFEF3-FE82-3A43-BBA8-EE356F86A117}"/>
              </a:ext>
            </a:extLst>
          </p:cNvPr>
          <p:cNvCxnSpPr/>
          <p:nvPr/>
        </p:nvCxnSpPr>
        <p:spPr>
          <a:xfrm>
            <a:off x="3336738" y="5724482"/>
            <a:ext cx="788998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3E3040A-BC00-9F46-9014-E91075BF4CC5}"/>
              </a:ext>
            </a:extLst>
          </p:cNvPr>
          <p:cNvSpPr txBox="1"/>
          <p:nvPr/>
        </p:nvSpPr>
        <p:spPr>
          <a:xfrm>
            <a:off x="539367" y="1705376"/>
            <a:ext cx="1292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Category similarity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7F3F0B-17B9-5D45-BAB8-0A2E61B8B557}"/>
              </a:ext>
            </a:extLst>
          </p:cNvPr>
          <p:cNvSpPr/>
          <p:nvPr/>
        </p:nvSpPr>
        <p:spPr>
          <a:xfrm>
            <a:off x="1976844" y="1463039"/>
            <a:ext cx="521808" cy="54964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B085A7-1FC1-8A43-A4B5-43E2B302DA13}"/>
              </a:ext>
            </a:extLst>
          </p:cNvPr>
          <p:cNvSpPr/>
          <p:nvPr/>
        </p:nvSpPr>
        <p:spPr>
          <a:xfrm>
            <a:off x="2498653" y="2016031"/>
            <a:ext cx="659218" cy="6152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122A1E-D555-A04A-8335-99D331545405}"/>
              </a:ext>
            </a:extLst>
          </p:cNvPr>
          <p:cNvSpPr/>
          <p:nvPr/>
        </p:nvSpPr>
        <p:spPr>
          <a:xfrm>
            <a:off x="4340929" y="1478897"/>
            <a:ext cx="475620" cy="5337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BA50BD-E3E7-304B-9233-6D74559B9B21}"/>
              </a:ext>
            </a:extLst>
          </p:cNvPr>
          <p:cNvSpPr/>
          <p:nvPr/>
        </p:nvSpPr>
        <p:spPr>
          <a:xfrm>
            <a:off x="4822354" y="2007559"/>
            <a:ext cx="659218" cy="6152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0476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20" grpId="0"/>
      <p:bldP spid="23" grpId="0"/>
      <p:bldP spid="18" grpId="0" animBg="1"/>
      <p:bldP spid="24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999CDD-4B6A-C542-8235-03CAED590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22</a:t>
            </a:fld>
            <a:endParaRPr lang="en-CN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99AC8BC-D21A-0D4E-BB6D-AAD6D8DEDCFA}"/>
              </a:ext>
            </a:extLst>
          </p:cNvPr>
          <p:cNvSpPr txBox="1"/>
          <p:nvPr/>
        </p:nvSpPr>
        <p:spPr>
          <a:xfrm>
            <a:off x="525567" y="540327"/>
            <a:ext cx="11471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Semantics is a format of abstract representation, so does object recognition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173A3-8BAF-2E48-9B83-09D70A716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278" y="1923167"/>
            <a:ext cx="3099802" cy="1700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DDE964-BC5E-7D4F-A13C-7EB0BED03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447" y="1503080"/>
            <a:ext cx="4174305" cy="2591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E6685C-6718-F64A-AD31-F43372227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513" y="3806109"/>
            <a:ext cx="5925189" cy="26766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406810-C192-7346-B3D4-3775352D24D7}"/>
              </a:ext>
            </a:extLst>
          </p:cNvPr>
          <p:cNvSpPr txBox="1"/>
          <p:nvPr/>
        </p:nvSpPr>
        <p:spPr>
          <a:xfrm>
            <a:off x="7433080" y="4446979"/>
            <a:ext cx="41743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Semantic is </a:t>
            </a:r>
            <a:r>
              <a:rPr lang="en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same thing </a:t>
            </a:r>
            <a:r>
              <a:rPr lang="en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object recognition? Or it’s only </a:t>
            </a:r>
            <a:r>
              <a:rPr lang="en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part</a:t>
            </a:r>
            <a:r>
              <a:rPr lang="en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object recognition?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43160-6C23-2B44-9F48-27033D89B6CA}"/>
              </a:ext>
            </a:extLst>
          </p:cNvPr>
          <p:cNvSpPr txBox="1"/>
          <p:nvPr/>
        </p:nvSpPr>
        <p:spPr>
          <a:xfrm>
            <a:off x="5571067" y="6395024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(DiCarlo et al., 2012)</a:t>
            </a:r>
          </a:p>
        </p:txBody>
      </p:sp>
    </p:spTree>
    <p:extLst>
      <p:ext uri="{BB962C8B-B14F-4D97-AF65-F5344CB8AC3E}">
        <p14:creationId xmlns:p14="http://schemas.microsoft.com/office/powerpoint/2010/main" val="42270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C975E20-CBC1-4641-821F-E052A13A7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Take-home messages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FC88D1-A084-1E47-A42A-9AB555802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490" y="594321"/>
            <a:ext cx="5080000" cy="2127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0640A0-46F8-5448-A45A-420CD018C448}"/>
              </a:ext>
            </a:extLst>
          </p:cNvPr>
          <p:cNvSpPr txBox="1"/>
          <p:nvPr/>
        </p:nvSpPr>
        <p:spPr>
          <a:xfrm>
            <a:off x="1453144" y="1440573"/>
            <a:ext cx="58655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Semantic relatedness emerges when only visual experiences were provided for training in object recognition task.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 for concepts rely on appearances instead of functions.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hierarchical structure was constructured in a coarse-to-finer fashion, and matured far prior to the object recognition.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fineness of the relatedness was greatly shaped by the demand of tasks that the DCNNs performed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neural network could be used as a model to unwind factors that intermingled with each other in traditional studies.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D49A8C-04FE-214B-98ED-2ECF0156B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23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2543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3216E6-9682-6542-9309-27E1322C4BFD}"/>
              </a:ext>
            </a:extLst>
          </p:cNvPr>
          <p:cNvSpPr txBox="1"/>
          <p:nvPr/>
        </p:nvSpPr>
        <p:spPr>
          <a:xfrm>
            <a:off x="2666215" y="2659559"/>
            <a:ext cx="68595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listening!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663E16-686C-6341-B27D-63F05DDC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24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71726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6DA757-4CE3-2240-B655-F07C02A2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lang="en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BEBE3D1-ECB8-8D4C-B18A-1658306B9D9F}"/>
              </a:ext>
            </a:extLst>
          </p:cNvPr>
          <p:cNvSpPr txBox="1"/>
          <p:nvPr/>
        </p:nvSpPr>
        <p:spPr>
          <a:xfrm>
            <a:off x="720437" y="540327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Reframe the stream of the present study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857CE9-2873-AF4B-8DC0-5A00992706CD}"/>
              </a:ext>
            </a:extLst>
          </p:cNvPr>
          <p:cNvSpPr/>
          <p:nvPr/>
        </p:nvSpPr>
        <p:spPr>
          <a:xfrm>
            <a:off x="433309" y="1538551"/>
            <a:ext cx="225675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we recognize object rapidly?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0A1C23-8288-DB43-AAD2-914450687D4A}"/>
              </a:ext>
            </a:extLst>
          </p:cNvPr>
          <p:cNvSpPr/>
          <p:nvPr/>
        </p:nvSpPr>
        <p:spPr>
          <a:xfrm>
            <a:off x="3209904" y="1538551"/>
            <a:ext cx="225675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does semantic relations come from?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CE4A6C-5460-3246-AD74-BC9A2E3A500A}"/>
              </a:ext>
            </a:extLst>
          </p:cNvPr>
          <p:cNvSpPr/>
          <p:nvPr/>
        </p:nvSpPr>
        <p:spPr>
          <a:xfrm>
            <a:off x="5971000" y="1538551"/>
            <a:ext cx="2909529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we can not ascertain which hypothesis is correct?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4BE454-4750-0347-80CE-1D6A1DAD96CF}"/>
              </a:ext>
            </a:extLst>
          </p:cNvPr>
          <p:cNvSpPr/>
          <p:nvPr/>
        </p:nvSpPr>
        <p:spPr>
          <a:xfrm>
            <a:off x="433309" y="2986605"/>
            <a:ext cx="2256756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we build semantic relations of objects in mind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3B22E0-4E06-0144-B88F-3CD4A5DB678A}"/>
              </a:ext>
            </a:extLst>
          </p:cNvPr>
          <p:cNvSpPr/>
          <p:nvPr/>
        </p:nvSpPr>
        <p:spPr>
          <a:xfrm>
            <a:off x="9433327" y="1538551"/>
            <a:ext cx="2464849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convolutional neural network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1D743D-EBED-FC41-8375-26037BB1C677}"/>
              </a:ext>
            </a:extLst>
          </p:cNvPr>
          <p:cNvSpPr/>
          <p:nvPr/>
        </p:nvSpPr>
        <p:spPr>
          <a:xfrm>
            <a:off x="9247669" y="2986605"/>
            <a:ext cx="2836164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agent perform good object recognition while works without inborn priors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848594-E686-7F4A-9DA4-DC0310750D36}"/>
              </a:ext>
            </a:extLst>
          </p:cNvPr>
          <p:cNvSpPr/>
          <p:nvPr/>
        </p:nvSpPr>
        <p:spPr>
          <a:xfrm>
            <a:off x="3209904" y="2979720"/>
            <a:ext cx="2256756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Nativism/Empiricism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4F2123-AB21-7946-A46D-7CE27CE8598D}"/>
              </a:ext>
            </a:extLst>
          </p:cNvPr>
          <p:cNvSpPr/>
          <p:nvPr/>
        </p:nvSpPr>
        <p:spPr>
          <a:xfrm>
            <a:off x="6249782" y="2968267"/>
            <a:ext cx="2256756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Nativism and empiricism interacted with each other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B18C5D-9EF1-104F-9DAA-5F9D983D87F9}"/>
              </a:ext>
            </a:extLst>
          </p:cNvPr>
          <p:cNvCxnSpPr>
            <a:cxnSpLocks/>
          </p:cNvCxnSpPr>
          <p:nvPr/>
        </p:nvCxnSpPr>
        <p:spPr>
          <a:xfrm>
            <a:off x="1608989" y="2452951"/>
            <a:ext cx="0" cy="5153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DAD1B92-06DA-EC43-875B-E93306F8C48D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2690065" y="1995751"/>
            <a:ext cx="519839" cy="98168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C82158F-AFC1-E648-9F4C-FD136706067B}"/>
              </a:ext>
            </a:extLst>
          </p:cNvPr>
          <p:cNvCxnSpPr>
            <a:cxnSpLocks/>
          </p:cNvCxnSpPr>
          <p:nvPr/>
        </p:nvCxnSpPr>
        <p:spPr>
          <a:xfrm>
            <a:off x="4443544" y="2452951"/>
            <a:ext cx="0" cy="5153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CDD68D2-2387-984A-A83B-D0D1CD275E56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5429409" y="1995751"/>
            <a:ext cx="541591" cy="99085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C0CAFBE-9751-B645-ADE6-7956F6C8D60B}"/>
              </a:ext>
            </a:extLst>
          </p:cNvPr>
          <p:cNvSpPr/>
          <p:nvPr/>
        </p:nvSpPr>
        <p:spPr>
          <a:xfrm>
            <a:off x="232475" y="1379349"/>
            <a:ext cx="8772040" cy="2665709"/>
          </a:xfrm>
          <a:prstGeom prst="rect">
            <a:avLst/>
          </a:prstGeom>
          <a:noFill/>
          <a:ln w="254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AAE3FF1-2634-C24F-93E3-659F641E36ED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8994555" y="1995751"/>
            <a:ext cx="438772" cy="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BDE5FE9-30D9-364E-BA27-12301874790C}"/>
              </a:ext>
            </a:extLst>
          </p:cNvPr>
          <p:cNvCxnSpPr>
            <a:stCxn id="17" idx="0"/>
            <a:endCxn id="16" idx="2"/>
          </p:cNvCxnSpPr>
          <p:nvPr/>
        </p:nvCxnSpPr>
        <p:spPr>
          <a:xfrm flipV="1">
            <a:off x="10665751" y="2452951"/>
            <a:ext cx="1" cy="53365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CB9E52B-0541-E442-9E45-7B5B8F8E2C30}"/>
              </a:ext>
            </a:extLst>
          </p:cNvPr>
          <p:cNvGrpSpPr/>
          <p:nvPr/>
        </p:nvGrpSpPr>
        <p:grpSpPr>
          <a:xfrm>
            <a:off x="433309" y="4661460"/>
            <a:ext cx="3541117" cy="1889899"/>
            <a:chOff x="6134299" y="2404837"/>
            <a:chExt cx="5904974" cy="303860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701E17E-2171-CE40-BE04-09E939620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34299" y="2404837"/>
              <a:ext cx="5904974" cy="3038601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B7933AF-8E3C-C34D-B459-AAE9D2DBB45B}"/>
                </a:ext>
              </a:extLst>
            </p:cNvPr>
            <p:cNvSpPr/>
            <p:nvPr/>
          </p:nvSpPr>
          <p:spPr>
            <a:xfrm>
              <a:off x="6175254" y="2439331"/>
              <a:ext cx="177991" cy="161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AFE9EDBC-5216-5848-9922-32465FD9DD26}"/>
              </a:ext>
            </a:extLst>
          </p:cNvPr>
          <p:cNvSpPr txBox="1"/>
          <p:nvPr/>
        </p:nvSpPr>
        <p:spPr>
          <a:xfrm>
            <a:off x="510577" y="4226470"/>
            <a:ext cx="3493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Semantic relatedness in DCNNs</a:t>
            </a:r>
          </a:p>
        </p:txBody>
      </p:sp>
      <p:pic>
        <p:nvPicPr>
          <p:cNvPr id="46" name="图片 5">
            <a:extLst>
              <a:ext uri="{FF2B5EF4-FFF2-40B4-BE49-F238E27FC236}">
                <a16:creationId xmlns:a16="http://schemas.microsoft.com/office/drawing/2014/main" id="{3BFA1A18-9D55-F347-B2D9-80AD6D28D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709" y="4663950"/>
            <a:ext cx="3137994" cy="212462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33BB89A-1ECF-BF42-B3D3-58C0E30A8E82}"/>
              </a:ext>
            </a:extLst>
          </p:cNvPr>
          <p:cNvSpPr txBox="1"/>
          <p:nvPr/>
        </p:nvSpPr>
        <p:spPr>
          <a:xfrm>
            <a:off x="4619060" y="4224770"/>
            <a:ext cx="3589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Formed in coarse to finer fashion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FDFC1CE-78C8-CE4A-A9E9-2321D28E2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594" y="4660420"/>
            <a:ext cx="3675097" cy="206000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0F724DF-9CB6-DB4A-9BFE-31E6AE5B8AD7}"/>
              </a:ext>
            </a:extLst>
          </p:cNvPr>
          <p:cNvSpPr txBox="1"/>
          <p:nvPr/>
        </p:nvSpPr>
        <p:spPr>
          <a:xfrm>
            <a:off x="8912817" y="4224770"/>
            <a:ext cx="2356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demand matters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7DF6DD2-BD06-1E4B-AEC1-7E39A7D9C0C2}"/>
              </a:ext>
            </a:extLst>
          </p:cNvPr>
          <p:cNvCxnSpPr>
            <a:cxnSpLocks/>
          </p:cNvCxnSpPr>
          <p:nvPr/>
        </p:nvCxnSpPr>
        <p:spPr>
          <a:xfrm>
            <a:off x="7425764" y="2452951"/>
            <a:ext cx="0" cy="5153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96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33" grpId="0" animBg="1"/>
      <p:bldP spid="45" grpId="0"/>
      <p:bldP spid="47" grpId="0"/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20437" y="540327"/>
            <a:ext cx="5883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Marr’s three levels of analysis 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4279042452"/>
              </p:ext>
            </p:extLst>
          </p:nvPr>
        </p:nvGraphicFramePr>
        <p:xfrm>
          <a:off x="0" y="1579576"/>
          <a:ext cx="6352344" cy="4619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5972014" y="1186658"/>
            <a:ext cx="6096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faced a problem in a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generic manner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but do not say how these problems are to be solved.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the question we asked, and the potential hypotheses we made.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a bridge between the computational and implementational levels, describing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the identified problems can be solved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DCNNs are good models to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Implementational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physical substrate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its organization, in which computation is performed.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All conclusions we made from the results.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031D8-3166-C948-A578-8E132010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26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0580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>
            <a:extLst>
              <a:ext uri="{FF2B5EF4-FFF2-40B4-BE49-F238E27FC236}">
                <a16:creationId xmlns:a16="http://schemas.microsoft.com/office/drawing/2014/main" id="{48AC58D4-82ED-AD4C-B4F5-92731D4813C9}"/>
              </a:ext>
            </a:extLst>
          </p:cNvPr>
          <p:cNvSpPr txBox="1"/>
          <p:nvPr/>
        </p:nvSpPr>
        <p:spPr>
          <a:xfrm>
            <a:off x="720437" y="540327"/>
            <a:ext cx="11025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origin of deep neural network – connectionist theory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4">
            <a:extLst>
              <a:ext uri="{FF2B5EF4-FFF2-40B4-BE49-F238E27FC236}">
                <a16:creationId xmlns:a16="http://schemas.microsoft.com/office/drawing/2014/main" id="{DC4078F6-E43C-5D49-9CB4-852EAB047FE2}"/>
              </a:ext>
            </a:extLst>
          </p:cNvPr>
          <p:cNvSpPr txBox="1"/>
          <p:nvPr/>
        </p:nvSpPr>
        <p:spPr>
          <a:xfrm>
            <a:off x="1067435" y="1206661"/>
            <a:ext cx="9458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parallel distributed processing proposed by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McCllelland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Rumelhart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Hinton, 1986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7AA87F74-F67E-5446-9E37-F4EAA40ADBE8}"/>
              </a:ext>
            </a:extLst>
          </p:cNvPr>
          <p:cNvSpPr txBox="1"/>
          <p:nvPr/>
        </p:nvSpPr>
        <p:spPr>
          <a:xfrm>
            <a:off x="7019778" y="6302326"/>
            <a:ext cx="2316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McCllelland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1986)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A97DF8C8-8798-1A47-B5BC-9224D1597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35" y="1852922"/>
            <a:ext cx="4849014" cy="450342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D448D85-6D5C-414C-B614-919BE1EF9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139" y="1987260"/>
            <a:ext cx="5833679" cy="388055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D4EF3-E96B-DC4E-B877-DABCBA50A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27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0291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>
            <a:extLst>
              <a:ext uri="{FF2B5EF4-FFF2-40B4-BE49-F238E27FC236}">
                <a16:creationId xmlns:a16="http://schemas.microsoft.com/office/drawing/2014/main" id="{7BF97949-0921-C340-B359-4EFA93BA4BA2}"/>
              </a:ext>
            </a:extLst>
          </p:cNvPr>
          <p:cNvSpPr txBox="1"/>
          <p:nvPr/>
        </p:nvSpPr>
        <p:spPr>
          <a:xfrm>
            <a:off x="720437" y="540327"/>
            <a:ext cx="11025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neural network as a tool for cognitive questions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id="{E9B35D4B-E9AF-8243-8A56-40DDF6288A41}"/>
              </a:ext>
            </a:extLst>
          </p:cNvPr>
          <p:cNvSpPr txBox="1"/>
          <p:nvPr/>
        </p:nvSpPr>
        <p:spPr>
          <a:xfrm>
            <a:off x="390018" y="1632401"/>
            <a:ext cx="3373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 on stimulus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CBE67545-4935-BF45-8157-B51EC1AFB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812" y="2373662"/>
            <a:ext cx="1872739" cy="13970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834E878D-310C-4048-9B95-8542E0B55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1" y="4636578"/>
            <a:ext cx="1872739" cy="1429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" name="直接箭头连接符 13">
            <a:extLst>
              <a:ext uri="{FF2B5EF4-FFF2-40B4-BE49-F238E27FC236}">
                <a16:creationId xmlns:a16="http://schemas.microsoft.com/office/drawing/2014/main" id="{818EBEB8-515A-2A45-9001-0B4966665674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2012181" y="3770725"/>
            <a:ext cx="1" cy="8658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文本框 14">
            <a:extLst>
              <a:ext uri="{FF2B5EF4-FFF2-40B4-BE49-F238E27FC236}">
                <a16:creationId xmlns:a16="http://schemas.microsoft.com/office/drawing/2014/main" id="{A13CE56C-A322-1F42-BC8D-FDA39CCC15B9}"/>
              </a:ext>
            </a:extLst>
          </p:cNvPr>
          <p:cNvSpPr txBox="1"/>
          <p:nvPr/>
        </p:nvSpPr>
        <p:spPr>
          <a:xfrm>
            <a:off x="2012180" y="3880485"/>
            <a:ext cx="1867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object co-occurrence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4B84222F-ABCE-014C-A8F1-17ADBD58F513}"/>
              </a:ext>
            </a:extLst>
          </p:cNvPr>
          <p:cNvSpPr txBox="1"/>
          <p:nvPr/>
        </p:nvSpPr>
        <p:spPr>
          <a:xfrm>
            <a:off x="4205137" y="1628493"/>
            <a:ext cx="3849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 on architecture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1AD98AFE-C07F-754B-B2C4-66C03BE42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423" y="2506661"/>
            <a:ext cx="4364561" cy="1556167"/>
          </a:xfrm>
          <a:prstGeom prst="rect">
            <a:avLst/>
          </a:prstGeom>
        </p:spPr>
      </p:pic>
      <p:sp>
        <p:nvSpPr>
          <p:cNvPr id="10" name="文本框 18">
            <a:extLst>
              <a:ext uri="{FF2B5EF4-FFF2-40B4-BE49-F238E27FC236}">
                <a16:creationId xmlns:a16="http://schemas.microsoft.com/office/drawing/2014/main" id="{F5AAE295-FCA6-0D4C-8953-2692A5EBFCD7}"/>
              </a:ext>
            </a:extLst>
          </p:cNvPr>
          <p:cNvSpPr txBox="1"/>
          <p:nvPr/>
        </p:nvSpPr>
        <p:spPr>
          <a:xfrm>
            <a:off x="5677930" y="3767937"/>
            <a:ext cx="2190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Kietzmann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2019)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9">
            <a:extLst>
              <a:ext uri="{FF2B5EF4-FFF2-40B4-BE49-F238E27FC236}">
                <a16:creationId xmlns:a16="http://schemas.microsoft.com/office/drawing/2014/main" id="{0790E4D7-EC41-9140-80EB-073F23F6AD70}"/>
              </a:ext>
            </a:extLst>
          </p:cNvPr>
          <p:cNvSpPr txBox="1"/>
          <p:nvPr/>
        </p:nvSpPr>
        <p:spPr>
          <a:xfrm>
            <a:off x="4381209" y="2094066"/>
            <a:ext cx="3301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Recurrence effect to dynamics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21">
            <a:extLst>
              <a:ext uri="{FF2B5EF4-FFF2-40B4-BE49-F238E27FC236}">
                <a16:creationId xmlns:a16="http://schemas.microsoft.com/office/drawing/2014/main" id="{2E217C88-8B23-3C43-A884-8DD52D06D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2017" y="4203650"/>
            <a:ext cx="4050483" cy="2030086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id="{2A2BD453-DF30-CB46-8013-7F307C13B0B5}"/>
              </a:ext>
            </a:extLst>
          </p:cNvPr>
          <p:cNvSpPr txBox="1"/>
          <p:nvPr/>
        </p:nvSpPr>
        <p:spPr>
          <a:xfrm>
            <a:off x="5175021" y="6201803"/>
            <a:ext cx="2776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Kubilius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2019;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CORnet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7">
            <a:extLst>
              <a:ext uri="{FF2B5EF4-FFF2-40B4-BE49-F238E27FC236}">
                <a16:creationId xmlns:a16="http://schemas.microsoft.com/office/drawing/2014/main" id="{E94B66BE-EFC8-9347-A3D7-E27D932562BE}"/>
              </a:ext>
            </a:extLst>
          </p:cNvPr>
          <p:cNvSpPr txBox="1"/>
          <p:nvPr/>
        </p:nvSpPr>
        <p:spPr>
          <a:xfrm>
            <a:off x="8382127" y="1615019"/>
            <a:ext cx="3530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 on learning rules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23">
            <a:extLst>
              <a:ext uri="{FF2B5EF4-FFF2-40B4-BE49-F238E27FC236}">
                <a16:creationId xmlns:a16="http://schemas.microsoft.com/office/drawing/2014/main" id="{D35F7B8D-E465-0B41-BF5B-E312AF6AD069}"/>
              </a:ext>
            </a:extLst>
          </p:cNvPr>
          <p:cNvSpPr txBox="1"/>
          <p:nvPr/>
        </p:nvSpPr>
        <p:spPr>
          <a:xfrm>
            <a:off x="8524493" y="3029524"/>
            <a:ext cx="35797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 descent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Hebbian learning rule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Reinforcement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Markov Chain Monte Carlo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Delta rule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Perceptron learning rule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 learning rule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star learning rule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0AD9EA3-169F-A543-8D3A-FC3C9E4EF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28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839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0" grpId="0"/>
      <p:bldP spid="11" grpId="0"/>
      <p:bldP spid="13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3E56F-ED7D-0148-AD14-538DB02F2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evidence for empirism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13152C-E616-CE4A-83E5-ABC9DEA0B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150" y="2290066"/>
            <a:ext cx="3038252" cy="3138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3FC3C8-905F-6E42-AEC0-DC8BD7CB89F7}"/>
              </a:ext>
            </a:extLst>
          </p:cNvPr>
          <p:cNvSpPr txBox="1"/>
          <p:nvPr/>
        </p:nvSpPr>
        <p:spPr>
          <a:xfrm>
            <a:off x="3996707" y="1429078"/>
            <a:ext cx="4198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 recognition in monkey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2F89FE-53FA-1844-8494-39CAC5EA2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725" y="2290066"/>
            <a:ext cx="2936349" cy="31388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642916-6B01-9D4B-BAEF-EA893C8256F4}"/>
              </a:ext>
            </a:extLst>
          </p:cNvPr>
          <p:cNvSpPr txBox="1"/>
          <p:nvPr/>
        </p:nvSpPr>
        <p:spPr>
          <a:xfrm>
            <a:off x="4855881" y="6123543"/>
            <a:ext cx="2037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(Arcaro et al., 2017)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836E2CE-F915-5847-9F4A-FE720156E4F7}"/>
              </a:ext>
            </a:extLst>
          </p:cNvPr>
          <p:cNvSpPr/>
          <p:nvPr/>
        </p:nvSpPr>
        <p:spPr>
          <a:xfrm>
            <a:off x="6297602" y="4078003"/>
            <a:ext cx="491790" cy="44547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328950-C3CC-754A-ADEF-847D9D51C4F2}"/>
              </a:ext>
            </a:extLst>
          </p:cNvPr>
          <p:cNvSpPr/>
          <p:nvPr/>
        </p:nvSpPr>
        <p:spPr>
          <a:xfrm>
            <a:off x="9282512" y="4078003"/>
            <a:ext cx="491790" cy="44547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4A3231-44B0-DB47-B318-4E4973559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"/>
          <a:stretch/>
        </p:blipFill>
        <p:spPr bwMode="auto">
          <a:xfrm>
            <a:off x="475649" y="2384657"/>
            <a:ext cx="1038357" cy="134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53D3855-954A-6049-BFCF-5E9B08ABF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"/>
          <a:stretch/>
        </p:blipFill>
        <p:spPr bwMode="auto">
          <a:xfrm>
            <a:off x="475649" y="4547923"/>
            <a:ext cx="1038357" cy="134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0207A0A-1FCC-FB42-BAE4-2A5BE883F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847" y="2290066"/>
            <a:ext cx="2198034" cy="154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7FD6CC5-B172-734C-B409-0125D49B8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847" y="4436860"/>
            <a:ext cx="2198034" cy="154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258954-7A9D-244A-B1E6-394E1AC50674}"/>
              </a:ext>
            </a:extLst>
          </p:cNvPr>
          <p:cNvSpPr/>
          <p:nvPr/>
        </p:nvSpPr>
        <p:spPr>
          <a:xfrm>
            <a:off x="3799001" y="4661942"/>
            <a:ext cx="395411" cy="473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B77C94-DEB3-AA42-B4AC-4E8CB080BE87}"/>
              </a:ext>
            </a:extLst>
          </p:cNvPr>
          <p:cNvSpPr/>
          <p:nvPr/>
        </p:nvSpPr>
        <p:spPr>
          <a:xfrm>
            <a:off x="3951401" y="4814342"/>
            <a:ext cx="395411" cy="473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3EACFC7B-8002-9045-9201-95DED060AC17}"/>
              </a:ext>
            </a:extLst>
          </p:cNvPr>
          <p:cNvSpPr/>
          <p:nvPr/>
        </p:nvSpPr>
        <p:spPr>
          <a:xfrm rot="16200000">
            <a:off x="1640673" y="2142786"/>
            <a:ext cx="794478" cy="1221225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C86FDEEB-A78D-F546-8F53-066CF93E3655}"/>
              </a:ext>
            </a:extLst>
          </p:cNvPr>
          <p:cNvSpPr/>
          <p:nvPr/>
        </p:nvSpPr>
        <p:spPr>
          <a:xfrm rot="16200000">
            <a:off x="1619069" y="4214018"/>
            <a:ext cx="794478" cy="1221225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F04779-25C5-FF45-95D4-D4FD7D35F181}"/>
              </a:ext>
            </a:extLst>
          </p:cNvPr>
          <p:cNvSpPr txBox="1"/>
          <p:nvPr/>
        </p:nvSpPr>
        <p:spPr>
          <a:xfrm>
            <a:off x="1783834" y="1885558"/>
            <a:ext cx="1686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Group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4890DA-BB71-9940-86FF-2E451BA1B6CF}"/>
              </a:ext>
            </a:extLst>
          </p:cNvPr>
          <p:cNvSpPr txBox="1"/>
          <p:nvPr/>
        </p:nvSpPr>
        <p:spPr>
          <a:xfrm>
            <a:off x="1471663" y="4012354"/>
            <a:ext cx="2369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Face-deprived Group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72FF6-34E3-BE4B-BA14-7F728FEBE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29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92783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3C4B81-6933-4045-9FA8-24D8D5B02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 the nature of objects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344FA-F0C7-3941-BB35-243EA5210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257" y="3413727"/>
            <a:ext cx="4265342" cy="1874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479910-C342-C44F-90BD-9604DC72473E}"/>
              </a:ext>
            </a:extLst>
          </p:cNvPr>
          <p:cNvSpPr txBox="1"/>
          <p:nvPr/>
        </p:nvSpPr>
        <p:spPr>
          <a:xfrm>
            <a:off x="2495353" y="1602822"/>
            <a:ext cx="6778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one is more similar to the target?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8E377F-6D95-5E4D-B52F-C8D0A1287223}"/>
              </a:ext>
            </a:extLst>
          </p:cNvPr>
          <p:cNvSpPr txBox="1"/>
          <p:nvPr/>
        </p:nvSpPr>
        <p:spPr>
          <a:xfrm>
            <a:off x="6412523" y="2454156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805C2C-D969-4644-B055-2F55D169796D}"/>
              </a:ext>
            </a:extLst>
          </p:cNvPr>
          <p:cNvSpPr txBox="1"/>
          <p:nvPr/>
        </p:nvSpPr>
        <p:spPr>
          <a:xfrm>
            <a:off x="8635107" y="245415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/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6FF18C-71AA-CD44-9935-2EB99A50CF6A}"/>
              </a:ext>
            </a:extLst>
          </p:cNvPr>
          <p:cNvSpPr txBox="1"/>
          <p:nvPr/>
        </p:nvSpPr>
        <p:spPr>
          <a:xfrm>
            <a:off x="6412523" y="442114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/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945F7-6781-8044-B16A-862F55532631}"/>
              </a:ext>
            </a:extLst>
          </p:cNvPr>
          <p:cNvSpPr txBox="1"/>
          <p:nvPr/>
        </p:nvSpPr>
        <p:spPr>
          <a:xfrm>
            <a:off x="8630504" y="4421147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/>
              <a:t>D</a:t>
            </a:r>
          </a:p>
        </p:txBody>
      </p:sp>
      <p:pic>
        <p:nvPicPr>
          <p:cNvPr id="1026" name="Picture 2" descr="Image result for boat no background">
            <a:extLst>
              <a:ext uri="{FF2B5EF4-FFF2-40B4-BE49-F238E27FC236}">
                <a16:creationId xmlns:a16="http://schemas.microsoft.com/office/drawing/2014/main" id="{3A3D3125-F190-F94C-99AD-4F46DD4003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54"/>
          <a:stretch/>
        </p:blipFill>
        <p:spPr bwMode="auto">
          <a:xfrm>
            <a:off x="8949617" y="2627038"/>
            <a:ext cx="2760826" cy="179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D0723F-228E-8948-82AD-DB52291D9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213" y="4649456"/>
            <a:ext cx="1669548" cy="16695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39D3DB-E704-D54E-953C-447BB35E00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8560" y="2669779"/>
            <a:ext cx="1878201" cy="18782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165C8A-79DC-AB43-B121-2E4815EA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3</a:t>
            </a:fld>
            <a:endParaRPr lang="en-C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8A2DF-9908-6A40-9D46-39809CABCB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7829" y="4641019"/>
            <a:ext cx="1984402" cy="171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1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6" grpId="1"/>
      <p:bldP spid="17" grpId="0"/>
      <p:bldP spid="17" grpId="1"/>
      <p:bldP spid="19" grpId="0"/>
      <p:bldP spid="19" grpId="1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5">
            <a:extLst>
              <a:ext uri="{FF2B5EF4-FFF2-40B4-BE49-F238E27FC236}">
                <a16:creationId xmlns:a16="http://schemas.microsoft.com/office/drawing/2014/main" id="{86B92FF8-A56A-A94C-9274-183918F71435}"/>
              </a:ext>
            </a:extLst>
          </p:cNvPr>
          <p:cNvGrpSpPr/>
          <p:nvPr/>
        </p:nvGrpSpPr>
        <p:grpSpPr>
          <a:xfrm>
            <a:off x="6252572" y="3855887"/>
            <a:ext cx="4856537" cy="2919231"/>
            <a:chOff x="3775784" y="3735428"/>
            <a:chExt cx="5069354" cy="2919231"/>
          </a:xfrm>
        </p:grpSpPr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AAE04312-57D8-9643-8CE0-07BE63CECE9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59" t="1680" b="49284"/>
            <a:stretch/>
          </p:blipFill>
          <p:spPr>
            <a:xfrm>
              <a:off x="3775784" y="3832412"/>
              <a:ext cx="5069354" cy="2822247"/>
            </a:xfrm>
            <a:prstGeom prst="rect">
              <a:avLst/>
            </a:prstGeom>
          </p:spPr>
        </p:pic>
        <p:sp>
          <p:nvSpPr>
            <p:cNvPr id="7" name="矩形 44">
              <a:extLst>
                <a:ext uri="{FF2B5EF4-FFF2-40B4-BE49-F238E27FC236}">
                  <a16:creationId xmlns:a16="http://schemas.microsoft.com/office/drawing/2014/main" id="{87EA9B7E-3FAB-DD40-A424-95FF9F935B7A}"/>
                </a:ext>
              </a:extLst>
            </p:cNvPr>
            <p:cNvSpPr/>
            <p:nvPr/>
          </p:nvSpPr>
          <p:spPr>
            <a:xfrm>
              <a:off x="3783290" y="3735428"/>
              <a:ext cx="282317" cy="4125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" name="直接连接符 3">
            <a:extLst>
              <a:ext uri="{FF2B5EF4-FFF2-40B4-BE49-F238E27FC236}">
                <a16:creationId xmlns:a16="http://schemas.microsoft.com/office/drawing/2014/main" id="{DBF82D16-2AED-7B4E-9C64-267E7A657C7F}"/>
              </a:ext>
            </a:extLst>
          </p:cNvPr>
          <p:cNvCxnSpPr/>
          <p:nvPr/>
        </p:nvCxnSpPr>
        <p:spPr>
          <a:xfrm>
            <a:off x="7859132" y="4093519"/>
            <a:ext cx="0" cy="221672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4">
            <a:extLst>
              <a:ext uri="{FF2B5EF4-FFF2-40B4-BE49-F238E27FC236}">
                <a16:creationId xmlns:a16="http://schemas.microsoft.com/office/drawing/2014/main" id="{876A4F5F-7E4C-F042-8888-8C1C3C7C5B1B}"/>
              </a:ext>
            </a:extLst>
          </p:cNvPr>
          <p:cNvCxnSpPr>
            <a:cxnSpLocks/>
          </p:cNvCxnSpPr>
          <p:nvPr/>
        </p:nvCxnSpPr>
        <p:spPr>
          <a:xfrm>
            <a:off x="10200552" y="4969622"/>
            <a:ext cx="0" cy="1242166"/>
          </a:xfrm>
          <a:prstGeom prst="line">
            <a:avLst/>
          </a:prstGeom>
          <a:ln w="254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7">
            <a:extLst>
              <a:ext uri="{FF2B5EF4-FFF2-40B4-BE49-F238E27FC236}">
                <a16:creationId xmlns:a16="http://schemas.microsoft.com/office/drawing/2014/main" id="{4B8A6C65-DB9B-8A4D-97A4-823DDCDE42A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4" t="2521" b="54716"/>
          <a:stretch/>
        </p:blipFill>
        <p:spPr>
          <a:xfrm>
            <a:off x="547109" y="1988637"/>
            <a:ext cx="1848102" cy="1566232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AC0B6384-8A37-1246-A9D6-28CF92CC3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844" y="1927312"/>
            <a:ext cx="891234" cy="855082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DA5FC9B2-7544-0745-8075-D023CF8C6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007" y="3034837"/>
            <a:ext cx="759871" cy="759871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77470880-3649-C84E-993C-9F9C55C94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4828" y="1928969"/>
            <a:ext cx="869122" cy="8550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47C18C7B-6934-D64C-8BFD-FABBA16310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9840" y="3038005"/>
            <a:ext cx="766716" cy="759871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2DEED676-C571-974E-84A3-65CCC07FCD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2215" y="3038005"/>
            <a:ext cx="763278" cy="75987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id="{ED8C12C4-58A5-3043-9600-D1ADDCAF4F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1726" y="3034837"/>
            <a:ext cx="763341" cy="759871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78878073-9043-3840-9492-5FD34EB595F1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7" t="56418"/>
          <a:stretch/>
        </p:blipFill>
        <p:spPr>
          <a:xfrm>
            <a:off x="9850151" y="1990453"/>
            <a:ext cx="1943928" cy="1564415"/>
          </a:xfrm>
          <a:prstGeom prst="rect">
            <a:avLst/>
          </a:prstGeom>
        </p:spPr>
      </p:pic>
      <p:cxnSp>
        <p:nvCxnSpPr>
          <p:cNvPr id="18" name="直接箭头连接符 22">
            <a:extLst>
              <a:ext uri="{FF2B5EF4-FFF2-40B4-BE49-F238E27FC236}">
                <a16:creationId xmlns:a16="http://schemas.microsoft.com/office/drawing/2014/main" id="{049A4DEF-A67F-A84C-8C7D-C4D6AD8CEBC3}"/>
              </a:ext>
            </a:extLst>
          </p:cNvPr>
          <p:cNvCxnSpPr>
            <a:cxnSpLocks/>
          </p:cNvCxnSpPr>
          <p:nvPr/>
        </p:nvCxnSpPr>
        <p:spPr>
          <a:xfrm flipV="1">
            <a:off x="4476519" y="2335037"/>
            <a:ext cx="2462900" cy="2147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接箭头连接符 23">
            <a:extLst>
              <a:ext uri="{FF2B5EF4-FFF2-40B4-BE49-F238E27FC236}">
                <a16:creationId xmlns:a16="http://schemas.microsoft.com/office/drawing/2014/main" id="{00332B57-F72B-9E4B-94A5-AFBC8493E5BF}"/>
              </a:ext>
            </a:extLst>
          </p:cNvPr>
          <p:cNvCxnSpPr/>
          <p:nvPr/>
        </p:nvCxnSpPr>
        <p:spPr>
          <a:xfrm>
            <a:off x="5765299" y="3573763"/>
            <a:ext cx="874643" cy="0"/>
          </a:xfrm>
          <a:prstGeom prst="straightConnector1">
            <a:avLst/>
          </a:prstGeom>
          <a:ln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图片 24">
            <a:extLst>
              <a:ext uri="{FF2B5EF4-FFF2-40B4-BE49-F238E27FC236}">
                <a16:creationId xmlns:a16="http://schemas.microsoft.com/office/drawing/2014/main" id="{BB5CF9B4-8E39-9643-9BAD-BB9F4054D6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16341" y="3038005"/>
            <a:ext cx="768679" cy="772173"/>
          </a:xfrm>
          <a:prstGeom prst="rect">
            <a:avLst/>
          </a:prstGeom>
        </p:spPr>
      </p:pic>
      <p:pic>
        <p:nvPicPr>
          <p:cNvPr id="21" name="图片 25">
            <a:extLst>
              <a:ext uri="{FF2B5EF4-FFF2-40B4-BE49-F238E27FC236}">
                <a16:creationId xmlns:a16="http://schemas.microsoft.com/office/drawing/2014/main" id="{A8C19282-E1EC-374C-A0AB-4A67D3D4AE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78786" y="3034836"/>
            <a:ext cx="756401" cy="759871"/>
          </a:xfrm>
          <a:prstGeom prst="rect">
            <a:avLst/>
          </a:prstGeom>
        </p:spPr>
      </p:pic>
      <p:cxnSp>
        <p:nvCxnSpPr>
          <p:cNvPr id="22" name="直接箭头连接符 27">
            <a:extLst>
              <a:ext uri="{FF2B5EF4-FFF2-40B4-BE49-F238E27FC236}">
                <a16:creationId xmlns:a16="http://schemas.microsoft.com/office/drawing/2014/main" id="{FF254060-2B2E-1C42-8AD9-C38004CF71B2}"/>
              </a:ext>
            </a:extLst>
          </p:cNvPr>
          <p:cNvCxnSpPr>
            <a:cxnSpLocks/>
          </p:cNvCxnSpPr>
          <p:nvPr/>
        </p:nvCxnSpPr>
        <p:spPr>
          <a:xfrm flipV="1">
            <a:off x="2395211" y="2356510"/>
            <a:ext cx="874522" cy="342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接箭头连接符 30">
            <a:extLst>
              <a:ext uri="{FF2B5EF4-FFF2-40B4-BE49-F238E27FC236}">
                <a16:creationId xmlns:a16="http://schemas.microsoft.com/office/drawing/2014/main" id="{EA9F6A8E-65D7-8140-A1E0-4CEFAAA5EAF9}"/>
              </a:ext>
            </a:extLst>
          </p:cNvPr>
          <p:cNvCxnSpPr>
            <a:cxnSpLocks/>
          </p:cNvCxnSpPr>
          <p:nvPr/>
        </p:nvCxnSpPr>
        <p:spPr>
          <a:xfrm>
            <a:off x="2408892" y="2696230"/>
            <a:ext cx="888519" cy="592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接箭头连接符 34">
            <a:extLst>
              <a:ext uri="{FF2B5EF4-FFF2-40B4-BE49-F238E27FC236}">
                <a16:creationId xmlns:a16="http://schemas.microsoft.com/office/drawing/2014/main" id="{4425E174-1B97-DD46-8950-9C048785CC41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8128867" y="2210633"/>
            <a:ext cx="1721284" cy="562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接箭头连接符 36">
            <a:extLst>
              <a:ext uri="{FF2B5EF4-FFF2-40B4-BE49-F238E27FC236}">
                <a16:creationId xmlns:a16="http://schemas.microsoft.com/office/drawing/2014/main" id="{886BEA99-E92E-B44A-B64C-EBA83E142236}"/>
              </a:ext>
            </a:extLst>
          </p:cNvPr>
          <p:cNvCxnSpPr>
            <a:cxnSpLocks/>
            <a:stCxn id="17" idx="1"/>
            <a:endCxn id="36" idx="0"/>
          </p:cNvCxnSpPr>
          <p:nvPr/>
        </p:nvCxnSpPr>
        <p:spPr>
          <a:xfrm flipH="1">
            <a:off x="9245939" y="2772661"/>
            <a:ext cx="604212" cy="573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文本框 38">
            <a:extLst>
              <a:ext uri="{FF2B5EF4-FFF2-40B4-BE49-F238E27FC236}">
                <a16:creationId xmlns:a16="http://schemas.microsoft.com/office/drawing/2014/main" id="{365B8D85-29FF-834A-9C4D-93A161281922}"/>
              </a:ext>
            </a:extLst>
          </p:cNvPr>
          <p:cNvSpPr txBox="1"/>
          <p:nvPr/>
        </p:nvSpPr>
        <p:spPr>
          <a:xfrm>
            <a:off x="2484209" y="184446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Coarse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39">
            <a:extLst>
              <a:ext uri="{FF2B5EF4-FFF2-40B4-BE49-F238E27FC236}">
                <a16:creationId xmlns:a16="http://schemas.microsoft.com/office/drawing/2014/main" id="{86C88997-8035-D041-8D43-86DE809F7F96}"/>
              </a:ext>
            </a:extLst>
          </p:cNvPr>
          <p:cNvSpPr txBox="1"/>
          <p:nvPr/>
        </p:nvSpPr>
        <p:spPr>
          <a:xfrm>
            <a:off x="2554290" y="3196193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</a:t>
            </a:r>
          </a:p>
        </p:txBody>
      </p:sp>
      <p:sp>
        <p:nvSpPr>
          <p:cNvPr id="28" name="文本框 40">
            <a:extLst>
              <a:ext uri="{FF2B5EF4-FFF2-40B4-BE49-F238E27FC236}">
                <a16:creationId xmlns:a16="http://schemas.microsoft.com/office/drawing/2014/main" id="{DAAD8122-9635-6441-A0C6-CB791D38C41A}"/>
              </a:ext>
            </a:extLst>
          </p:cNvPr>
          <p:cNvSpPr txBox="1"/>
          <p:nvPr/>
        </p:nvSpPr>
        <p:spPr>
          <a:xfrm>
            <a:off x="8635834" y="196395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Coarse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41">
            <a:extLst>
              <a:ext uri="{FF2B5EF4-FFF2-40B4-BE49-F238E27FC236}">
                <a16:creationId xmlns:a16="http://schemas.microsoft.com/office/drawing/2014/main" id="{D580B7A1-25BE-E643-AFAD-556B68BF87DC}"/>
              </a:ext>
            </a:extLst>
          </p:cNvPr>
          <p:cNvSpPr txBox="1"/>
          <p:nvPr/>
        </p:nvSpPr>
        <p:spPr>
          <a:xfrm>
            <a:off x="9244459" y="331604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</a:t>
            </a:r>
          </a:p>
        </p:txBody>
      </p:sp>
      <p:sp>
        <p:nvSpPr>
          <p:cNvPr id="30" name="文本框 42">
            <a:extLst>
              <a:ext uri="{FF2B5EF4-FFF2-40B4-BE49-F238E27FC236}">
                <a16:creationId xmlns:a16="http://schemas.microsoft.com/office/drawing/2014/main" id="{1277A56E-CB55-CD4D-A6D1-FF49F935136F}"/>
              </a:ext>
            </a:extLst>
          </p:cNvPr>
          <p:cNvSpPr txBox="1"/>
          <p:nvPr/>
        </p:nvSpPr>
        <p:spPr>
          <a:xfrm>
            <a:off x="5418178" y="1901654"/>
            <a:ext cx="652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43">
            <a:extLst>
              <a:ext uri="{FF2B5EF4-FFF2-40B4-BE49-F238E27FC236}">
                <a16:creationId xmlns:a16="http://schemas.microsoft.com/office/drawing/2014/main" id="{4EA4CEA5-673D-4D46-8740-924ACFB90A8B}"/>
              </a:ext>
            </a:extLst>
          </p:cNvPr>
          <p:cNvSpPr txBox="1"/>
          <p:nvPr/>
        </p:nvSpPr>
        <p:spPr>
          <a:xfrm>
            <a:off x="5944798" y="3079211"/>
            <a:ext cx="652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46">
            <a:extLst>
              <a:ext uri="{FF2B5EF4-FFF2-40B4-BE49-F238E27FC236}">
                <a16:creationId xmlns:a16="http://schemas.microsoft.com/office/drawing/2014/main" id="{5832A50F-5B04-7E48-854B-01ECD6ADDDD8}"/>
              </a:ext>
            </a:extLst>
          </p:cNvPr>
          <p:cNvSpPr txBox="1"/>
          <p:nvPr/>
        </p:nvSpPr>
        <p:spPr>
          <a:xfrm>
            <a:off x="960785" y="165979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AlexNet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47">
            <a:extLst>
              <a:ext uri="{FF2B5EF4-FFF2-40B4-BE49-F238E27FC236}">
                <a16:creationId xmlns:a16="http://schemas.microsoft.com/office/drawing/2014/main" id="{E69A2390-2304-AB4B-B1E3-012CADDD11D6}"/>
              </a:ext>
            </a:extLst>
          </p:cNvPr>
          <p:cNvSpPr txBox="1"/>
          <p:nvPr/>
        </p:nvSpPr>
        <p:spPr>
          <a:xfrm>
            <a:off x="10083700" y="1619305"/>
            <a:ext cx="102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WordNet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5">
            <a:extLst>
              <a:ext uri="{FF2B5EF4-FFF2-40B4-BE49-F238E27FC236}">
                <a16:creationId xmlns:a16="http://schemas.microsoft.com/office/drawing/2014/main" id="{8DCAABD7-CC48-964E-A8B6-DE4CF3BB37DA}"/>
              </a:ext>
            </a:extLst>
          </p:cNvPr>
          <p:cNvSpPr txBox="1"/>
          <p:nvPr/>
        </p:nvSpPr>
        <p:spPr>
          <a:xfrm>
            <a:off x="231521" y="3599576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categories</a:t>
            </a:r>
          </a:p>
          <a:p>
            <a:pPr algn="ctr"/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superordinate concepts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8">
            <a:extLst>
              <a:ext uri="{FF2B5EF4-FFF2-40B4-BE49-F238E27FC236}">
                <a16:creationId xmlns:a16="http://schemas.microsoft.com/office/drawing/2014/main" id="{CDD7DB2B-88B7-9149-84B2-55D1D4B5AB3E}"/>
              </a:ext>
            </a:extLst>
          </p:cNvPr>
          <p:cNvSpPr txBox="1"/>
          <p:nvPr/>
        </p:nvSpPr>
        <p:spPr>
          <a:xfrm>
            <a:off x="5656929" y="321138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7BAB854-344D-944C-8896-C1351584CE10}"/>
              </a:ext>
            </a:extLst>
          </p:cNvPr>
          <p:cNvSpPr txBox="1"/>
          <p:nvPr/>
        </p:nvSpPr>
        <p:spPr>
          <a:xfrm>
            <a:off x="9038190" y="334595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098BCB70-600C-214B-9615-1701DAB82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Formation of the semantic structure is a coarse to finer progression</a:t>
            </a:r>
            <a:endParaRPr lang="en-C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C4F05FC-F514-1B4F-8A35-53D2CA537B3E}"/>
              </a:ext>
            </a:extLst>
          </p:cNvPr>
          <p:cNvSpPr txBox="1"/>
          <p:nvPr/>
        </p:nvSpPr>
        <p:spPr>
          <a:xfrm>
            <a:off x="1014744" y="4585417"/>
            <a:ext cx="4590664" cy="14773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food, fungus, fish, bird, amphibian, reptile, mammal, invertebrate, conveyance, device, container, equipment, implement, furnishing, toiletry, covering, commodity, structure, and geological formation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AE53AB9-EA6B-3647-ADBA-BBCB2B98BACE}"/>
              </a:ext>
            </a:extLst>
          </p:cNvPr>
          <p:cNvSpPr txBox="1"/>
          <p:nvPr/>
        </p:nvSpPr>
        <p:spPr>
          <a:xfrm>
            <a:off x="3412470" y="1569201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19x19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2E687D3-ECC5-5448-B971-DD6E4393EDEF}"/>
              </a:ext>
            </a:extLst>
          </p:cNvPr>
          <p:cNvSpPr txBox="1"/>
          <p:nvPr/>
        </p:nvSpPr>
        <p:spPr>
          <a:xfrm>
            <a:off x="7120336" y="1532322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19x19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0BF235-A1F3-AC40-8CCD-8C95BC5F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30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1484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56" grpId="0" animBg="1"/>
      <p:bldP spid="58" grpId="0"/>
      <p:bldP spid="5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5E684-E862-2D44-951B-3A82C98C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23323" cy="1325563"/>
          </a:xfrm>
        </p:spPr>
        <p:txBody>
          <a:bodyPr>
            <a:normAutofit/>
          </a:bodyPr>
          <a:lstStyle/>
          <a:p>
            <a:r>
              <a:rPr lang="en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developmental trajectory was also observed in VGG11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A097B-73F8-EA4F-947A-538189E6C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580" y="1628775"/>
            <a:ext cx="7454900" cy="48641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DE802-8315-3444-83BF-3443CF94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31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5165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DE5C8D-1284-D84F-978B-CAD41D14D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Semantic relations play critic roles in object recognition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79E170-8F4F-6748-A346-81670893F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658" y="3745713"/>
            <a:ext cx="3340148" cy="1467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F2C470-85C9-514F-AD59-BBEE6F62B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27" y="2080716"/>
            <a:ext cx="1380664" cy="1380664"/>
          </a:xfrm>
          <a:prstGeom prst="rect">
            <a:avLst/>
          </a:prstGeom>
        </p:spPr>
      </p:pic>
      <p:pic>
        <p:nvPicPr>
          <p:cNvPr id="7" name="Picture 2" descr="Image result for boat no background">
            <a:extLst>
              <a:ext uri="{FF2B5EF4-FFF2-40B4-BE49-F238E27FC236}">
                <a16:creationId xmlns:a16="http://schemas.microsoft.com/office/drawing/2014/main" id="{C04012B4-B54A-E74F-86A2-2B81E1329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54"/>
          <a:stretch/>
        </p:blipFill>
        <p:spPr bwMode="auto">
          <a:xfrm>
            <a:off x="4736210" y="2247829"/>
            <a:ext cx="1641808" cy="106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7C72E4-94E2-3C45-865D-23C115742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0" y="5294422"/>
            <a:ext cx="1380664" cy="138066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B546B6-B4DF-DB40-A480-E1C246B55298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3206732" y="2771049"/>
            <a:ext cx="0" cy="9746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06E7B2-6931-1848-B6C8-B66AD1737C9E}"/>
              </a:ext>
            </a:extLst>
          </p:cNvPr>
          <p:cNvCxnSpPr>
            <a:cxnSpLocks/>
          </p:cNvCxnSpPr>
          <p:nvPr/>
        </p:nvCxnSpPr>
        <p:spPr>
          <a:xfrm flipV="1">
            <a:off x="3241900" y="5213354"/>
            <a:ext cx="0" cy="84932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275F48B-3441-444F-B8EC-A1F218F881DE}"/>
              </a:ext>
            </a:extLst>
          </p:cNvPr>
          <p:cNvSpPr txBox="1"/>
          <p:nvPr/>
        </p:nvSpPr>
        <p:spPr>
          <a:xfrm>
            <a:off x="2014938" y="2352325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917B94-A054-DB46-BE0F-F464913A05D2}"/>
              </a:ext>
            </a:extLst>
          </p:cNvPr>
          <p:cNvSpPr txBox="1"/>
          <p:nvPr/>
        </p:nvSpPr>
        <p:spPr>
          <a:xfrm>
            <a:off x="3290384" y="2316089"/>
            <a:ext cx="1549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Vehicles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598600-D0AC-734F-AAF6-9D018FC094B6}"/>
              </a:ext>
            </a:extLst>
          </p:cNvPr>
          <p:cNvSpPr txBox="1"/>
          <p:nvPr/>
        </p:nvSpPr>
        <p:spPr>
          <a:xfrm>
            <a:off x="1781913" y="6213421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Artefacts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A7D7FA-0CB8-5045-BAF3-086C26B813BE}"/>
              </a:ext>
            </a:extLst>
          </p:cNvPr>
          <p:cNvSpPr txBox="1"/>
          <p:nvPr/>
        </p:nvSpPr>
        <p:spPr>
          <a:xfrm>
            <a:off x="3155879" y="6213421"/>
            <a:ext cx="1896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Entities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D041FBD-3F24-4541-A791-DE368103F7FB}"/>
              </a:ext>
            </a:extLst>
          </p:cNvPr>
          <p:cNvCxnSpPr>
            <a:cxnSpLocks/>
          </p:cNvCxnSpPr>
          <p:nvPr/>
        </p:nvCxnSpPr>
        <p:spPr>
          <a:xfrm flipV="1">
            <a:off x="8405446" y="4467481"/>
            <a:ext cx="489508" cy="9614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5D9284D-1852-A549-90BE-D6D8A72FBAED}"/>
              </a:ext>
            </a:extLst>
          </p:cNvPr>
          <p:cNvCxnSpPr>
            <a:cxnSpLocks/>
          </p:cNvCxnSpPr>
          <p:nvPr/>
        </p:nvCxnSpPr>
        <p:spPr>
          <a:xfrm>
            <a:off x="8894954" y="4459769"/>
            <a:ext cx="553846" cy="96916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4618702C-8D9C-9B40-92CC-46732EB14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467" y="5635402"/>
            <a:ext cx="1253440" cy="5507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6D21B59-7F43-ED4D-BDCD-AFDF2F559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772" y="5516530"/>
            <a:ext cx="713959" cy="713959"/>
          </a:xfrm>
          <a:prstGeom prst="rect">
            <a:avLst/>
          </a:prstGeom>
        </p:spPr>
      </p:pic>
      <p:pic>
        <p:nvPicPr>
          <p:cNvPr id="45" name="Picture 2" descr="Image result for boat no background">
            <a:extLst>
              <a:ext uri="{FF2B5EF4-FFF2-40B4-BE49-F238E27FC236}">
                <a16:creationId xmlns:a16="http://schemas.microsoft.com/office/drawing/2014/main" id="{7D86E573-E98A-F34D-B66A-376D17DCD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54"/>
          <a:stretch/>
        </p:blipFill>
        <p:spPr bwMode="auto">
          <a:xfrm>
            <a:off x="9437741" y="4675212"/>
            <a:ext cx="1090264" cy="70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D4CAE22-5A53-1B42-B423-F7D84E151508}"/>
              </a:ext>
            </a:extLst>
          </p:cNvPr>
          <p:cNvCxnSpPr>
            <a:cxnSpLocks/>
          </p:cNvCxnSpPr>
          <p:nvPr/>
        </p:nvCxnSpPr>
        <p:spPr>
          <a:xfrm flipV="1">
            <a:off x="8894954" y="3634151"/>
            <a:ext cx="553845" cy="8216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7F83C27-ECAD-6A41-AB0E-118B6F58E8B4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9316183" y="3868236"/>
            <a:ext cx="666690" cy="8069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8917189B-98F9-CE40-88BA-2FACF09CD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5668" y="3676294"/>
            <a:ext cx="897924" cy="897924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D6AA684-C320-DD4A-938A-95807DA1FAF7}"/>
              </a:ext>
            </a:extLst>
          </p:cNvPr>
          <p:cNvCxnSpPr/>
          <p:nvPr/>
        </p:nvCxnSpPr>
        <p:spPr>
          <a:xfrm flipV="1">
            <a:off x="9448799" y="2895597"/>
            <a:ext cx="504094" cy="7502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13C04B3-1C6D-144C-BD8F-C3B431AE200A}"/>
              </a:ext>
            </a:extLst>
          </p:cNvPr>
          <p:cNvCxnSpPr/>
          <p:nvPr/>
        </p:nvCxnSpPr>
        <p:spPr>
          <a:xfrm>
            <a:off x="9952893" y="2895597"/>
            <a:ext cx="445477" cy="6791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5A40EA2-97E5-294C-B8EB-9FD41D7EA426}"/>
              </a:ext>
            </a:extLst>
          </p:cNvPr>
          <p:cNvCxnSpPr>
            <a:cxnSpLocks/>
          </p:cNvCxnSpPr>
          <p:nvPr/>
        </p:nvCxnSpPr>
        <p:spPr>
          <a:xfrm flipV="1">
            <a:off x="9952893" y="2216942"/>
            <a:ext cx="720486" cy="6786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1DB2664-6C84-DB4D-A364-B1886316B536}"/>
              </a:ext>
            </a:extLst>
          </p:cNvPr>
          <p:cNvCxnSpPr>
            <a:cxnSpLocks/>
          </p:cNvCxnSpPr>
          <p:nvPr/>
        </p:nvCxnSpPr>
        <p:spPr>
          <a:xfrm>
            <a:off x="10665354" y="2221950"/>
            <a:ext cx="512119" cy="6020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5C6EB050-19C6-6043-8DFD-481DB41A85E7}"/>
              </a:ext>
            </a:extLst>
          </p:cNvPr>
          <p:cNvSpPr txBox="1"/>
          <p:nvPr/>
        </p:nvSpPr>
        <p:spPr>
          <a:xfrm>
            <a:off x="7386641" y="5009893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ECA173C-58CE-CB4A-8A16-16A6CEF74898}"/>
              </a:ext>
            </a:extLst>
          </p:cNvPr>
          <p:cNvSpPr txBox="1"/>
          <p:nvPr/>
        </p:nvSpPr>
        <p:spPr>
          <a:xfrm>
            <a:off x="7061542" y="4046226"/>
            <a:ext cx="1226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Vehicles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4CD2681-9B0D-9243-BECD-CF944A70DED9}"/>
              </a:ext>
            </a:extLst>
          </p:cNvPr>
          <p:cNvSpPr txBox="1"/>
          <p:nvPr/>
        </p:nvSpPr>
        <p:spPr>
          <a:xfrm>
            <a:off x="6990317" y="3039911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Artefacts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5D62B68-4589-A145-A1C8-A5ABAE6F7991}"/>
              </a:ext>
            </a:extLst>
          </p:cNvPr>
          <p:cNvSpPr txBox="1"/>
          <p:nvPr/>
        </p:nvSpPr>
        <p:spPr>
          <a:xfrm>
            <a:off x="6675575" y="2046269"/>
            <a:ext cx="224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Entities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B193F52C-D703-E740-B6F9-649E940915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1181" y="1181706"/>
            <a:ext cx="1078302" cy="669626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E8CEB656-A9DB-934D-A412-E4E109F28F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7974" y="1198853"/>
            <a:ext cx="1165701" cy="66962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231A57C-8ACC-CD46-A560-4AA489F914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4675" y="1086488"/>
            <a:ext cx="897924" cy="89792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B641786-F6C5-C645-82DD-92E495E4BD09}"/>
              </a:ext>
            </a:extLst>
          </p:cNvPr>
          <p:cNvCxnSpPr/>
          <p:nvPr/>
        </p:nvCxnSpPr>
        <p:spPr>
          <a:xfrm flipH="1">
            <a:off x="1536658" y="2752435"/>
            <a:ext cx="167007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F3058C-1FD2-5048-8191-63A53BB32EAF}"/>
              </a:ext>
            </a:extLst>
          </p:cNvPr>
          <p:cNvCxnSpPr/>
          <p:nvPr/>
        </p:nvCxnSpPr>
        <p:spPr>
          <a:xfrm>
            <a:off x="3206732" y="2756761"/>
            <a:ext cx="15294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2C6A07-1418-4546-9144-C83AE4ED278A}"/>
              </a:ext>
            </a:extLst>
          </p:cNvPr>
          <p:cNvCxnSpPr/>
          <p:nvPr/>
        </p:nvCxnSpPr>
        <p:spPr>
          <a:xfrm flipH="1">
            <a:off x="1536658" y="6062676"/>
            <a:ext cx="170524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EB293A-A0D6-F149-975C-3F5052D64196}"/>
              </a:ext>
            </a:extLst>
          </p:cNvPr>
          <p:cNvCxnSpPr/>
          <p:nvPr/>
        </p:nvCxnSpPr>
        <p:spPr>
          <a:xfrm>
            <a:off x="3241900" y="6062676"/>
            <a:ext cx="159831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2D33F4-DE80-8148-AB50-9E938693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4</a:t>
            </a:fld>
            <a:endParaRPr lang="en-CN"/>
          </a:p>
        </p:txBody>
      </p:sp>
      <p:pic>
        <p:nvPicPr>
          <p:cNvPr id="1026" name="Picture 2" descr="Image result for rabbit no background">
            <a:extLst>
              <a:ext uri="{FF2B5EF4-FFF2-40B4-BE49-F238E27FC236}">
                <a16:creationId xmlns:a16="http://schemas.microsoft.com/office/drawing/2014/main" id="{B53357FA-1124-E140-958D-DDAFEE9AA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94" y="5415493"/>
            <a:ext cx="1499055" cy="129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D035B8-AE87-B942-AF3B-CA9E162896F9}"/>
              </a:ext>
            </a:extLst>
          </p:cNvPr>
          <p:cNvSpPr txBox="1"/>
          <p:nvPr/>
        </p:nvSpPr>
        <p:spPr>
          <a:xfrm>
            <a:off x="1938835" y="1671425"/>
            <a:ext cx="250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point?</a:t>
            </a:r>
          </a:p>
        </p:txBody>
      </p:sp>
      <p:pic>
        <p:nvPicPr>
          <p:cNvPr id="46" name="Picture 2" descr="Image result for rabbit no background">
            <a:extLst>
              <a:ext uri="{FF2B5EF4-FFF2-40B4-BE49-F238E27FC236}">
                <a16:creationId xmlns:a16="http://schemas.microsoft.com/office/drawing/2014/main" id="{07E3664E-6B93-9845-8F27-56F95E0C3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831" y="2819647"/>
            <a:ext cx="943309" cy="81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10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29128 0.50903 " pathEditMode="relative" rAng="0" ptsTypes="AA">
                                      <p:cBhvr>
                                        <p:cTn id="13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20183 0.37662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1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03463 0.64561 " pathEditMode="relative" rAng="0" ptsTypes="AA">
                                      <p:cBhvr>
                                        <p:cTn id="13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25" grpId="0"/>
      <p:bldP spid="26" grpId="0"/>
      <p:bldP spid="78" grpId="0"/>
      <p:bldP spid="82" grpId="0"/>
      <p:bldP spid="83" grpId="0"/>
      <p:bldP spid="84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7C910-88E7-804D-9AE4-169052AE9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Wait! Where does semantic relatedness come from in our mind?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457489-D5F4-4246-BA47-4916DF6B583E}"/>
              </a:ext>
            </a:extLst>
          </p:cNvPr>
          <p:cNvSpPr txBox="1"/>
          <p:nvPr/>
        </p:nvSpPr>
        <p:spPr>
          <a:xfrm>
            <a:off x="2767500" y="1690688"/>
            <a:ext cx="6754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hypotheses about the origin of semantics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AED11C-6D23-304B-83CF-6524FC547646}"/>
              </a:ext>
            </a:extLst>
          </p:cNvPr>
          <p:cNvSpPr txBox="1"/>
          <p:nvPr/>
        </p:nvSpPr>
        <p:spPr>
          <a:xfrm>
            <a:off x="3584608" y="2331137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Nativism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AEC3F-C0CB-BB46-8EF1-1A35E22A1EA4}"/>
              </a:ext>
            </a:extLst>
          </p:cNvPr>
          <p:cNvSpPr txBox="1"/>
          <p:nvPr/>
        </p:nvSpPr>
        <p:spPr>
          <a:xfrm>
            <a:off x="6912431" y="2331137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Empiricism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6F4B71-22DC-2C40-9C4A-1D7FDFE3A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69" y="3058257"/>
            <a:ext cx="1901465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44E36A-5B29-A744-A03E-13F17EF4291B}"/>
              </a:ext>
            </a:extLst>
          </p:cNvPr>
          <p:cNvSpPr txBox="1"/>
          <p:nvPr/>
        </p:nvSpPr>
        <p:spPr>
          <a:xfrm>
            <a:off x="2528860" y="3058257"/>
            <a:ext cx="36843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Semantics </a:t>
            </a:r>
            <a:r>
              <a:rPr lang="en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innates</a:t>
            </a: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our mind, which is just waiting to be nurtured. </a:t>
            </a:r>
            <a:r>
              <a:rPr lang="en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Proper nurturing</a:t>
            </a: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needed in order to make use of skills and abilities.</a:t>
            </a:r>
          </a:p>
        </p:txBody>
      </p:sp>
      <p:pic>
        <p:nvPicPr>
          <p:cNvPr id="3074" name="Picture 2" descr="Image result for traffic">
            <a:extLst>
              <a:ext uri="{FF2B5EF4-FFF2-40B4-BE49-F238E27FC236}">
                <a16:creationId xmlns:a16="http://schemas.microsoft.com/office/drawing/2014/main" id="{B32995B3-9C58-1348-AE60-B5CC1CB2E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447" y="3429000"/>
            <a:ext cx="2582583" cy="190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A9DA57-AA93-DF44-A3E7-2341AE5A3F70}"/>
              </a:ext>
            </a:extLst>
          </p:cNvPr>
          <p:cNvSpPr txBox="1"/>
          <p:nvPr/>
        </p:nvSpPr>
        <p:spPr>
          <a:xfrm>
            <a:off x="6213230" y="3058257"/>
            <a:ext cx="30161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Semantics is aquired through a person’s </a:t>
            </a:r>
            <a:r>
              <a:rPr lang="en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sensory experience</a:t>
            </a: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plays a crucial role in molding and shaping skills and abilities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D4B36-AA8A-534B-8D93-5383088DF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3808" y="4788032"/>
            <a:ext cx="5566374" cy="191254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0D90D6-4F72-6B45-8054-502E5EF0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3089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E4B11-CBF0-B440-BA82-22DC5954E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evidence for nativism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21A244-EAB7-E046-95D7-291E2F7BB726}"/>
              </a:ext>
            </a:extLst>
          </p:cNvPr>
          <p:cNvSpPr txBox="1"/>
          <p:nvPr/>
        </p:nvSpPr>
        <p:spPr>
          <a:xfrm>
            <a:off x="838200" y="1489495"/>
            <a:ext cx="10789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Chomsky’s nativist theory of language: </a:t>
            </a:r>
            <a:r>
              <a:rPr lang="en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language acquisition device</a:t>
            </a:r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76E88003-399B-524C-A6FA-737726AEA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15" y="2819955"/>
            <a:ext cx="6912737" cy="2829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A7DF98-3607-CA4B-9D11-9384A6AB0E77}"/>
              </a:ext>
            </a:extLst>
          </p:cNvPr>
          <p:cNvSpPr txBox="1"/>
          <p:nvPr/>
        </p:nvSpPr>
        <p:spPr>
          <a:xfrm>
            <a:off x="1438183" y="2434972"/>
            <a:ext cx="5460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Universal grammar is the key to acquire a language</a:t>
            </a: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9660CF78-BF90-E141-80AF-F666A80A1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867" y="2284203"/>
            <a:ext cx="3965890" cy="3901405"/>
          </a:xfrm>
          <a:prstGeom prst="rect">
            <a:avLst/>
          </a:prstGeom>
        </p:spPr>
      </p:pic>
      <p:sp>
        <p:nvSpPr>
          <p:cNvPr id="9" name="文本框 4">
            <a:extLst>
              <a:ext uri="{FF2B5EF4-FFF2-40B4-BE49-F238E27FC236}">
                <a16:creationId xmlns:a16="http://schemas.microsoft.com/office/drawing/2014/main" id="{EBEC7900-B2F2-7544-9193-FD2DC66D0B84}"/>
              </a:ext>
            </a:extLst>
          </p:cNvPr>
          <p:cNvSpPr txBox="1"/>
          <p:nvPr/>
        </p:nvSpPr>
        <p:spPr>
          <a:xfrm>
            <a:off x="4530134" y="6185608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Lidz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Gagliardi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2015)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4">
            <a:extLst>
              <a:ext uri="{FF2B5EF4-FFF2-40B4-BE49-F238E27FC236}">
                <a16:creationId xmlns:a16="http://schemas.microsoft.com/office/drawing/2014/main" id="{5DE6BABF-D6A9-CC4E-9B28-14C53BA318C4}"/>
              </a:ext>
            </a:extLst>
          </p:cNvPr>
          <p:cNvSpPr txBox="1"/>
          <p:nvPr/>
        </p:nvSpPr>
        <p:spPr>
          <a:xfrm>
            <a:off x="8786927" y="6185608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Musso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2003)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00FA24-4EC7-4142-B104-15E62DB8A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6</a:t>
            </a:fld>
            <a:endParaRPr lang="en-C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2ADE5C-E631-8146-8E43-9B14EE86A42C}"/>
              </a:ext>
            </a:extLst>
          </p:cNvPr>
          <p:cNvSpPr/>
          <p:nvPr/>
        </p:nvSpPr>
        <p:spPr>
          <a:xfrm>
            <a:off x="4576628" y="4695985"/>
            <a:ext cx="1219737" cy="52694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7357C5-0113-3B42-A2D5-8D605BD7880A}"/>
              </a:ext>
            </a:extLst>
          </p:cNvPr>
          <p:cNvSpPr/>
          <p:nvPr/>
        </p:nvSpPr>
        <p:spPr>
          <a:xfrm>
            <a:off x="7968343" y="2718357"/>
            <a:ext cx="217714" cy="2425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9295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1572C-76B0-674A-90B4-65316174A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evidence for empiricism</a:t>
            </a:r>
            <a:endParaRPr lang="en-CN" dirty="0"/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D5661F25-1E69-E549-AA24-316501EB3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76" t="747" r="40874" b="53053"/>
          <a:stretch/>
        </p:blipFill>
        <p:spPr>
          <a:xfrm>
            <a:off x="2050648" y="2736912"/>
            <a:ext cx="1286359" cy="9187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2C90BF-B6C1-014D-BB4E-8423A0968CE3}"/>
              </a:ext>
            </a:extLst>
          </p:cNvPr>
          <p:cNvGrpSpPr/>
          <p:nvPr/>
        </p:nvGrpSpPr>
        <p:grpSpPr>
          <a:xfrm>
            <a:off x="6197946" y="1551266"/>
            <a:ext cx="5013147" cy="5069887"/>
            <a:chOff x="6197946" y="1611226"/>
            <a:chExt cx="5013147" cy="5069887"/>
          </a:xfrm>
        </p:grpSpPr>
        <p:pic>
          <p:nvPicPr>
            <p:cNvPr id="6" name="图片 7">
              <a:extLst>
                <a:ext uri="{FF2B5EF4-FFF2-40B4-BE49-F238E27FC236}">
                  <a16:creationId xmlns:a16="http://schemas.microsoft.com/office/drawing/2014/main" id="{AED7622A-72C7-BA4C-8F9F-D1E6489A1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7946" y="1611226"/>
              <a:ext cx="5013147" cy="4681330"/>
            </a:xfrm>
            <a:prstGeom prst="rect">
              <a:avLst/>
            </a:prstGeom>
          </p:spPr>
        </p:pic>
        <p:sp>
          <p:nvSpPr>
            <p:cNvPr id="7" name="矩形 8">
              <a:extLst>
                <a:ext uri="{FF2B5EF4-FFF2-40B4-BE49-F238E27FC236}">
                  <a16:creationId xmlns:a16="http://schemas.microsoft.com/office/drawing/2014/main" id="{EDD35E05-1E3C-3043-B61D-28981BDDF9FF}"/>
                </a:ext>
              </a:extLst>
            </p:cNvPr>
            <p:cNvSpPr/>
            <p:nvPr/>
          </p:nvSpPr>
          <p:spPr>
            <a:xfrm>
              <a:off x="8904849" y="2574391"/>
              <a:ext cx="970671" cy="46423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9">
              <a:extLst>
                <a:ext uri="{FF2B5EF4-FFF2-40B4-BE49-F238E27FC236}">
                  <a16:creationId xmlns:a16="http://schemas.microsoft.com/office/drawing/2014/main" id="{D6B66111-0C26-2047-90EB-B484DA08B233}"/>
                </a:ext>
              </a:extLst>
            </p:cNvPr>
            <p:cNvSpPr/>
            <p:nvPr/>
          </p:nvSpPr>
          <p:spPr>
            <a:xfrm>
              <a:off x="8916573" y="3641189"/>
              <a:ext cx="958948" cy="42340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10">
              <a:extLst>
                <a:ext uri="{FF2B5EF4-FFF2-40B4-BE49-F238E27FC236}">
                  <a16:creationId xmlns:a16="http://schemas.microsoft.com/office/drawing/2014/main" id="{C86D333C-E39E-D642-8F4B-4FB89ADA4438}"/>
                </a:ext>
              </a:extLst>
            </p:cNvPr>
            <p:cNvSpPr/>
            <p:nvPr/>
          </p:nvSpPr>
          <p:spPr>
            <a:xfrm>
              <a:off x="7509807" y="4696267"/>
              <a:ext cx="1029283" cy="36810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11">
              <a:extLst>
                <a:ext uri="{FF2B5EF4-FFF2-40B4-BE49-F238E27FC236}">
                  <a16:creationId xmlns:a16="http://schemas.microsoft.com/office/drawing/2014/main" id="{533F2684-F2F2-1444-A7CC-6ECF7129FABD}"/>
                </a:ext>
              </a:extLst>
            </p:cNvPr>
            <p:cNvSpPr txBox="1"/>
            <p:nvPr/>
          </p:nvSpPr>
          <p:spPr>
            <a:xfrm>
              <a:off x="8107969" y="6311781"/>
              <a:ext cx="1980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(Imai et al., 1994)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2B8115-2D46-A945-BF85-78B10BBDE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7</a:t>
            </a:fld>
            <a:endParaRPr lang="en-CN"/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35BB3A53-FA44-284D-8677-EF4147FD0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38" r="77331" b="9571"/>
          <a:stretch/>
        </p:blipFill>
        <p:spPr>
          <a:xfrm>
            <a:off x="878880" y="4834191"/>
            <a:ext cx="951363" cy="624288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0C354C29-C299-CC40-9B4B-FE3F5E452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6" t="59037" r="39068" b="8567"/>
          <a:stretch/>
        </p:blipFill>
        <p:spPr>
          <a:xfrm>
            <a:off x="2316479" y="4814197"/>
            <a:ext cx="1020528" cy="644282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D168930E-39E2-984B-98A1-7501075B2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07" t="59038" r="-430" b="8566"/>
          <a:stretch/>
        </p:blipFill>
        <p:spPr>
          <a:xfrm>
            <a:off x="3823243" y="4814197"/>
            <a:ext cx="1381705" cy="6442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95ADC3-0F6C-664F-B7C6-D0267D7091D2}"/>
              </a:ext>
            </a:extLst>
          </p:cNvPr>
          <p:cNvSpPr txBox="1"/>
          <p:nvPr/>
        </p:nvSpPr>
        <p:spPr>
          <a:xfrm>
            <a:off x="395384" y="1504735"/>
            <a:ext cx="566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one is more similar to the target?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EE3F73-011E-EA44-9CBE-401A2233CAE2}"/>
              </a:ext>
            </a:extLst>
          </p:cNvPr>
          <p:cNvSpPr txBox="1"/>
          <p:nvPr/>
        </p:nvSpPr>
        <p:spPr>
          <a:xfrm>
            <a:off x="697423" y="4060556"/>
            <a:ext cx="125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184069-509D-5246-8D4F-CEEB307585DA}"/>
              </a:ext>
            </a:extLst>
          </p:cNvPr>
          <p:cNvSpPr txBox="1"/>
          <p:nvPr/>
        </p:nvSpPr>
        <p:spPr>
          <a:xfrm>
            <a:off x="2281173" y="4068951"/>
            <a:ext cx="119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Perception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6468DA-6C85-8646-B054-2AF631B88140}"/>
              </a:ext>
            </a:extLst>
          </p:cNvPr>
          <p:cNvSpPr txBox="1"/>
          <p:nvPr/>
        </p:nvSpPr>
        <p:spPr>
          <a:xfrm>
            <a:off x="3951285" y="405924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F9EEF8-BA10-874D-806D-5F50F42A04CC}"/>
              </a:ext>
            </a:extLst>
          </p:cNvPr>
          <p:cNvSpPr txBox="1"/>
          <p:nvPr/>
        </p:nvSpPr>
        <p:spPr>
          <a:xfrm>
            <a:off x="1073898" y="4443287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5D4CEB-7AAD-B341-A252-66C64016D314}"/>
              </a:ext>
            </a:extLst>
          </p:cNvPr>
          <p:cNvSpPr txBox="1"/>
          <p:nvPr/>
        </p:nvSpPr>
        <p:spPr>
          <a:xfrm>
            <a:off x="2504367" y="4443287"/>
            <a:ext cx="514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Hat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0ED5B9-6FA0-F040-A61C-D340B3C84F5A}"/>
              </a:ext>
            </a:extLst>
          </p:cNvPr>
          <p:cNvSpPr txBox="1"/>
          <p:nvPr/>
        </p:nvSpPr>
        <p:spPr>
          <a:xfrm>
            <a:off x="4216301" y="4443287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Gift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E1C033-E615-3B46-9ABE-26AA80514FD5}"/>
              </a:ext>
            </a:extLst>
          </p:cNvPr>
          <p:cNvSpPr txBox="1"/>
          <p:nvPr/>
        </p:nvSpPr>
        <p:spPr>
          <a:xfrm>
            <a:off x="2385300" y="22981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Cake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 descr="Image result for infants sihouette">
            <a:extLst>
              <a:ext uri="{FF2B5EF4-FFF2-40B4-BE49-F238E27FC236}">
                <a16:creationId xmlns:a16="http://schemas.microsoft.com/office/drawing/2014/main" id="{E10800E2-5653-234B-974C-D97EF7FA7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7" r="20542"/>
          <a:stretch/>
        </p:blipFill>
        <p:spPr bwMode="auto">
          <a:xfrm>
            <a:off x="3976459" y="2487808"/>
            <a:ext cx="862932" cy="6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5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0.00671 L -0.12656 0.47871 " pathEditMode="relative" ptsTypes="AA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11595-1522-9346-9B26-F2FC73EA7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confounding caused the divergence of conclusions under each hypothesis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536A5-B1D6-9E4B-97C0-B35410EB0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484" y="3929262"/>
            <a:ext cx="1225060" cy="2381425"/>
          </a:xfrm>
          <a:prstGeom prst="rect">
            <a:avLst/>
          </a:prstGeom>
        </p:spPr>
      </p:pic>
      <p:pic>
        <p:nvPicPr>
          <p:cNvPr id="4102" name="Picture 6" descr="Image result for infants sihouette">
            <a:extLst>
              <a:ext uri="{FF2B5EF4-FFF2-40B4-BE49-F238E27FC236}">
                <a16:creationId xmlns:a16="http://schemas.microsoft.com/office/drawing/2014/main" id="{A5CF996E-4371-F240-BA47-697B92D32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7" r="20542"/>
          <a:stretch/>
        </p:blipFill>
        <p:spPr bwMode="auto">
          <a:xfrm>
            <a:off x="3183013" y="5288043"/>
            <a:ext cx="1275219" cy="102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monkey sihouette">
            <a:extLst>
              <a:ext uri="{FF2B5EF4-FFF2-40B4-BE49-F238E27FC236}">
                <a16:creationId xmlns:a16="http://schemas.microsoft.com/office/drawing/2014/main" id="{79077093-977F-EE41-9E65-A5AEBFAE4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06" y="5162838"/>
            <a:ext cx="1327373" cy="111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2D3CBA-FF3C-8645-A94C-6517561BC0F6}"/>
              </a:ext>
            </a:extLst>
          </p:cNvPr>
          <p:cNvSpPr/>
          <p:nvPr/>
        </p:nvSpPr>
        <p:spPr>
          <a:xfrm>
            <a:off x="1274513" y="1821106"/>
            <a:ext cx="5099539" cy="455111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4106" name="Picture 10" descr="Image result for sun sihouettes">
            <a:extLst>
              <a:ext uri="{FF2B5EF4-FFF2-40B4-BE49-F238E27FC236}">
                <a16:creationId xmlns:a16="http://schemas.microsoft.com/office/drawing/2014/main" id="{F34FF615-4C24-FE49-874B-D3063ABAF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86" y="1872597"/>
            <a:ext cx="974451" cy="96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cloud sihouettes">
            <a:extLst>
              <a:ext uri="{FF2B5EF4-FFF2-40B4-BE49-F238E27FC236}">
                <a16:creationId xmlns:a16="http://schemas.microsoft.com/office/drawing/2014/main" id="{C9451B16-21E0-3C4D-9CC3-A05B35BBD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950" y="1968705"/>
            <a:ext cx="798543" cy="80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Image result for cloud sihouettes">
            <a:extLst>
              <a:ext uri="{FF2B5EF4-FFF2-40B4-BE49-F238E27FC236}">
                <a16:creationId xmlns:a16="http://schemas.microsoft.com/office/drawing/2014/main" id="{DEC39F48-F11F-3140-8C62-E7F0E2349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831" y="2364310"/>
            <a:ext cx="798543" cy="80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Image result for cloud sihouettes">
            <a:extLst>
              <a:ext uri="{FF2B5EF4-FFF2-40B4-BE49-F238E27FC236}">
                <a16:creationId xmlns:a16="http://schemas.microsoft.com/office/drawing/2014/main" id="{8D8E5C0A-9505-4446-8E0A-E269EF1B2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672" y="1950710"/>
            <a:ext cx="798543" cy="80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Up-Down Arrow 7">
            <a:extLst>
              <a:ext uri="{FF2B5EF4-FFF2-40B4-BE49-F238E27FC236}">
                <a16:creationId xmlns:a16="http://schemas.microsoft.com/office/drawing/2014/main" id="{813A161B-555F-C44A-B56B-1D8A280444FB}"/>
              </a:ext>
            </a:extLst>
          </p:cNvPr>
          <p:cNvSpPr/>
          <p:nvPr/>
        </p:nvSpPr>
        <p:spPr>
          <a:xfrm>
            <a:off x="4053129" y="3627544"/>
            <a:ext cx="196303" cy="913648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9F1378-9921-B64E-88FF-0C6B087A456E}"/>
              </a:ext>
            </a:extLst>
          </p:cNvPr>
          <p:cNvSpPr txBox="1"/>
          <p:nvPr/>
        </p:nvSpPr>
        <p:spPr>
          <a:xfrm>
            <a:off x="2897067" y="4541192"/>
            <a:ext cx="2472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Nativism/Genetics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5E1B81-127B-E64B-A97F-7D35CC0ADFE7}"/>
              </a:ext>
            </a:extLst>
          </p:cNvPr>
          <p:cNvSpPr txBox="1"/>
          <p:nvPr/>
        </p:nvSpPr>
        <p:spPr>
          <a:xfrm>
            <a:off x="2487453" y="3069260"/>
            <a:ext cx="3086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Empirism/Environment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E0C05-A531-E048-BF88-CAFFDC468788}"/>
              </a:ext>
            </a:extLst>
          </p:cNvPr>
          <p:cNvSpPr txBox="1"/>
          <p:nvPr/>
        </p:nvSpPr>
        <p:spPr>
          <a:xfrm>
            <a:off x="6633700" y="1821106"/>
            <a:ext cx="50995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world we are living mixes effects from both natural environment and inborn genetics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no idea if we can still live freely when there is no genetic influence or natural environment.</a:t>
            </a:r>
          </a:p>
          <a:p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reason why we make the divergence is that we can’t totally control one factor from the other one.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B03A-E3F1-6C49-B6AC-C06BF5C3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944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9FD75-3491-2B4D-962E-1EC6EDF9E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agent who works without inborn priors from genetics</a:t>
            </a:r>
          </a:p>
        </p:txBody>
      </p:sp>
      <p:pic>
        <p:nvPicPr>
          <p:cNvPr id="4" name="Picture 6" descr="See the source image">
            <a:extLst>
              <a:ext uri="{FF2B5EF4-FFF2-40B4-BE49-F238E27FC236}">
                <a16:creationId xmlns:a16="http://schemas.microsoft.com/office/drawing/2014/main" id="{7603E991-8657-174D-A44A-9E91EB95A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45" y="2117576"/>
            <a:ext cx="7760231" cy="21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C0B383-5B50-264A-AC15-41AF441EEFCB}"/>
              </a:ext>
            </a:extLst>
          </p:cNvPr>
          <p:cNvSpPr txBox="1"/>
          <p:nvPr/>
        </p:nvSpPr>
        <p:spPr>
          <a:xfrm>
            <a:off x="3184786" y="1561362"/>
            <a:ext cx="5822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deep convolutional neural network</a:t>
            </a: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8049D4EB-9419-AE46-9D66-C55CA445A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006" y="4268658"/>
            <a:ext cx="3892752" cy="245281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403219-01CE-6744-BEAA-6B972CF78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215C-1085-B447-A8AB-485E18AFC712}" type="slidenum">
              <a:rPr lang="en-CN" smtClean="0"/>
              <a:t>9</a:t>
            </a:fld>
            <a:endParaRPr lang="en-C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9C8E22-2CBF-734D-92BC-20777C4F66D0}"/>
              </a:ext>
            </a:extLst>
          </p:cNvPr>
          <p:cNvSpPr txBox="1"/>
          <p:nvPr/>
        </p:nvSpPr>
        <p:spPr>
          <a:xfrm>
            <a:off x="1785381" y="4802568"/>
            <a:ext cx="41665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Inspired from primate visual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object recognition accuracy</a:t>
            </a:r>
          </a:p>
        </p:txBody>
      </p:sp>
    </p:spTree>
    <p:extLst>
      <p:ext uri="{BB962C8B-B14F-4D97-AF65-F5344CB8AC3E}">
        <p14:creationId xmlns:p14="http://schemas.microsoft.com/office/powerpoint/2010/main" val="75655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4719</TotalTime>
  <Words>2584</Words>
  <Application>Microsoft Macintosh PowerPoint</Application>
  <PresentationFormat>Widescreen</PresentationFormat>
  <Paragraphs>364</Paragraphs>
  <Slides>31</Slides>
  <Notes>22</Notes>
  <HiddenSlides>6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Wingdings</vt:lpstr>
      <vt:lpstr>Office Theme</vt:lpstr>
      <vt:lpstr>Semantic relatedness emerges in deep convolutional neural networks designed for object recognition</vt:lpstr>
      <vt:lpstr>Understand the nature of objects</vt:lpstr>
      <vt:lpstr>Understand the nature of objects</vt:lpstr>
      <vt:lpstr>Semantic relations play critic roles in object recognition</vt:lpstr>
      <vt:lpstr>Wait! Where does semantic relatedness come from in our mind?</vt:lpstr>
      <vt:lpstr>Support evidence for nativism</vt:lpstr>
      <vt:lpstr>Support evidence for empiricism</vt:lpstr>
      <vt:lpstr>Potential confounding caused the divergence of conclusions under each hypothesis</vt:lpstr>
      <vt:lpstr>An agent who works without inborn priors from genetics</vt:lpstr>
      <vt:lpstr>Transformation from perception to psychology in DCNNs</vt:lpstr>
      <vt:lpstr>Category similarity of the AlexNet is structured</vt:lpstr>
      <vt:lpstr>Measurement of semantic similarity </vt:lpstr>
      <vt:lpstr>High correspondence between semantic relations from the WordNet and category similarity from the AlexNet</vt:lpstr>
      <vt:lpstr>Semantic structure in DCNNs is invariant to implementations</vt:lpstr>
      <vt:lpstr>Correspondence to the WordNet semantic similarity increased as a function of layers </vt:lpstr>
      <vt:lpstr>How did the hierarchical relatedness of object categories emerges from the beginning of AlexNet</vt:lpstr>
      <vt:lpstr>Similar developmental trajectory was also observed in VGG11</vt:lpstr>
      <vt:lpstr>Effect of object co-occurrence to the emergence of semantic relatedness in DCNNs</vt:lpstr>
      <vt:lpstr>Effect of task demand to the emergence of semantic relatedness in DCNNs</vt:lpstr>
      <vt:lpstr>PowerPoint Presentation</vt:lpstr>
      <vt:lpstr>PowerPoint Presentation</vt:lpstr>
      <vt:lpstr>PowerPoint Presentation</vt:lpstr>
      <vt:lpstr>Take-home messages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 evidence for empirism</vt:lpstr>
      <vt:lpstr>Formation of the semantic structure is a coarse to finer progression</vt:lpstr>
      <vt:lpstr>Similar developmental trajectory was also observed in VGG11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Semantic relatedness emerges in deep convolutional neural networks designed for object recognition</dc:title>
  <dc:creator>Huang Taicheng</dc:creator>
  <cp:lastModifiedBy>Huang Taicheng</cp:lastModifiedBy>
  <cp:revision>628</cp:revision>
  <dcterms:created xsi:type="dcterms:W3CDTF">2021-02-26T01:40:57Z</dcterms:created>
  <dcterms:modified xsi:type="dcterms:W3CDTF">2021-03-10T03:41:40Z</dcterms:modified>
</cp:coreProperties>
</file>