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753" r:id="rId2"/>
    <p:sldId id="800" r:id="rId3"/>
    <p:sldId id="340" r:id="rId4"/>
    <p:sldId id="714" r:id="rId5"/>
    <p:sldId id="373" r:id="rId6"/>
    <p:sldId id="767" r:id="rId7"/>
    <p:sldId id="768" r:id="rId8"/>
    <p:sldId id="711" r:id="rId9"/>
    <p:sldId id="742" r:id="rId10"/>
    <p:sldId id="769" r:id="rId11"/>
    <p:sldId id="743" r:id="rId12"/>
    <p:sldId id="744" r:id="rId13"/>
    <p:sldId id="745" r:id="rId14"/>
    <p:sldId id="746" r:id="rId15"/>
    <p:sldId id="770" r:id="rId16"/>
    <p:sldId id="718" r:id="rId17"/>
    <p:sldId id="771" r:id="rId18"/>
    <p:sldId id="772" r:id="rId19"/>
    <p:sldId id="773" r:id="rId20"/>
    <p:sldId id="775" r:id="rId21"/>
    <p:sldId id="776" r:id="rId22"/>
    <p:sldId id="777" r:id="rId23"/>
    <p:sldId id="778" r:id="rId24"/>
    <p:sldId id="779" r:id="rId25"/>
    <p:sldId id="780" r:id="rId26"/>
    <p:sldId id="783" r:id="rId27"/>
    <p:sldId id="287" r:id="rId28"/>
    <p:sldId id="288" r:id="rId29"/>
    <p:sldId id="692" r:id="rId30"/>
    <p:sldId id="290" r:id="rId31"/>
    <p:sldId id="693" r:id="rId32"/>
    <p:sldId id="706" r:id="rId33"/>
    <p:sldId id="799" r:id="rId34"/>
    <p:sldId id="788" r:id="rId35"/>
    <p:sldId id="689" r:id="rId36"/>
    <p:sldId id="758" r:id="rId37"/>
    <p:sldId id="789" r:id="rId38"/>
    <p:sldId id="265" r:id="rId39"/>
    <p:sldId id="268" r:id="rId40"/>
    <p:sldId id="269" r:id="rId41"/>
    <p:sldId id="790" r:id="rId42"/>
    <p:sldId id="295" r:id="rId43"/>
    <p:sldId id="793" r:id="rId44"/>
    <p:sldId id="791" r:id="rId45"/>
    <p:sldId id="665" r:id="rId46"/>
    <p:sldId id="348" r:id="rId47"/>
    <p:sldId id="733" r:id="rId48"/>
    <p:sldId id="798" r:id="rId49"/>
    <p:sldId id="784" r:id="rId50"/>
    <p:sldId id="797" r:id="rId51"/>
    <p:sldId id="683" r:id="rId52"/>
    <p:sldId id="796" r:id="rId53"/>
    <p:sldId id="795" r:id="rId54"/>
    <p:sldId id="781" r:id="rId55"/>
    <p:sldId id="782"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289"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FEA8E-6FD6-40F1-AC9C-0FAC19E6A740}" type="datetimeFigureOut">
              <a:rPr lang="zh-CN" altLang="en-US" smtClean="0"/>
              <a:t>2021/4/28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A8D6-EDAA-46F1-9534-6851A4C73E38}" type="slidenum">
              <a:rPr lang="zh-CN" altLang="en-US" smtClean="0"/>
              <a:t>‹#›</a:t>
            </a:fld>
            <a:endParaRPr lang="zh-CN" altLang="en-US"/>
          </a:p>
        </p:txBody>
      </p:sp>
    </p:spTree>
    <p:extLst>
      <p:ext uri="{BB962C8B-B14F-4D97-AF65-F5344CB8AC3E}">
        <p14:creationId xmlns:p14="http://schemas.microsoft.com/office/powerpoint/2010/main" val="218554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以，简单来说，外部世界所包含的存在着相互关系的多个物体是如何表征在复杂的大脑神经活动中的呢？这其中需要一种从外部到内部的信息时空重新组织的方式，而这也是我们研究的出发点和核心。所以，关键科学问题是研究</a:t>
            </a:r>
            <a:r>
              <a:rPr lang="en-US" altLang="zh-CN" dirty="0" err="1"/>
              <a:t>xxxxx</a:t>
            </a:r>
            <a:r>
              <a:rPr lang="zh-CN" altLang="en-US" dirty="0"/>
              <a:t>，此外，我们着重研究</a:t>
            </a:r>
            <a:r>
              <a:rPr lang="en-US" altLang="zh-CN" dirty="0"/>
              <a:t>xxx,</a:t>
            </a:r>
            <a:r>
              <a:rPr lang="zh-CN" altLang="en-US" dirty="0"/>
              <a:t>这完全不同于在人类受试上通常采用的</a:t>
            </a:r>
            <a:r>
              <a:rPr lang="en-US" altLang="zh-CN" dirty="0"/>
              <a:t>xxx</a:t>
            </a:r>
            <a:endParaRPr lang="zh-CN" altLang="en-US" dirty="0"/>
          </a:p>
        </p:txBody>
      </p:sp>
      <p:sp>
        <p:nvSpPr>
          <p:cNvPr id="4" name="灯片编号占位符 3"/>
          <p:cNvSpPr>
            <a:spLocks noGrp="1"/>
          </p:cNvSpPr>
          <p:nvPr>
            <p:ph type="sldNum" sz="quarter" idx="5"/>
          </p:nvPr>
        </p:nvSpPr>
        <p:spPr/>
        <p:txBody>
          <a:bodyPr/>
          <a:lstStyle/>
          <a:p>
            <a:fld id="{002BCD24-13D2-4582-9A0F-EAB5722D2921}" type="slidenum">
              <a:rPr lang="zh-CN" altLang="en-US" smtClean="0"/>
              <a:t>2</a:t>
            </a:fld>
            <a:endParaRPr lang="zh-CN" altLang="en-US"/>
          </a:p>
        </p:txBody>
      </p:sp>
    </p:spTree>
    <p:extLst>
      <p:ext uri="{BB962C8B-B14F-4D97-AF65-F5344CB8AC3E}">
        <p14:creationId xmlns:p14="http://schemas.microsoft.com/office/powerpoint/2010/main" val="228636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Again, we see a reactivation of the 2</a:t>
            </a:r>
            <a:r>
              <a:rPr lang="en-US" altLang="zh-CN" baseline="30000" dirty="0"/>
              <a:t>nd</a:t>
            </a:r>
            <a:r>
              <a:rPr lang="en-US" altLang="zh-CN" dirty="0"/>
              <a:t> orientation prior to the 1</a:t>
            </a:r>
            <a:r>
              <a:rPr lang="en-US" altLang="zh-CN" baseline="30000" dirty="0"/>
              <a:t>st</a:t>
            </a:r>
            <a:r>
              <a:rPr lang="en-US" altLang="zh-CN" dirty="0"/>
              <a:t> item. Most importantly, we find that the reactivation profiles are related to recency effect on a subject-by-subject basis</a:t>
            </a:r>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15</a:t>
            </a:fld>
            <a:endParaRPr lang="zh-CN" altLang="en-US"/>
          </a:p>
        </p:txBody>
      </p:sp>
    </p:spTree>
    <p:extLst>
      <p:ext uri="{BB962C8B-B14F-4D97-AF65-F5344CB8AC3E}">
        <p14:creationId xmlns:p14="http://schemas.microsoft.com/office/powerpoint/2010/main" val="3731973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这一系列的高时间分辨率的技术手段，我将主要从两个方面开展研究。一是多物体注意，一是多物体记忆。一个基本的思路和假设是，外界物体存储在神经网络中，而他们之间的关系则通过一种时间上序列激活的方法进行表征和存储。</a:t>
            </a:r>
          </a:p>
        </p:txBody>
      </p:sp>
      <p:sp>
        <p:nvSpPr>
          <p:cNvPr id="4" name="灯片编号占位符 3"/>
          <p:cNvSpPr>
            <a:spLocks noGrp="1"/>
          </p:cNvSpPr>
          <p:nvPr>
            <p:ph type="sldNum" sz="quarter" idx="5"/>
          </p:nvPr>
        </p:nvSpPr>
        <p:spPr/>
        <p:txBody>
          <a:bodyPr/>
          <a:lstStyle/>
          <a:p>
            <a:fld id="{002BCD24-13D2-4582-9A0F-EAB5722D2921}" type="slidenum">
              <a:rPr lang="zh-CN" altLang="en-US" smtClean="0"/>
              <a:t>17</a:t>
            </a:fld>
            <a:endParaRPr lang="zh-CN" altLang="en-US"/>
          </a:p>
        </p:txBody>
      </p:sp>
    </p:spTree>
    <p:extLst>
      <p:ext uri="{BB962C8B-B14F-4D97-AF65-F5344CB8AC3E}">
        <p14:creationId xmlns:p14="http://schemas.microsoft.com/office/powerpoint/2010/main" val="235030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18</a:t>
            </a:fld>
            <a:endParaRPr lang="zh-CN" altLang="en-US"/>
          </a:p>
        </p:txBody>
      </p:sp>
    </p:spTree>
    <p:extLst>
      <p:ext uri="{BB962C8B-B14F-4D97-AF65-F5344CB8AC3E}">
        <p14:creationId xmlns:p14="http://schemas.microsoft.com/office/powerpoint/2010/main" val="359733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19</a:t>
            </a:fld>
            <a:endParaRPr lang="zh-CN" altLang="en-US"/>
          </a:p>
        </p:txBody>
      </p:sp>
    </p:spTree>
    <p:extLst>
      <p:ext uri="{BB962C8B-B14F-4D97-AF65-F5344CB8AC3E}">
        <p14:creationId xmlns:p14="http://schemas.microsoft.com/office/powerpoint/2010/main" val="3595943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20</a:t>
            </a:fld>
            <a:endParaRPr lang="zh-CN" altLang="en-US"/>
          </a:p>
        </p:txBody>
      </p:sp>
    </p:spTree>
    <p:extLst>
      <p:ext uri="{BB962C8B-B14F-4D97-AF65-F5344CB8AC3E}">
        <p14:creationId xmlns:p14="http://schemas.microsoft.com/office/powerpoint/2010/main" val="151014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21</a:t>
            </a:fld>
            <a:endParaRPr lang="zh-CN" altLang="en-US"/>
          </a:p>
        </p:txBody>
      </p:sp>
    </p:spTree>
    <p:extLst>
      <p:ext uri="{BB962C8B-B14F-4D97-AF65-F5344CB8AC3E}">
        <p14:creationId xmlns:p14="http://schemas.microsoft.com/office/powerpoint/2010/main" val="450760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22</a:t>
            </a:fld>
            <a:endParaRPr lang="zh-CN" altLang="en-US"/>
          </a:p>
        </p:txBody>
      </p:sp>
    </p:spTree>
    <p:extLst>
      <p:ext uri="{BB962C8B-B14F-4D97-AF65-F5344CB8AC3E}">
        <p14:creationId xmlns:p14="http://schemas.microsoft.com/office/powerpoint/2010/main" val="76093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23</a:t>
            </a:fld>
            <a:endParaRPr lang="zh-CN" altLang="en-US"/>
          </a:p>
        </p:txBody>
      </p:sp>
    </p:spTree>
    <p:extLst>
      <p:ext uri="{BB962C8B-B14F-4D97-AF65-F5344CB8AC3E}">
        <p14:creationId xmlns:p14="http://schemas.microsoft.com/office/powerpoint/2010/main" val="740374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24</a:t>
            </a:fld>
            <a:endParaRPr lang="zh-CN" altLang="en-US"/>
          </a:p>
        </p:txBody>
      </p:sp>
    </p:spTree>
    <p:extLst>
      <p:ext uri="{BB962C8B-B14F-4D97-AF65-F5344CB8AC3E}">
        <p14:creationId xmlns:p14="http://schemas.microsoft.com/office/powerpoint/2010/main" val="63078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这一系列的高时间分辨率的技术手段，我将主要从两个方面开展研究。一是多物体注意，一是多物体记忆。一个基本的思路和假设是，外界物体存储在神经网络中，而他们之间的关系则通过一种时间上序列激活的方法进行表征和存储。</a:t>
            </a:r>
          </a:p>
        </p:txBody>
      </p:sp>
      <p:sp>
        <p:nvSpPr>
          <p:cNvPr id="4" name="灯片编号占位符 3"/>
          <p:cNvSpPr>
            <a:spLocks noGrp="1"/>
          </p:cNvSpPr>
          <p:nvPr>
            <p:ph type="sldNum" sz="quarter" idx="5"/>
          </p:nvPr>
        </p:nvSpPr>
        <p:spPr/>
        <p:txBody>
          <a:bodyPr/>
          <a:lstStyle/>
          <a:p>
            <a:fld id="{002BCD24-13D2-4582-9A0F-EAB5722D2921}" type="slidenum">
              <a:rPr lang="zh-CN" altLang="en-US" smtClean="0"/>
              <a:t>26</a:t>
            </a:fld>
            <a:endParaRPr lang="zh-CN" altLang="en-US"/>
          </a:p>
        </p:txBody>
      </p:sp>
    </p:spTree>
    <p:extLst>
      <p:ext uri="{BB962C8B-B14F-4D97-AF65-F5344CB8AC3E}">
        <p14:creationId xmlns:p14="http://schemas.microsoft.com/office/powerpoint/2010/main" val="206657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近年来的神经电生理研究发现神经元之间，神经环路之间，脑区之间的信息传递和交流是通过不同节律的神经振荡来实现的。</a:t>
            </a:r>
          </a:p>
        </p:txBody>
      </p:sp>
      <p:sp>
        <p:nvSpPr>
          <p:cNvPr id="4" name="灯片编号占位符 3"/>
          <p:cNvSpPr>
            <a:spLocks noGrp="1"/>
          </p:cNvSpPr>
          <p:nvPr>
            <p:ph type="sldNum" sz="quarter" idx="5"/>
          </p:nvPr>
        </p:nvSpPr>
        <p:spPr/>
        <p:txBody>
          <a:bodyPr/>
          <a:lstStyle/>
          <a:p>
            <a:fld id="{002BCD24-13D2-4582-9A0F-EAB5722D2921}" type="slidenum">
              <a:rPr lang="zh-CN" altLang="en-US" smtClean="0"/>
              <a:t>3</a:t>
            </a:fld>
            <a:endParaRPr lang="zh-CN" altLang="en-US"/>
          </a:p>
        </p:txBody>
      </p:sp>
    </p:spTree>
    <p:extLst>
      <p:ext uri="{BB962C8B-B14F-4D97-AF65-F5344CB8AC3E}">
        <p14:creationId xmlns:p14="http://schemas.microsoft.com/office/powerpoint/2010/main" val="206828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9A6707CC-E422-4038-9B87-F418F96931A1}" type="slidenum">
              <a:rPr lang="zh-CN" altLang="en-US" smtClean="0"/>
              <a:t>27</a:t>
            </a:fld>
            <a:endParaRPr lang="zh-CN" altLang="en-US"/>
          </a:p>
        </p:txBody>
      </p:sp>
    </p:spTree>
    <p:extLst>
      <p:ext uri="{BB962C8B-B14F-4D97-AF65-F5344CB8AC3E}">
        <p14:creationId xmlns:p14="http://schemas.microsoft.com/office/powerpoint/2010/main" val="2748928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9A6707CC-E422-4038-9B87-F418F96931A1}" type="slidenum">
              <a:rPr lang="zh-CN" altLang="en-US" smtClean="0"/>
              <a:t>28</a:t>
            </a:fld>
            <a:endParaRPr lang="zh-CN" altLang="en-US"/>
          </a:p>
        </p:txBody>
      </p:sp>
    </p:spTree>
    <p:extLst>
      <p:ext uri="{BB962C8B-B14F-4D97-AF65-F5344CB8AC3E}">
        <p14:creationId xmlns:p14="http://schemas.microsoft.com/office/powerpoint/2010/main" val="900086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9A6707CC-E422-4038-9B87-F418F96931A1}" type="slidenum">
              <a:rPr lang="zh-CN" altLang="en-US" smtClean="0"/>
              <a:t>30</a:t>
            </a:fld>
            <a:endParaRPr lang="zh-CN" altLang="en-US"/>
          </a:p>
        </p:txBody>
      </p:sp>
    </p:spTree>
    <p:extLst>
      <p:ext uri="{BB962C8B-B14F-4D97-AF65-F5344CB8AC3E}">
        <p14:creationId xmlns:p14="http://schemas.microsoft.com/office/powerpoint/2010/main" val="1507342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6707CC-E422-4038-9B87-F418F96931A1}" type="slidenum">
              <a:rPr lang="zh-CN" altLang="en-US" smtClean="0"/>
              <a:t>32</a:t>
            </a:fld>
            <a:endParaRPr lang="zh-CN" altLang="en-US"/>
          </a:p>
        </p:txBody>
      </p:sp>
    </p:spTree>
    <p:extLst>
      <p:ext uri="{BB962C8B-B14F-4D97-AF65-F5344CB8AC3E}">
        <p14:creationId xmlns:p14="http://schemas.microsoft.com/office/powerpoint/2010/main" val="1154868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23FD8C-4948-4761-BD76-0E606A061D54}" type="slidenum">
              <a:rPr lang="zh-CN" altLang="en-US" smtClean="0"/>
              <a:t>33</a:t>
            </a:fld>
            <a:endParaRPr lang="zh-CN" altLang="en-US"/>
          </a:p>
        </p:txBody>
      </p:sp>
    </p:spTree>
    <p:extLst>
      <p:ext uri="{BB962C8B-B14F-4D97-AF65-F5344CB8AC3E}">
        <p14:creationId xmlns:p14="http://schemas.microsoft.com/office/powerpoint/2010/main" val="384802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23FD8C-4948-4761-BD76-0E606A061D54}" type="slidenum">
              <a:rPr lang="zh-CN" altLang="en-US" smtClean="0"/>
              <a:t>34</a:t>
            </a:fld>
            <a:endParaRPr lang="zh-CN" altLang="en-US"/>
          </a:p>
        </p:txBody>
      </p:sp>
    </p:spTree>
    <p:extLst>
      <p:ext uri="{BB962C8B-B14F-4D97-AF65-F5344CB8AC3E}">
        <p14:creationId xmlns:p14="http://schemas.microsoft.com/office/powerpoint/2010/main" val="776501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we still don’t know what happens in-between, or the internal neural network.</a:t>
            </a:r>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35</a:t>
            </a:fld>
            <a:endParaRPr lang="zh-CN" altLang="en-US"/>
          </a:p>
        </p:txBody>
      </p:sp>
    </p:spTree>
    <p:extLst>
      <p:ext uri="{BB962C8B-B14F-4D97-AF65-F5344CB8AC3E}">
        <p14:creationId xmlns:p14="http://schemas.microsoft.com/office/powerpoint/2010/main" val="3074422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我们建立了一个网络来模拟记忆的存储和我们在记忆保持阶段的动态干扰来（</a:t>
            </a:r>
            <a:r>
              <a:rPr lang="en-US" altLang="zh-CN" dirty="0"/>
              <a:t>1</a:t>
            </a:r>
            <a:r>
              <a:rPr lang="zh-CN" altLang="en-US" dirty="0"/>
              <a:t>）看是否能够重复我们的行为发现；（</a:t>
            </a:r>
            <a:r>
              <a:rPr lang="en-US" altLang="zh-CN" dirty="0"/>
              <a:t>2</a:t>
            </a:r>
            <a:r>
              <a:rPr lang="zh-CN" altLang="en-US" dirty="0"/>
              <a:t>）了解背后突触强度的变化</a:t>
            </a:r>
          </a:p>
        </p:txBody>
      </p:sp>
      <p:sp>
        <p:nvSpPr>
          <p:cNvPr id="4" name="灯片编号占位符 3"/>
          <p:cNvSpPr>
            <a:spLocks noGrp="1"/>
          </p:cNvSpPr>
          <p:nvPr>
            <p:ph type="sldNum" sz="quarter" idx="5"/>
          </p:nvPr>
        </p:nvSpPr>
        <p:spPr/>
        <p:txBody>
          <a:bodyPr/>
          <a:lstStyle/>
          <a:p>
            <a:fld id="{C10ED949-3EDB-41A5-876C-91584B0A2D21}" type="slidenum">
              <a:rPr lang="zh-CN" altLang="en-US" smtClean="0"/>
              <a:t>36</a:t>
            </a:fld>
            <a:endParaRPr lang="zh-CN" altLang="en-US"/>
          </a:p>
        </p:txBody>
      </p:sp>
    </p:spTree>
    <p:extLst>
      <p:ext uri="{BB962C8B-B14F-4D97-AF65-F5344CB8AC3E}">
        <p14:creationId xmlns:p14="http://schemas.microsoft.com/office/powerpoint/2010/main" val="163678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mimicked the whole experimental procedures to do the model simulation and used exactly the same way to calculate the memory recalling performance. Due to STP, the synaptic efficacy of the neuron, denoted by Ju here will remain at high value for a while . Because the average synaptic efficacy is larger for the 2</a:t>
            </a:r>
            <a:r>
              <a:rPr lang="en-US" altLang="zh-CN" sz="1200" kern="1200" baseline="30000" dirty="0">
                <a:solidFill>
                  <a:schemeClr val="tx1"/>
                </a:solidFill>
                <a:effectLst/>
                <a:latin typeface="+mn-lt"/>
                <a:ea typeface="+mn-ea"/>
                <a:cs typeface="+mn-cs"/>
              </a:rPr>
              <a:t>nd</a:t>
            </a:r>
            <a:r>
              <a:rPr lang="en-US" altLang="zh-CN" sz="1200" kern="1200" dirty="0">
                <a:solidFill>
                  <a:schemeClr val="tx1"/>
                </a:solidFill>
                <a:effectLst/>
                <a:latin typeface="+mn-lt"/>
                <a:ea typeface="+mn-ea"/>
                <a:cs typeface="+mn-cs"/>
              </a:rPr>
              <a:t> than the 1</a:t>
            </a:r>
            <a:r>
              <a:rPr lang="en-US" altLang="zh-CN" sz="1200" kern="1200" baseline="30000" dirty="0">
                <a:solidFill>
                  <a:schemeClr val="tx1"/>
                </a:solidFill>
                <a:effectLst/>
                <a:latin typeface="+mn-lt"/>
                <a:ea typeface="+mn-ea"/>
                <a:cs typeface="+mn-cs"/>
              </a:rPr>
              <a:t>st</a:t>
            </a:r>
            <a:r>
              <a:rPr lang="en-US" altLang="zh-CN" sz="1200" kern="1200" dirty="0">
                <a:solidFill>
                  <a:schemeClr val="tx1"/>
                </a:solidFill>
                <a:effectLst/>
                <a:latin typeface="+mn-lt"/>
                <a:ea typeface="+mn-ea"/>
                <a:cs typeface="+mn-cs"/>
              </a:rPr>
              <a:t>, the memory strength will show the recency effect.</a:t>
            </a:r>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37</a:t>
            </a:fld>
            <a:endParaRPr lang="zh-CN" altLang="en-US"/>
          </a:p>
        </p:txBody>
      </p:sp>
    </p:spTree>
    <p:extLst>
      <p:ext uri="{BB962C8B-B14F-4D97-AF65-F5344CB8AC3E}">
        <p14:creationId xmlns:p14="http://schemas.microsoft.com/office/powerpoint/2010/main" val="2133574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38</a:t>
            </a:fld>
            <a:endParaRPr lang="zh-CN" altLang="en-US"/>
          </a:p>
        </p:txBody>
      </p:sp>
    </p:spTree>
    <p:extLst>
      <p:ext uri="{BB962C8B-B14F-4D97-AF65-F5344CB8AC3E}">
        <p14:creationId xmlns:p14="http://schemas.microsoft.com/office/powerpoint/2010/main" val="50076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这一系列的高时间分辨率的技术手段，我将主要从两个方面开展研究。一是多物体注意，一是多物体记忆。一个基本的思路和假设是，外界物体存储在神经网络中，而他们之间的关系则通过一种时间上序列激活的方法进行表征和存储。</a:t>
            </a:r>
          </a:p>
        </p:txBody>
      </p:sp>
      <p:sp>
        <p:nvSpPr>
          <p:cNvPr id="4" name="灯片编号占位符 3"/>
          <p:cNvSpPr>
            <a:spLocks noGrp="1"/>
          </p:cNvSpPr>
          <p:nvPr>
            <p:ph type="sldNum" sz="quarter" idx="5"/>
          </p:nvPr>
        </p:nvSpPr>
        <p:spPr/>
        <p:txBody>
          <a:bodyPr/>
          <a:lstStyle/>
          <a:p>
            <a:fld id="{002BCD24-13D2-4582-9A0F-EAB5722D2921}" type="slidenum">
              <a:rPr lang="zh-CN" altLang="en-US" smtClean="0"/>
              <a:t>5</a:t>
            </a:fld>
            <a:endParaRPr lang="zh-CN" altLang="en-US"/>
          </a:p>
        </p:txBody>
      </p:sp>
    </p:spTree>
    <p:extLst>
      <p:ext uri="{BB962C8B-B14F-4D97-AF65-F5344CB8AC3E}">
        <p14:creationId xmlns:p14="http://schemas.microsoft.com/office/powerpoint/2010/main" val="1974316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9A6707CC-E422-4038-9B87-F418F96931A1}" type="slidenum">
              <a:rPr lang="zh-CN" altLang="en-US" smtClean="0"/>
              <a:t>42</a:t>
            </a:fld>
            <a:endParaRPr lang="zh-CN" altLang="en-US"/>
          </a:p>
        </p:txBody>
      </p:sp>
    </p:spTree>
    <p:extLst>
      <p:ext uri="{BB962C8B-B14F-4D97-AF65-F5344CB8AC3E}">
        <p14:creationId xmlns:p14="http://schemas.microsoft.com/office/powerpoint/2010/main" val="562203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18A8D6-EDAA-46F1-9534-6851A4C73E38}" type="slidenum">
              <a:rPr lang="zh-CN" altLang="en-US" smtClean="0"/>
              <a:t>45</a:t>
            </a:fld>
            <a:endParaRPr lang="zh-CN" altLang="en-US"/>
          </a:p>
        </p:txBody>
      </p:sp>
    </p:spTree>
    <p:extLst>
      <p:ext uri="{BB962C8B-B14F-4D97-AF65-F5344CB8AC3E}">
        <p14:creationId xmlns:p14="http://schemas.microsoft.com/office/powerpoint/2010/main" val="1329199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以，简单来说，外部世界所包含的存在着相互关系的多个物体是如何表征在复杂的大脑神经活动中的呢？这其中需要一种从外部到内部的信息时空重新组织的方式，而这也是我们研究的出发点和核心。所以，关键科学问题是研究</a:t>
            </a:r>
            <a:r>
              <a:rPr lang="en-US" altLang="zh-CN" dirty="0" err="1"/>
              <a:t>xxxxx</a:t>
            </a:r>
            <a:r>
              <a:rPr lang="zh-CN" altLang="en-US" dirty="0"/>
              <a:t>，此外，我们着重研究</a:t>
            </a:r>
            <a:r>
              <a:rPr lang="en-US" altLang="zh-CN" dirty="0"/>
              <a:t>xxx,</a:t>
            </a:r>
            <a:r>
              <a:rPr lang="zh-CN" altLang="en-US" dirty="0"/>
              <a:t>这完全不同于在人类受试上通常采用的</a:t>
            </a:r>
            <a:r>
              <a:rPr lang="en-US" altLang="zh-CN" dirty="0"/>
              <a:t>xxx</a:t>
            </a:r>
            <a:endParaRPr lang="zh-CN" altLang="en-US" dirty="0"/>
          </a:p>
        </p:txBody>
      </p:sp>
      <p:sp>
        <p:nvSpPr>
          <p:cNvPr id="4" name="灯片编号占位符 3"/>
          <p:cNvSpPr>
            <a:spLocks noGrp="1"/>
          </p:cNvSpPr>
          <p:nvPr>
            <p:ph type="sldNum" sz="quarter" idx="5"/>
          </p:nvPr>
        </p:nvSpPr>
        <p:spPr/>
        <p:txBody>
          <a:bodyPr/>
          <a:lstStyle/>
          <a:p>
            <a:fld id="{002BCD24-13D2-4582-9A0F-EAB5722D2921}" type="slidenum">
              <a:rPr lang="zh-CN" altLang="en-US" smtClean="0"/>
              <a:t>46</a:t>
            </a:fld>
            <a:endParaRPr lang="zh-CN" altLang="en-US"/>
          </a:p>
        </p:txBody>
      </p:sp>
    </p:spTree>
    <p:extLst>
      <p:ext uri="{BB962C8B-B14F-4D97-AF65-F5344CB8AC3E}">
        <p14:creationId xmlns:p14="http://schemas.microsoft.com/office/powerpoint/2010/main" val="4172576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First, we did a control study without any manipulation during retention and observed the recency effect. </a:t>
            </a:r>
          </a:p>
        </p:txBody>
      </p:sp>
      <p:sp>
        <p:nvSpPr>
          <p:cNvPr id="4" name="灯片编号占位符 3"/>
          <p:cNvSpPr>
            <a:spLocks noGrp="1"/>
          </p:cNvSpPr>
          <p:nvPr>
            <p:ph type="sldNum" sz="quarter" idx="10"/>
          </p:nvPr>
        </p:nvSpPr>
        <p:spPr/>
        <p:txBody>
          <a:bodyPr/>
          <a:lstStyle/>
          <a:p>
            <a:fld id="{9A6707CC-E422-4038-9B87-F418F96931A1}" type="slidenum">
              <a:rPr lang="zh-CN" altLang="en-US" smtClean="0"/>
              <a:t>51</a:t>
            </a:fld>
            <a:endParaRPr lang="zh-CN" altLang="en-US"/>
          </a:p>
        </p:txBody>
      </p:sp>
    </p:spTree>
    <p:extLst>
      <p:ext uri="{BB962C8B-B14F-4D97-AF65-F5344CB8AC3E}">
        <p14:creationId xmlns:p14="http://schemas.microsoft.com/office/powerpoint/2010/main" val="633303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53</a:t>
            </a:fld>
            <a:endParaRPr lang="zh-CN" altLang="en-US"/>
          </a:p>
        </p:txBody>
      </p:sp>
    </p:spTree>
    <p:extLst>
      <p:ext uri="{BB962C8B-B14F-4D97-AF65-F5344CB8AC3E}">
        <p14:creationId xmlns:p14="http://schemas.microsoft.com/office/powerpoint/2010/main" val="3792660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54</a:t>
            </a:fld>
            <a:endParaRPr lang="zh-CN" altLang="en-US"/>
          </a:p>
        </p:txBody>
      </p:sp>
    </p:spTree>
    <p:extLst>
      <p:ext uri="{BB962C8B-B14F-4D97-AF65-F5344CB8AC3E}">
        <p14:creationId xmlns:p14="http://schemas.microsoft.com/office/powerpoint/2010/main" val="4227553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55</a:t>
            </a:fld>
            <a:endParaRPr lang="zh-CN" altLang="en-US"/>
          </a:p>
        </p:txBody>
      </p:sp>
    </p:spTree>
    <p:extLst>
      <p:ext uri="{BB962C8B-B14F-4D97-AF65-F5344CB8AC3E}">
        <p14:creationId xmlns:p14="http://schemas.microsoft.com/office/powerpoint/2010/main" val="383625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这一系列的高时间分辨率的技术手段，我将主要从两个方面开展研究。一是多物体注意，一是多物体记忆。一个基本的思路和假设是，外界物体存储在神经网络中，而他们之间的关系则通过一种时间上序列激活的方法进行表征和存储。</a:t>
            </a:r>
          </a:p>
        </p:txBody>
      </p:sp>
      <p:sp>
        <p:nvSpPr>
          <p:cNvPr id="4" name="灯片编号占位符 3"/>
          <p:cNvSpPr>
            <a:spLocks noGrp="1"/>
          </p:cNvSpPr>
          <p:nvPr>
            <p:ph type="sldNum" sz="quarter" idx="5"/>
          </p:nvPr>
        </p:nvSpPr>
        <p:spPr/>
        <p:txBody>
          <a:bodyPr/>
          <a:lstStyle/>
          <a:p>
            <a:fld id="{002BCD24-13D2-4582-9A0F-EAB5722D2921}" type="slidenum">
              <a:rPr lang="zh-CN" altLang="en-US" smtClean="0"/>
              <a:t>6</a:t>
            </a:fld>
            <a:endParaRPr lang="zh-CN" altLang="en-US"/>
          </a:p>
        </p:txBody>
      </p:sp>
    </p:spTree>
    <p:extLst>
      <p:ext uri="{BB962C8B-B14F-4D97-AF65-F5344CB8AC3E}">
        <p14:creationId xmlns:p14="http://schemas.microsoft.com/office/powerpoint/2010/main" val="767609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这一系列的高时间分辨率的技术手段，我将主要从两个方面开展研究。一是多物体注意，一是多物体记忆。一个基本的思路和假设是，外界物体存储在神经网络中，而他们之间的关系则通过一种时间上序列激活的方法进行表征和存储。</a:t>
            </a:r>
          </a:p>
        </p:txBody>
      </p:sp>
      <p:sp>
        <p:nvSpPr>
          <p:cNvPr id="4" name="灯片编号占位符 3"/>
          <p:cNvSpPr>
            <a:spLocks noGrp="1"/>
          </p:cNvSpPr>
          <p:nvPr>
            <p:ph type="sldNum" sz="quarter" idx="5"/>
          </p:nvPr>
        </p:nvSpPr>
        <p:spPr/>
        <p:txBody>
          <a:bodyPr/>
          <a:lstStyle/>
          <a:p>
            <a:fld id="{002BCD24-13D2-4582-9A0F-EAB5722D2921}" type="slidenum">
              <a:rPr lang="zh-CN" altLang="en-US" smtClean="0"/>
              <a:t>7</a:t>
            </a:fld>
            <a:endParaRPr lang="zh-CN" altLang="en-US"/>
          </a:p>
        </p:txBody>
      </p:sp>
    </p:spTree>
    <p:extLst>
      <p:ext uri="{BB962C8B-B14F-4D97-AF65-F5344CB8AC3E}">
        <p14:creationId xmlns:p14="http://schemas.microsoft.com/office/powerpoint/2010/main" val="390910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800" dirty="0"/>
              <a:t>In a new study, we used MEG recordings, inverted encoding and Bayesian modelling to assess the reactivations during retention period. </a:t>
            </a:r>
            <a:endParaRPr lang="zh-CN" altLang="en-US" sz="800"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9</a:t>
            </a:fld>
            <a:endParaRPr lang="zh-CN" altLang="en-US"/>
          </a:p>
        </p:txBody>
      </p:sp>
    </p:spTree>
    <p:extLst>
      <p:ext uri="{BB962C8B-B14F-4D97-AF65-F5344CB8AC3E}">
        <p14:creationId xmlns:p14="http://schemas.microsoft.com/office/powerpoint/2010/main" val="395854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这一系列的高时间分辨率的技术手段，我将主要从两个方面开展研究。一是多物体注意，一是多物体记忆。一个基本的思路和假设是，外界物体存储在神经网络中，而他们之间的关系则通过一种时间上序列激活的方法进行表征和存储。</a:t>
            </a:r>
          </a:p>
        </p:txBody>
      </p:sp>
      <p:sp>
        <p:nvSpPr>
          <p:cNvPr id="4" name="灯片编号占位符 3"/>
          <p:cNvSpPr>
            <a:spLocks noGrp="1"/>
          </p:cNvSpPr>
          <p:nvPr>
            <p:ph type="sldNum" sz="quarter" idx="5"/>
          </p:nvPr>
        </p:nvSpPr>
        <p:spPr/>
        <p:txBody>
          <a:bodyPr/>
          <a:lstStyle/>
          <a:p>
            <a:fld id="{002BCD24-13D2-4582-9A0F-EAB5722D2921}" type="slidenum">
              <a:rPr lang="zh-CN" altLang="en-US" smtClean="0"/>
              <a:t>10</a:t>
            </a:fld>
            <a:endParaRPr lang="zh-CN" altLang="en-US"/>
          </a:p>
        </p:txBody>
      </p:sp>
    </p:spTree>
    <p:extLst>
      <p:ext uri="{BB962C8B-B14F-4D97-AF65-F5344CB8AC3E}">
        <p14:creationId xmlns:p14="http://schemas.microsoft.com/office/powerpoint/2010/main" val="102698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11</a:t>
            </a:fld>
            <a:endParaRPr lang="zh-CN" altLang="en-US"/>
          </a:p>
        </p:txBody>
      </p:sp>
    </p:spTree>
    <p:extLst>
      <p:ext uri="{BB962C8B-B14F-4D97-AF65-F5344CB8AC3E}">
        <p14:creationId xmlns:p14="http://schemas.microsoft.com/office/powerpoint/2010/main" val="2668617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Again, we see a reactivation of the 2</a:t>
            </a:r>
            <a:r>
              <a:rPr lang="en-US" altLang="zh-CN" baseline="30000" dirty="0"/>
              <a:t>nd</a:t>
            </a:r>
            <a:r>
              <a:rPr lang="en-US" altLang="zh-CN" dirty="0"/>
              <a:t> orientation prior to the 1</a:t>
            </a:r>
            <a:r>
              <a:rPr lang="en-US" altLang="zh-CN" baseline="30000" dirty="0"/>
              <a:t>st</a:t>
            </a:r>
            <a:r>
              <a:rPr lang="en-US" altLang="zh-CN" dirty="0"/>
              <a:t> item. Most importantly, we find that the reactivation profiles are related to recency effect on a subject-by-subject basis</a:t>
            </a:r>
            <a:endParaRPr lang="zh-CN" altLang="en-US" dirty="0"/>
          </a:p>
        </p:txBody>
      </p:sp>
      <p:sp>
        <p:nvSpPr>
          <p:cNvPr id="4" name="灯片编号占位符 3"/>
          <p:cNvSpPr>
            <a:spLocks noGrp="1"/>
          </p:cNvSpPr>
          <p:nvPr>
            <p:ph type="sldNum" sz="quarter" idx="5"/>
          </p:nvPr>
        </p:nvSpPr>
        <p:spPr/>
        <p:txBody>
          <a:bodyPr/>
          <a:lstStyle/>
          <a:p>
            <a:fld id="{C10ED949-3EDB-41A5-876C-91584B0A2D21}" type="slidenum">
              <a:rPr lang="zh-CN" altLang="en-US" smtClean="0"/>
              <a:t>14</a:t>
            </a:fld>
            <a:endParaRPr lang="zh-CN" altLang="en-US"/>
          </a:p>
        </p:txBody>
      </p:sp>
    </p:spTree>
    <p:extLst>
      <p:ext uri="{BB962C8B-B14F-4D97-AF65-F5344CB8AC3E}">
        <p14:creationId xmlns:p14="http://schemas.microsoft.com/office/powerpoint/2010/main" val="75587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10B7CF-020A-4189-8A03-DB05E8A82F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7570EE-538F-4659-95B3-CA2D7CD11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28CA046-F877-488E-B4F0-262B01694CCE}"/>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5" name="页脚占位符 4">
            <a:extLst>
              <a:ext uri="{FF2B5EF4-FFF2-40B4-BE49-F238E27FC236}">
                <a16:creationId xmlns:a16="http://schemas.microsoft.com/office/drawing/2014/main" id="{A8299900-3353-49FE-BE18-ADC1A3E729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26B1C7-E130-45D1-9A19-BA6C8B504209}"/>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20544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23DEA-08F5-441B-9CD4-F93AC4AF240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6770D-77BB-4BA2-94E5-2EA4F9645EE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BF23FA-B1A3-4E29-94AD-845F7273AE32}"/>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5" name="页脚占位符 4">
            <a:extLst>
              <a:ext uri="{FF2B5EF4-FFF2-40B4-BE49-F238E27FC236}">
                <a16:creationId xmlns:a16="http://schemas.microsoft.com/office/drawing/2014/main" id="{2D7C80BF-3755-40EF-8ED2-6D9E851771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B163DE-6C78-4006-94D8-963E361F233A}"/>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101816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9DF62-F736-47D7-9F37-734D7D9A9CF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B5555A7-F2BC-44A1-9CCD-E068D25FFF0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805166-C771-4590-91DF-668B8345A3C5}"/>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5" name="页脚占位符 4">
            <a:extLst>
              <a:ext uri="{FF2B5EF4-FFF2-40B4-BE49-F238E27FC236}">
                <a16:creationId xmlns:a16="http://schemas.microsoft.com/office/drawing/2014/main" id="{E873A338-A44D-4EA8-8BCF-C04B4E486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06293F-4CBA-4BEF-A09B-82B87B6F3307}"/>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24883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68F721-C70A-4104-AFD0-4F3CBFBAFA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BCE95D-B779-43DF-BC9E-E64E257280C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70B96-6DCC-4B0D-A887-58383D4AB613}"/>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5" name="页脚占位符 4">
            <a:extLst>
              <a:ext uri="{FF2B5EF4-FFF2-40B4-BE49-F238E27FC236}">
                <a16:creationId xmlns:a16="http://schemas.microsoft.com/office/drawing/2014/main" id="{252E4E3C-02CE-4B66-8A0D-0AFF84EAE3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70EBB4-08DA-4CE5-88D8-FCE30CC814B4}"/>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278544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833D84-A854-43CD-8FBD-245E88BC6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CE8AD3-BC64-4A53-87C1-68AA06EBA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7E21-8248-4680-BDF4-69AFA355F2B8}"/>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5" name="页脚占位符 4">
            <a:extLst>
              <a:ext uri="{FF2B5EF4-FFF2-40B4-BE49-F238E27FC236}">
                <a16:creationId xmlns:a16="http://schemas.microsoft.com/office/drawing/2014/main" id="{234BDEC5-B4A7-4168-961D-E9F1418CFD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6C86AC-59B6-42C7-9865-8D9A280774DD}"/>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624003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DD1-CD6D-4C3D-979D-02040F5D82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572D95-D60D-4C9F-8534-852AB4C5C92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6B7F3B7-8B00-4990-9B1E-2A96AB6C07D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09352CA-EAFA-4F96-8301-6ECE16024E6C}"/>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6" name="页脚占位符 5">
            <a:extLst>
              <a:ext uri="{FF2B5EF4-FFF2-40B4-BE49-F238E27FC236}">
                <a16:creationId xmlns:a16="http://schemas.microsoft.com/office/drawing/2014/main" id="{51821DA8-3CB8-4244-BDF9-BC808B2E8F6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FBCE9D-142E-43E0-AEBF-6DDA162690EB}"/>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364001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48CBB1-B027-420E-9048-8D2DD89CA04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0734FB-4DFA-4831-94D2-AE26BBB24A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265B30-1678-4EEA-97AB-01F6CFD61ED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D62C0E8-7927-4225-8142-117D29170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9B4F848-D18E-47BF-85BC-B04D4E7AC27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5F2990-E645-4512-ABAF-1C0A1BD278DB}"/>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8" name="页脚占位符 7">
            <a:extLst>
              <a:ext uri="{FF2B5EF4-FFF2-40B4-BE49-F238E27FC236}">
                <a16:creationId xmlns:a16="http://schemas.microsoft.com/office/drawing/2014/main" id="{F74657D8-4490-4788-88F7-BD924B4AEC6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7BD897C-D2CC-44EC-A26A-455EE7476189}"/>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31862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3AC0C2-D3C3-41C4-A945-AAA0C8DA76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5ACEEAC-F907-4637-8D98-3BD2E013FBEE}"/>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4" name="页脚占位符 3">
            <a:extLst>
              <a:ext uri="{FF2B5EF4-FFF2-40B4-BE49-F238E27FC236}">
                <a16:creationId xmlns:a16="http://schemas.microsoft.com/office/drawing/2014/main" id="{27F2045C-0937-42D7-BE24-8E9EA92D8CF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B631DE3-CFDB-4458-93C1-7DDDC95D2682}"/>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296726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7070303-6AB8-4AA3-ACEB-58C14793C682}"/>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3" name="页脚占位符 2">
            <a:extLst>
              <a:ext uri="{FF2B5EF4-FFF2-40B4-BE49-F238E27FC236}">
                <a16:creationId xmlns:a16="http://schemas.microsoft.com/office/drawing/2014/main" id="{F2C08A1C-4D09-4B56-8D14-1017BF6834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46A2173-0DCF-4B9C-8BE5-59D400BB698A}"/>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53436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60F9E5-D5E0-45F2-AFD8-CE287631E5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4E4F87-C372-4E3B-86CB-7E07115C2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BC45D4B-5A4A-4AEF-831D-BA3B8261D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B1B3373-09EA-491F-9F71-C354F5A5C610}"/>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6" name="页脚占位符 5">
            <a:extLst>
              <a:ext uri="{FF2B5EF4-FFF2-40B4-BE49-F238E27FC236}">
                <a16:creationId xmlns:a16="http://schemas.microsoft.com/office/drawing/2014/main" id="{9D0DE66F-A68E-4708-BDA6-037A4C28CE5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9E9E23-D730-4115-89D2-514081F00050}"/>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268154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AFB5DE-DF64-46A5-BFD1-F3F0BCCD7B2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D24A265-15A8-488F-8D53-291AB8E206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237216-1A90-4CD2-AF8D-B3E3DBA71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323A64-7262-4893-BAAF-E1FA55F927AC}"/>
              </a:ext>
            </a:extLst>
          </p:cNvPr>
          <p:cNvSpPr>
            <a:spLocks noGrp="1"/>
          </p:cNvSpPr>
          <p:nvPr>
            <p:ph type="dt" sz="half" idx="10"/>
          </p:nvPr>
        </p:nvSpPr>
        <p:spPr/>
        <p:txBody>
          <a:bodyPr/>
          <a:lstStyle/>
          <a:p>
            <a:fld id="{C091D3FE-4768-416F-9BB5-C0FCB20F8508}" type="datetimeFigureOut">
              <a:rPr lang="zh-CN" altLang="en-US" smtClean="0"/>
              <a:t>2021/4/28</a:t>
            </a:fld>
            <a:endParaRPr lang="zh-CN" altLang="en-US"/>
          </a:p>
        </p:txBody>
      </p:sp>
      <p:sp>
        <p:nvSpPr>
          <p:cNvPr id="6" name="页脚占位符 5">
            <a:extLst>
              <a:ext uri="{FF2B5EF4-FFF2-40B4-BE49-F238E27FC236}">
                <a16:creationId xmlns:a16="http://schemas.microsoft.com/office/drawing/2014/main" id="{4F79EA9D-FA64-4A5D-A8FC-F0F595F8ED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12C3E4-0667-496C-BF2F-786BF6F2C234}"/>
              </a:ext>
            </a:extLst>
          </p:cNvPr>
          <p:cNvSpPr>
            <a:spLocks noGrp="1"/>
          </p:cNvSpPr>
          <p:nvPr>
            <p:ph type="sldNum" sz="quarter" idx="12"/>
          </p:nvPr>
        </p:nvSpPr>
        <p:spPr/>
        <p:txBody>
          <a:body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259564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CD4E59-DD5C-43AD-9FEC-EE7DE8348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ADEDEB0-7157-49BB-9B71-91F02928E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D6D958-A905-4212-8BCB-C9323B6D3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1D3FE-4768-416F-9BB5-C0FCB20F8508}" type="datetimeFigureOut">
              <a:rPr lang="zh-CN" altLang="en-US" smtClean="0"/>
              <a:t>2021/4/28</a:t>
            </a:fld>
            <a:endParaRPr lang="zh-CN" altLang="en-US"/>
          </a:p>
        </p:txBody>
      </p:sp>
      <p:sp>
        <p:nvSpPr>
          <p:cNvPr id="5" name="页脚占位符 4">
            <a:extLst>
              <a:ext uri="{FF2B5EF4-FFF2-40B4-BE49-F238E27FC236}">
                <a16:creationId xmlns:a16="http://schemas.microsoft.com/office/drawing/2014/main" id="{62A1A996-14F7-4606-8D80-15B5043537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369BDCF-9726-463D-9C67-4BAD5056D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13F21-2643-4CB1-A568-CB5427BF95BF}" type="slidenum">
              <a:rPr lang="zh-CN" altLang="en-US" smtClean="0"/>
              <a:t>‹#›</a:t>
            </a:fld>
            <a:endParaRPr lang="zh-CN" altLang="en-US"/>
          </a:p>
        </p:txBody>
      </p:sp>
    </p:spTree>
    <p:extLst>
      <p:ext uri="{BB962C8B-B14F-4D97-AF65-F5344CB8AC3E}">
        <p14:creationId xmlns:p14="http://schemas.microsoft.com/office/powerpoint/2010/main" val="3587718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3.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emf"/><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emf"/><Relationship Id="rId4" Type="http://schemas.openxmlformats.org/officeDocument/2006/relationships/image" Target="../media/image21.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0.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gif"/></Relationships>
</file>

<file path=ppt/slides/_rels/slide3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gif"/></Relationships>
</file>

<file path=ppt/slides/_rels/slide3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9.gif"/></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65.jp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tif"/><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3.tif"/><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emf"/><Relationship Id="rId11" Type="http://schemas.openxmlformats.org/officeDocument/2006/relationships/image" Target="../media/image16.gif"/><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6.gif"/><Relationship Id="rId4" Type="http://schemas.openxmlformats.org/officeDocument/2006/relationships/image" Target="../media/image52.gif"/></Relationships>
</file>

<file path=ppt/slides/_rels/slide4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6.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38.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91.tif"/><Relationship Id="rId2" Type="http://schemas.openxmlformats.org/officeDocument/2006/relationships/image" Target="../media/image90.t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38.jpeg"/></Relationships>
</file>

<file path=ppt/slides/_rels/slide55.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2.emf"/><Relationship Id="rId7" Type="http://schemas.openxmlformats.org/officeDocument/2006/relationships/image" Target="../media/image95.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4.emf"/><Relationship Id="rId5" Type="http://schemas.openxmlformats.org/officeDocument/2006/relationships/image" Target="../media/image93.emf"/><Relationship Id="rId10" Type="http://schemas.openxmlformats.org/officeDocument/2006/relationships/image" Target="../media/image98.emf"/><Relationship Id="rId4" Type="http://schemas.openxmlformats.org/officeDocument/2006/relationships/image" Target="../media/image42.emf"/><Relationship Id="rId9" Type="http://schemas.openxmlformats.org/officeDocument/2006/relationships/image" Target="../media/image97.emf"/></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568BB0D-ED2F-4857-BB49-01EDCD823B71}"/>
              </a:ext>
            </a:extLst>
          </p:cNvPr>
          <p:cNvSpPr txBox="1">
            <a:spLocks/>
          </p:cNvSpPr>
          <p:nvPr/>
        </p:nvSpPr>
        <p:spPr>
          <a:xfrm>
            <a:off x="729342" y="2977608"/>
            <a:ext cx="10767439" cy="138118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200" b="1" kern="100" dirty="0">
                <a:solidFill>
                  <a:schemeClr val="accent2"/>
                </a:solidFill>
                <a:effectLst/>
                <a:uFill>
                  <a:solidFill>
                    <a:srgbClr val="000000"/>
                  </a:solidFill>
                </a:uFill>
                <a:latin typeface="Arial" panose="020B0604020202020204" pitchFamily="34" charset="0"/>
                <a:ea typeface="等线" panose="02010600030101010101" pitchFamily="2" charset="-122"/>
                <a:cs typeface="等线" panose="02010600030101010101" pitchFamily="2" charset="-122"/>
              </a:rPr>
              <a:t>Assessing</a:t>
            </a:r>
            <a:r>
              <a:rPr lang="en-US" altLang="zh-CN" sz="3200" kern="100" dirty="0">
                <a:solidFill>
                  <a:srgbClr val="000000"/>
                </a:solidFill>
                <a:effectLst/>
                <a:uFill>
                  <a:solidFill>
                    <a:srgbClr val="000000"/>
                  </a:solidFill>
                </a:uFill>
                <a:latin typeface="Arial" panose="020B0604020202020204" pitchFamily="34" charset="0"/>
                <a:ea typeface="等线" panose="02010600030101010101" pitchFamily="2" charset="-122"/>
                <a:cs typeface="等线" panose="02010600030101010101" pitchFamily="2" charset="-122"/>
              </a:rPr>
              <a:t> and </a:t>
            </a:r>
            <a:r>
              <a:rPr lang="en-US" altLang="zh-CN" sz="3200" b="1" kern="100" dirty="0">
                <a:solidFill>
                  <a:schemeClr val="accent6">
                    <a:lumMod val="75000"/>
                  </a:schemeClr>
                </a:solidFill>
                <a:effectLst/>
                <a:uFill>
                  <a:solidFill>
                    <a:srgbClr val="000000"/>
                  </a:solidFill>
                </a:uFill>
                <a:latin typeface="Arial" panose="020B0604020202020204" pitchFamily="34" charset="0"/>
                <a:ea typeface="等线" panose="02010600030101010101" pitchFamily="2" charset="-122"/>
                <a:cs typeface="等线" panose="02010600030101010101" pitchFamily="2" charset="-122"/>
              </a:rPr>
              <a:t>manipulating</a:t>
            </a:r>
            <a:r>
              <a:rPr lang="en-US" altLang="zh-CN" sz="3200" kern="100" dirty="0">
                <a:solidFill>
                  <a:srgbClr val="000000"/>
                </a:solidFill>
                <a:effectLst/>
                <a:uFill>
                  <a:solidFill>
                    <a:srgbClr val="000000"/>
                  </a:solidFill>
                </a:uFill>
                <a:latin typeface="Arial" panose="020B0604020202020204" pitchFamily="34" charset="0"/>
                <a:ea typeface="等线" panose="02010600030101010101" pitchFamily="2" charset="-122"/>
                <a:cs typeface="等线" panose="02010600030101010101" pitchFamily="2" charset="-122"/>
              </a:rPr>
              <a:t> multi-item working memory</a:t>
            </a:r>
          </a:p>
          <a:p>
            <a:pPr algn="ctr">
              <a:lnSpc>
                <a:spcPct val="100000"/>
              </a:lnSpc>
            </a:pPr>
            <a:r>
              <a:rPr lang="en-US" altLang="zh-CN" sz="3200" kern="100" dirty="0">
                <a:solidFill>
                  <a:srgbClr val="000000"/>
                </a:solidFill>
                <a:effectLst/>
                <a:uFill>
                  <a:solidFill>
                    <a:srgbClr val="000000"/>
                  </a:solidFill>
                </a:uFill>
                <a:latin typeface="Arial" panose="020B0604020202020204" pitchFamily="34" charset="0"/>
                <a:ea typeface="等线" panose="02010600030101010101" pitchFamily="2" charset="-122"/>
                <a:cs typeface="等线" panose="02010600030101010101" pitchFamily="2" charset="-122"/>
              </a:rPr>
              <a:t> in human brains</a:t>
            </a:r>
            <a:endParaRPr lang="zh-CN" altLang="zh-CN" sz="3200" kern="100" dirty="0">
              <a:solidFill>
                <a:srgbClr val="000000"/>
              </a:solidFill>
              <a:effectLst/>
              <a:uFill>
                <a:solidFill>
                  <a:srgbClr val="000000"/>
                </a:solidFill>
              </a:uFill>
              <a:latin typeface="等线" panose="02010600030101010101" pitchFamily="2" charset="-122"/>
              <a:ea typeface="等线" panose="02010600030101010101" pitchFamily="2" charset="-122"/>
              <a:cs typeface="等线" panose="02010600030101010101" pitchFamily="2" charset="-122"/>
            </a:endParaRPr>
          </a:p>
          <a:p>
            <a:pPr>
              <a:lnSpc>
                <a:spcPct val="150000"/>
              </a:lnSpc>
            </a:pPr>
            <a:br>
              <a:rPr lang="zh-CN" altLang="zh-CN" sz="4000" kern="100" dirty="0">
                <a:uFill>
                  <a:solidFill>
                    <a:srgbClr val="000000"/>
                  </a:solidFill>
                </a:uFill>
                <a:latin typeface="等线" panose="02010600030101010101" pitchFamily="2" charset="-122"/>
                <a:ea typeface="等线" panose="02010600030101010101" pitchFamily="2" charset="-122"/>
                <a:cs typeface="等线" panose="02010600030101010101" pitchFamily="2" charset="-122"/>
              </a:rPr>
            </a:br>
            <a:br>
              <a:rPr lang="zh-CN" altLang="zh-CN" sz="4000" kern="100" dirty="0">
                <a:latin typeface="等线" panose="02010600030101010101" pitchFamily="2" charset="-122"/>
                <a:ea typeface="等线" panose="02010600030101010101" pitchFamily="2" charset="-122"/>
                <a:cs typeface="Times New Roman" panose="02020603050405020304" pitchFamily="18" charset="0"/>
              </a:rPr>
            </a:br>
            <a:endParaRPr lang="zh-CN" altLang="en-US" sz="4000" dirty="0"/>
          </a:p>
        </p:txBody>
      </p:sp>
      <p:sp>
        <p:nvSpPr>
          <p:cNvPr id="5" name="副标题 2">
            <a:extLst>
              <a:ext uri="{FF2B5EF4-FFF2-40B4-BE49-F238E27FC236}">
                <a16:creationId xmlns:a16="http://schemas.microsoft.com/office/drawing/2014/main" id="{7D85FDB5-A24B-4D61-9BE0-7908E4F033FB}"/>
              </a:ext>
            </a:extLst>
          </p:cNvPr>
          <p:cNvSpPr txBox="1">
            <a:spLocks/>
          </p:cNvSpPr>
          <p:nvPr/>
        </p:nvSpPr>
        <p:spPr>
          <a:xfrm>
            <a:off x="1600200" y="3429000"/>
            <a:ext cx="8871857" cy="762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200" b="1" dirty="0">
                <a:latin typeface="Arial" panose="020B0604020202020204" pitchFamily="34" charset="0"/>
                <a:cs typeface="Arial" panose="020B0604020202020204" pitchFamily="34" charset="0"/>
              </a:rPr>
              <a:t>Huan Luo</a:t>
            </a:r>
            <a:r>
              <a:rPr lang="zh-CN" altLang="en-US" sz="2200" b="1" dirty="0">
                <a:latin typeface="Arial" panose="020B0604020202020204" pitchFamily="34" charset="0"/>
                <a:cs typeface="Arial" panose="020B0604020202020204" pitchFamily="34" charset="0"/>
              </a:rPr>
              <a:t>（罗欢）</a:t>
            </a:r>
            <a:endParaRPr lang="en-US" altLang="zh-CN" sz="2200" b="1" dirty="0">
              <a:latin typeface="Arial" panose="020B0604020202020204" pitchFamily="34" charset="0"/>
              <a:cs typeface="Arial" panose="020B0604020202020204" pitchFamily="34" charset="0"/>
            </a:endParaRPr>
          </a:p>
          <a:p>
            <a:pPr marL="0" indent="0" algn="ctr">
              <a:buNone/>
            </a:pPr>
            <a:endParaRPr lang="en-US" altLang="zh-CN" sz="2200" dirty="0"/>
          </a:p>
          <a:p>
            <a:pPr marL="0" indent="0" algn="ctr">
              <a:buNone/>
            </a:pPr>
            <a:r>
              <a:rPr lang="en-US" altLang="zh-CN" sz="2200" dirty="0">
                <a:latin typeface="Arial" panose="020B0604020202020204" pitchFamily="34" charset="0"/>
                <a:cs typeface="Arial" panose="020B0604020202020204" pitchFamily="34" charset="0"/>
              </a:rPr>
              <a:t>School of Psychological and Cognitive Sciences</a:t>
            </a:r>
          </a:p>
          <a:p>
            <a:pPr marL="0" indent="0" algn="ctr">
              <a:buNone/>
            </a:pPr>
            <a:r>
              <a:rPr lang="en-US" altLang="zh-CN" sz="2200" dirty="0">
                <a:latin typeface="Arial" panose="020B0604020202020204" pitchFamily="34" charset="0"/>
                <a:cs typeface="Arial" panose="020B0604020202020204" pitchFamily="34" charset="0"/>
              </a:rPr>
              <a:t>IDG/McGovern Institute for Brain Research</a:t>
            </a:r>
          </a:p>
          <a:p>
            <a:pPr marL="0" indent="0" algn="ctr">
              <a:buNone/>
            </a:pPr>
            <a:r>
              <a:rPr lang="en-US" altLang="zh-CN" sz="2200" b="1" dirty="0">
                <a:latin typeface="Arial" panose="020B0604020202020204" pitchFamily="34" charset="0"/>
                <a:cs typeface="Arial" panose="020B0604020202020204" pitchFamily="34" charset="0"/>
              </a:rPr>
              <a:t>Peking University</a:t>
            </a:r>
          </a:p>
          <a:p>
            <a:pPr marL="0" indent="0" algn="ctr">
              <a:buNone/>
            </a:pPr>
            <a:r>
              <a:rPr lang="en-US" altLang="zh-CN" sz="1800" u="sng" dirty="0">
                <a:solidFill>
                  <a:srgbClr val="002060"/>
                </a:solidFill>
                <a:latin typeface="Times New Roman" panose="02020603050405020304" pitchFamily="18" charset="0"/>
                <a:cs typeface="Times New Roman" panose="02020603050405020304" pitchFamily="18" charset="0"/>
              </a:rPr>
              <a:t>huan.luo@pku.edu.cn</a:t>
            </a:r>
          </a:p>
          <a:p>
            <a:pPr marL="0" indent="0" algn="ctr">
              <a:buNone/>
            </a:pPr>
            <a:endParaRPr lang="zh-CN" altLang="en-US" sz="2200" dirty="0"/>
          </a:p>
        </p:txBody>
      </p:sp>
      <p:sp>
        <p:nvSpPr>
          <p:cNvPr id="7" name="标题 1">
            <a:extLst>
              <a:ext uri="{FF2B5EF4-FFF2-40B4-BE49-F238E27FC236}">
                <a16:creationId xmlns:a16="http://schemas.microsoft.com/office/drawing/2014/main" id="{213D7151-68F3-4EA9-92A8-CF7E5EBD7204}"/>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lnSpc>
                <a:spcPct val="150000"/>
              </a:lnSpc>
            </a:pPr>
            <a:r>
              <a:rPr lang="en-US" altLang="zh-CN" sz="2000" b="1" i="0" dirty="0">
                <a:solidFill>
                  <a:schemeClr val="bg1"/>
                </a:solidFill>
                <a:effectLst/>
                <a:latin typeface="Microsoft YaHei UI" panose="020B0503020204020204" pitchFamily="34" charset="-122"/>
                <a:ea typeface="Microsoft YaHei UI" panose="020B0503020204020204" pitchFamily="34" charset="-122"/>
              </a:rPr>
              <a:t>Tsinghua Laboratory of Brain and Intelligence Seminar Series</a:t>
            </a:r>
            <a:r>
              <a:rPr lang="zh-CN" altLang="en-US" sz="2000" b="1" dirty="0">
                <a:solidFill>
                  <a:schemeClr val="bg1"/>
                </a:solidFill>
              </a:rPr>
              <a:t>（</a:t>
            </a:r>
            <a:r>
              <a:rPr lang="en-US" altLang="zh-CN" sz="2000" b="1" dirty="0">
                <a:solidFill>
                  <a:schemeClr val="bg1"/>
                </a:solidFill>
              </a:rPr>
              <a:t>2021.04.29</a:t>
            </a:r>
            <a:r>
              <a:rPr lang="zh-CN" altLang="en-US" sz="2000" b="1" dirty="0">
                <a:solidFill>
                  <a:schemeClr val="bg1"/>
                </a:solidFill>
              </a:rPr>
              <a:t>）</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8" name="图片 6">
            <a:extLst>
              <a:ext uri="{FF2B5EF4-FFF2-40B4-BE49-F238E27FC236}">
                <a16:creationId xmlns:a16="http://schemas.microsoft.com/office/drawing/2014/main" id="{DF90A1E8-A164-44D1-AAAB-79DAE09E21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72" r="85752"/>
          <a:stretch/>
        </p:blipFill>
        <p:spPr bwMode="auto">
          <a:xfrm>
            <a:off x="10114579" y="3757715"/>
            <a:ext cx="1854933" cy="19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260x180">
            <a:extLst>
              <a:ext uri="{FF2B5EF4-FFF2-40B4-BE49-F238E27FC236}">
                <a16:creationId xmlns:a16="http://schemas.microsoft.com/office/drawing/2014/main" id="{D0546622-7194-4D0F-BE37-0B1355515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59" y="5453982"/>
            <a:ext cx="2928813" cy="8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34CF6465-CB78-4B60-A934-DF74891AB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98" y="5577173"/>
            <a:ext cx="2249714" cy="780684"/>
          </a:xfrm>
          <a:prstGeom prst="rect">
            <a:avLst/>
          </a:prstGeom>
        </p:spPr>
      </p:pic>
    </p:spTree>
    <p:extLst>
      <p:ext uri="{BB962C8B-B14F-4D97-AF65-F5344CB8AC3E}">
        <p14:creationId xmlns:p14="http://schemas.microsoft.com/office/powerpoint/2010/main" val="1774001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E3F52CA-14BE-4BFB-A768-177A935F9494}"/>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3200" b="1" dirty="0">
                <a:solidFill>
                  <a:schemeClr val="bg1"/>
                </a:solidFill>
                <a:latin typeface="Arial" panose="020B0604020202020204" pitchFamily="34" charset="0"/>
                <a:ea typeface="+mj-ea"/>
                <a:cs typeface="Arial" panose="020B0604020202020204" pitchFamily="34" charset="0"/>
              </a:rPr>
              <a:t>Outline</a:t>
            </a:r>
            <a:endParaRPr lang="zh-CN" altLang="en-US" sz="3200" dirty="0">
              <a:solidFill>
                <a:schemeClr val="bg1"/>
              </a:solidFill>
              <a:latin typeface="Arial" panose="020B0604020202020204" pitchFamily="34" charset="0"/>
              <a:ea typeface="+mj-ea"/>
              <a:cs typeface="Arial" panose="020B0604020202020204" pitchFamily="34" charset="0"/>
            </a:endParaRPr>
          </a:p>
        </p:txBody>
      </p:sp>
      <p:pic>
        <p:nvPicPr>
          <p:cNvPr id="46" name="图片 45">
            <a:extLst>
              <a:ext uri="{FF2B5EF4-FFF2-40B4-BE49-F238E27FC236}">
                <a16:creationId xmlns:a16="http://schemas.microsoft.com/office/drawing/2014/main" id="{D3381BA9-E99F-4B48-AA3E-E7EDE79AD63D}"/>
              </a:ext>
            </a:extLst>
          </p:cNvPr>
          <p:cNvPicPr>
            <a:picLocks noChangeAspect="1"/>
          </p:cNvPicPr>
          <p:nvPr/>
        </p:nvPicPr>
        <p:blipFill rotWithShape="1">
          <a:blip r:embed="rId3"/>
          <a:srcRect l="16697" r="33948" b="14197"/>
          <a:stretch/>
        </p:blipFill>
        <p:spPr>
          <a:xfrm>
            <a:off x="901452" y="2203964"/>
            <a:ext cx="2436745" cy="2475620"/>
          </a:xfrm>
          <a:prstGeom prst="rect">
            <a:avLst/>
          </a:prstGeom>
        </p:spPr>
      </p:pic>
      <p:grpSp>
        <p:nvGrpSpPr>
          <p:cNvPr id="8" name="组合 7">
            <a:extLst>
              <a:ext uri="{FF2B5EF4-FFF2-40B4-BE49-F238E27FC236}">
                <a16:creationId xmlns:a16="http://schemas.microsoft.com/office/drawing/2014/main" id="{9E22CB77-4365-4D05-AECC-5E3891887BC8}"/>
              </a:ext>
            </a:extLst>
          </p:cNvPr>
          <p:cNvGrpSpPr/>
          <p:nvPr/>
        </p:nvGrpSpPr>
        <p:grpSpPr>
          <a:xfrm>
            <a:off x="9205571" y="2643285"/>
            <a:ext cx="2639900" cy="1731350"/>
            <a:chOff x="7836843" y="2488553"/>
            <a:chExt cx="2639900" cy="1731350"/>
          </a:xfrm>
        </p:grpSpPr>
        <p:sp>
          <p:nvSpPr>
            <p:cNvPr id="47" name="文本框 46">
              <a:extLst>
                <a:ext uri="{FF2B5EF4-FFF2-40B4-BE49-F238E27FC236}">
                  <a16:creationId xmlns:a16="http://schemas.microsoft.com/office/drawing/2014/main" id="{98CF511B-9218-49DF-9739-2046936E2E0C}"/>
                </a:ext>
              </a:extLst>
            </p:cNvPr>
            <p:cNvSpPr txBox="1"/>
            <p:nvPr/>
          </p:nvSpPr>
          <p:spPr>
            <a:xfrm>
              <a:off x="7836843" y="2488553"/>
              <a:ext cx="2639900" cy="523220"/>
            </a:xfrm>
            <a:prstGeom prst="rect">
              <a:avLst/>
            </a:prstGeom>
            <a:noFill/>
          </p:spPr>
          <p:txBody>
            <a:bodyPr wrap="square" rtlCol="0">
              <a:spAutoFit/>
            </a:bodyPr>
            <a:lstStyle/>
            <a:p>
              <a:pPr algn="ctr"/>
              <a:r>
                <a:rPr lang="en-US" altLang="zh-CN" sz="2800" dirty="0">
                  <a:latin typeface="Arial" panose="020B0604020202020204" pitchFamily="34" charset="0"/>
                  <a:cs typeface="Arial" panose="020B0604020202020204" pitchFamily="34" charset="0"/>
                </a:rPr>
                <a:t>155-2346-3897</a:t>
              </a:r>
              <a:endParaRPr lang="zh-CN" altLang="en-US" sz="2800" dirty="0">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DE1CAEFA-94A7-417B-9D47-84E87D1F2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315" y="3119081"/>
              <a:ext cx="1512118" cy="11008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a:extLst>
              <a:ext uri="{FF2B5EF4-FFF2-40B4-BE49-F238E27FC236}">
                <a16:creationId xmlns:a16="http://schemas.microsoft.com/office/drawing/2014/main" id="{67CD3293-1402-4B9C-BB01-F3D43629A55C}"/>
              </a:ext>
            </a:extLst>
          </p:cNvPr>
          <p:cNvGrpSpPr/>
          <p:nvPr/>
        </p:nvGrpSpPr>
        <p:grpSpPr>
          <a:xfrm>
            <a:off x="2766768" y="1460626"/>
            <a:ext cx="8240486" cy="1976717"/>
            <a:chOff x="2766768" y="1460626"/>
            <a:chExt cx="8240486" cy="1976717"/>
          </a:xfrm>
        </p:grpSpPr>
        <p:grpSp>
          <p:nvGrpSpPr>
            <p:cNvPr id="49" name="组合 48">
              <a:extLst>
                <a:ext uri="{FF2B5EF4-FFF2-40B4-BE49-F238E27FC236}">
                  <a16:creationId xmlns:a16="http://schemas.microsoft.com/office/drawing/2014/main" id="{EA1E5AE3-AA92-4CA6-9F12-C7F04EFB8B1E}"/>
                </a:ext>
              </a:extLst>
            </p:cNvPr>
            <p:cNvGrpSpPr/>
            <p:nvPr/>
          </p:nvGrpSpPr>
          <p:grpSpPr>
            <a:xfrm>
              <a:off x="2766768" y="1460626"/>
              <a:ext cx="8240486" cy="1096484"/>
              <a:chOff x="2752725" y="424873"/>
              <a:chExt cx="5851086" cy="1423060"/>
            </a:xfrm>
            <a:solidFill>
              <a:schemeClr val="bg1"/>
            </a:solidFill>
          </p:grpSpPr>
          <p:sp>
            <p:nvSpPr>
              <p:cNvPr id="50" name="箭头: 左弧形 49">
                <a:extLst>
                  <a:ext uri="{FF2B5EF4-FFF2-40B4-BE49-F238E27FC236}">
                    <a16:creationId xmlns:a16="http://schemas.microsoft.com/office/drawing/2014/main" id="{D72A58C6-78B4-462B-91AD-0E6C23422CF9}"/>
                  </a:ext>
                </a:extLst>
              </p:cNvPr>
              <p:cNvSpPr/>
              <p:nvPr/>
            </p:nvSpPr>
            <p:spPr>
              <a:xfrm rot="5400000">
                <a:off x="4970579" y="-1277977"/>
                <a:ext cx="908056" cy="5343764"/>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51" name="文本框 50">
                <a:extLst>
                  <a:ext uri="{FF2B5EF4-FFF2-40B4-BE49-F238E27FC236}">
                    <a16:creationId xmlns:a16="http://schemas.microsoft.com/office/drawing/2014/main" id="{DC188B64-3C6A-4F14-AE89-0AB8176A26A9}"/>
                  </a:ext>
                </a:extLst>
              </p:cNvPr>
              <p:cNvSpPr txBox="1"/>
              <p:nvPr/>
            </p:nvSpPr>
            <p:spPr>
              <a:xfrm>
                <a:off x="2793561" y="424873"/>
                <a:ext cx="5810250" cy="51927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0070C0"/>
                    </a:solidFill>
                    <a:latin typeface="Arial" panose="020B0604020202020204" pitchFamily="34" charset="0"/>
                    <a:ea typeface="等线" panose="02010600030101010101" pitchFamily="2" charset="-122"/>
                    <a:cs typeface="Arial" panose="020B0604020202020204" pitchFamily="34" charset="0"/>
                  </a:rPr>
                  <a:t>I. Accessing WM representation during retention</a:t>
                </a:r>
                <a:endParaRPr kumimoji="0" lang="zh-CN" altLang="en-US" sz="20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2" name="文本框 11">
              <a:extLst>
                <a:ext uri="{FF2B5EF4-FFF2-40B4-BE49-F238E27FC236}">
                  <a16:creationId xmlns:a16="http://schemas.microsoft.com/office/drawing/2014/main" id="{CD880576-7415-402B-94E6-26376FFB5E13}"/>
                </a:ext>
              </a:extLst>
            </p:cNvPr>
            <p:cNvSpPr txBox="1"/>
            <p:nvPr/>
          </p:nvSpPr>
          <p:spPr>
            <a:xfrm>
              <a:off x="3919049" y="2160070"/>
              <a:ext cx="5506183" cy="12772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Project 1</a:t>
              </a:r>
              <a:r>
                <a:rPr lang="en-US" altLang="zh-CN" dirty="0">
                  <a:latin typeface="Times New Roman" panose="02020603050405020304" pitchFamily="18" charset="0"/>
                  <a:cs typeface="Times New Roman" panose="02020603050405020304" pitchFamily="18" charset="0"/>
                </a:rPr>
                <a:t>: sequence structure </a:t>
              </a:r>
              <a:r>
                <a:rPr lang="en-US" altLang="zh-CN" i="1" dirty="0">
                  <a:latin typeface="Times New Roman" panose="02020603050405020304" pitchFamily="18" charset="0"/>
                  <a:cs typeface="Times New Roman" panose="02020603050405020304" pitchFamily="18" charset="0"/>
                </a:rPr>
                <a:t>reorganizes</a:t>
              </a:r>
              <a:r>
                <a:rPr lang="en-US" altLang="zh-CN" dirty="0">
                  <a:latin typeface="Times New Roman" panose="02020603050405020304" pitchFamily="18" charset="0"/>
                  <a:cs typeface="Times New Roman" panose="02020603050405020304" pitchFamily="18" charset="0"/>
                </a:rPr>
                <a:t> item representations in WM</a:t>
              </a:r>
            </a:p>
            <a:p>
              <a:pPr marL="285750" indent="-285750">
                <a:spcBef>
                  <a:spcPts val="600"/>
                </a:spcBef>
                <a:buFont typeface="Arial" panose="020B0604020202020204" pitchFamily="34" charset="0"/>
                <a:buChar char="•"/>
              </a:pPr>
              <a:r>
                <a:rPr lang="en-US" altLang="zh-CN" b="1" dirty="0">
                  <a:solidFill>
                    <a:schemeClr val="bg1">
                      <a:lumMod val="95000"/>
                    </a:schemeClr>
                  </a:solidFill>
                  <a:latin typeface="Times New Roman" panose="02020603050405020304" pitchFamily="18" charset="0"/>
                  <a:cs typeface="Times New Roman" panose="02020603050405020304" pitchFamily="18" charset="0"/>
                </a:rPr>
                <a:t>Project 2</a:t>
              </a:r>
              <a:r>
                <a:rPr lang="en-US" altLang="zh-CN" dirty="0">
                  <a:solidFill>
                    <a:schemeClr val="bg1">
                      <a:lumMod val="95000"/>
                    </a:schemeClr>
                  </a:solidFill>
                  <a:latin typeface="Times New Roman" panose="02020603050405020304" pitchFamily="18" charset="0"/>
                  <a:cs typeface="Times New Roman" panose="02020603050405020304" pitchFamily="18" charset="0"/>
                </a:rPr>
                <a:t>: Distinct </a:t>
              </a:r>
              <a:r>
                <a:rPr lang="en-US" altLang="zh-CN" i="1" dirty="0">
                  <a:solidFill>
                    <a:schemeClr val="bg1">
                      <a:lumMod val="95000"/>
                    </a:schemeClr>
                  </a:solidFill>
                  <a:latin typeface="Times New Roman" panose="02020603050405020304" pitchFamily="18" charset="0"/>
                  <a:cs typeface="Times New Roman" panose="02020603050405020304" pitchFamily="18" charset="0"/>
                </a:rPr>
                <a:t>content and structure </a:t>
              </a:r>
              <a:r>
                <a:rPr lang="en-US" altLang="zh-CN" dirty="0">
                  <a:solidFill>
                    <a:schemeClr val="bg1">
                      <a:lumMod val="95000"/>
                    </a:schemeClr>
                  </a:solidFill>
                  <a:latin typeface="Times New Roman" panose="02020603050405020304" pitchFamily="18" charset="0"/>
                  <a:cs typeface="Times New Roman" panose="02020603050405020304" pitchFamily="18" charset="0"/>
                </a:rPr>
                <a:t>maintenance in auditory sequence memory</a:t>
              </a:r>
              <a:endParaRPr lang="zh-CN" altLang="en-US" dirty="0">
                <a:solidFill>
                  <a:schemeClr val="bg1">
                    <a:lumMod val="95000"/>
                  </a:schemeClr>
                </a:solidFill>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F6443C5F-1D3A-4402-ABD7-7058C785A22A}"/>
              </a:ext>
            </a:extLst>
          </p:cNvPr>
          <p:cNvGrpSpPr/>
          <p:nvPr/>
        </p:nvGrpSpPr>
        <p:grpSpPr>
          <a:xfrm>
            <a:off x="3084456" y="4472509"/>
            <a:ext cx="7351368" cy="1596541"/>
            <a:chOff x="3084456" y="4472509"/>
            <a:chExt cx="7351368" cy="1596541"/>
          </a:xfrm>
        </p:grpSpPr>
        <p:grpSp>
          <p:nvGrpSpPr>
            <p:cNvPr id="52" name="组合 51">
              <a:extLst>
                <a:ext uri="{FF2B5EF4-FFF2-40B4-BE49-F238E27FC236}">
                  <a16:creationId xmlns:a16="http://schemas.microsoft.com/office/drawing/2014/main" id="{82A6E394-207D-495C-BD61-2841473EFAAD}"/>
                </a:ext>
              </a:extLst>
            </p:cNvPr>
            <p:cNvGrpSpPr/>
            <p:nvPr/>
          </p:nvGrpSpPr>
          <p:grpSpPr>
            <a:xfrm>
              <a:off x="3084456" y="4472509"/>
              <a:ext cx="7351368" cy="806079"/>
              <a:chOff x="3166947" y="4521557"/>
              <a:chExt cx="5148873" cy="1046161"/>
            </a:xfrm>
          </p:grpSpPr>
          <p:sp>
            <p:nvSpPr>
              <p:cNvPr id="53" name="箭头: 右弧形 52">
                <a:extLst>
                  <a:ext uri="{FF2B5EF4-FFF2-40B4-BE49-F238E27FC236}">
                    <a16:creationId xmlns:a16="http://schemas.microsoft.com/office/drawing/2014/main" id="{4D474232-A6C6-493D-86BB-5642F690831D}"/>
                  </a:ext>
                </a:extLst>
              </p:cNvPr>
              <p:cNvSpPr/>
              <p:nvPr/>
            </p:nvSpPr>
            <p:spPr>
              <a:xfrm rot="5400000">
                <a:off x="5218303" y="2470201"/>
                <a:ext cx="1046161" cy="5148873"/>
              </a:xfrm>
              <a:prstGeom prst="curved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文本框 53">
                <a:extLst>
                  <a:ext uri="{FF2B5EF4-FFF2-40B4-BE49-F238E27FC236}">
                    <a16:creationId xmlns:a16="http://schemas.microsoft.com/office/drawing/2014/main" id="{5619C7C1-938F-4F31-8B1B-9FF1A0AFE8B0}"/>
                  </a:ext>
                </a:extLst>
              </p:cNvPr>
              <p:cNvSpPr txBox="1"/>
              <p:nvPr/>
            </p:nvSpPr>
            <p:spPr>
              <a:xfrm>
                <a:off x="3611216" y="4784999"/>
                <a:ext cx="4478336" cy="5192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lumMod val="95000"/>
                      </a:schemeClr>
                    </a:solidFill>
                    <a:latin typeface="Arial" panose="020B0604020202020204" pitchFamily="34" charset="0"/>
                    <a:ea typeface="等线" panose="02010600030101010101" pitchFamily="2" charset="-122"/>
                    <a:cs typeface="Arial" panose="020B0604020202020204" pitchFamily="34" charset="0"/>
                  </a:rPr>
                  <a:t>II. Manipulating multi-item WM </a:t>
                </a:r>
                <a:r>
                  <a:rPr lang="en-US" altLang="zh-CN" sz="1600" dirty="0">
                    <a:solidFill>
                      <a:schemeClr val="bg1">
                        <a:lumMod val="95000"/>
                      </a:schemeClr>
                    </a:solidFill>
                    <a:latin typeface="Arial" panose="020B0604020202020204" pitchFamily="34" charset="0"/>
                    <a:ea typeface="等线" panose="02010600030101010101" pitchFamily="2" charset="-122"/>
                    <a:cs typeface="Arial" panose="020B0604020202020204" pitchFamily="34" charset="0"/>
                  </a:rPr>
                  <a:t>(causal evidence)</a:t>
                </a:r>
                <a:endParaRPr kumimoji="0" lang="zh-CN" altLang="en-US" sz="16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8" name="文本框 57">
              <a:extLst>
                <a:ext uri="{FF2B5EF4-FFF2-40B4-BE49-F238E27FC236}">
                  <a16:creationId xmlns:a16="http://schemas.microsoft.com/office/drawing/2014/main" id="{C18EA404-5E8A-4413-AB8C-627FC014CE0B}"/>
                </a:ext>
              </a:extLst>
            </p:cNvPr>
            <p:cNvSpPr txBox="1"/>
            <p:nvPr/>
          </p:nvSpPr>
          <p:spPr>
            <a:xfrm>
              <a:off x="3987505" y="5422719"/>
              <a:ext cx="5534529"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b="1" dirty="0">
                  <a:solidFill>
                    <a:schemeClr val="bg1">
                      <a:lumMod val="85000"/>
                    </a:schemeClr>
                  </a:solidFill>
                  <a:latin typeface="Times New Roman" panose="02020603050405020304" pitchFamily="18" charset="0"/>
                  <a:cs typeface="Times New Roman" panose="02020603050405020304" pitchFamily="18" charset="0"/>
                </a:rPr>
                <a:t>Project 3</a:t>
              </a:r>
              <a:r>
                <a:rPr lang="en-US" altLang="zh-CN" dirty="0">
                  <a:solidFill>
                    <a:schemeClr val="bg1">
                      <a:lumMod val="85000"/>
                    </a:schemeClr>
                  </a:solidFill>
                  <a:latin typeface="Times New Roman" panose="02020603050405020304" pitchFamily="18" charset="0"/>
                  <a:cs typeface="Times New Roman" panose="02020603050405020304" pitchFamily="18" charset="0"/>
                </a:rPr>
                <a:t>: “Dynamic perturbation” approach to manipulate WM; STP-based neural modelling</a:t>
              </a:r>
            </a:p>
          </p:txBody>
        </p:sp>
      </p:grpSp>
      <p:pic>
        <p:nvPicPr>
          <p:cNvPr id="17" name="图片 16">
            <a:extLst>
              <a:ext uri="{FF2B5EF4-FFF2-40B4-BE49-F238E27FC236}">
                <a16:creationId xmlns:a16="http://schemas.microsoft.com/office/drawing/2014/main" id="{C42CD44A-FA37-4E06-AAE0-D25A9A0542D7}"/>
              </a:ext>
            </a:extLst>
          </p:cNvPr>
          <p:cNvPicPr>
            <a:picLocks noChangeAspect="1"/>
          </p:cNvPicPr>
          <p:nvPr/>
        </p:nvPicPr>
        <p:blipFill rotWithShape="1">
          <a:blip r:embed="rId5"/>
          <a:srcRect l="22750" t="5132" r="29358" b="19767"/>
          <a:stretch/>
        </p:blipFill>
        <p:spPr>
          <a:xfrm>
            <a:off x="146147" y="4768251"/>
            <a:ext cx="1297215" cy="1525652"/>
          </a:xfrm>
          <a:prstGeom prst="rect">
            <a:avLst/>
          </a:prstGeom>
        </p:spPr>
      </p:pic>
      <p:pic>
        <p:nvPicPr>
          <p:cNvPr id="18" name="图片 17">
            <a:extLst>
              <a:ext uri="{FF2B5EF4-FFF2-40B4-BE49-F238E27FC236}">
                <a16:creationId xmlns:a16="http://schemas.microsoft.com/office/drawing/2014/main" id="{68F45E80-B4DB-4069-91C9-47018D397013}"/>
              </a:ext>
            </a:extLst>
          </p:cNvPr>
          <p:cNvPicPr>
            <a:picLocks noChangeAspect="1"/>
          </p:cNvPicPr>
          <p:nvPr/>
        </p:nvPicPr>
        <p:blipFill rotWithShape="1">
          <a:blip r:embed="rId6">
            <a:extLst>
              <a:ext uri="{28A0092B-C50C-407E-A947-70E740481C1C}">
                <a14:useLocalDpi xmlns:a14="http://schemas.microsoft.com/office/drawing/2010/main" val="0"/>
              </a:ext>
            </a:extLst>
          </a:blip>
          <a:srcRect t="18674" r="27097" b="-50"/>
          <a:stretch/>
        </p:blipFill>
        <p:spPr>
          <a:xfrm>
            <a:off x="1632885" y="4779958"/>
            <a:ext cx="1342942" cy="1493489"/>
          </a:xfrm>
          <a:prstGeom prst="rect">
            <a:avLst/>
          </a:prstGeom>
        </p:spPr>
      </p:pic>
      <p:sp>
        <p:nvSpPr>
          <p:cNvPr id="19" name="文本框 18">
            <a:extLst>
              <a:ext uri="{FF2B5EF4-FFF2-40B4-BE49-F238E27FC236}">
                <a16:creationId xmlns:a16="http://schemas.microsoft.com/office/drawing/2014/main" id="{7268032C-56F0-4075-A5CB-2F187C1C7A9A}"/>
              </a:ext>
            </a:extLst>
          </p:cNvPr>
          <p:cNvSpPr txBox="1"/>
          <p:nvPr/>
        </p:nvSpPr>
        <p:spPr>
          <a:xfrm>
            <a:off x="35356" y="6302595"/>
            <a:ext cx="1732191" cy="584775"/>
          </a:xfrm>
          <a:prstGeom prst="rect">
            <a:avLst/>
          </a:prstGeom>
          <a:noFill/>
        </p:spPr>
        <p:txBody>
          <a:bodyPr wrap="square" rtlCol="0">
            <a:spAutoFit/>
          </a:bodyPr>
          <a:lstStyle/>
          <a:p>
            <a:pPr algn="ctr"/>
            <a:r>
              <a:rPr lang="en-US" altLang="zh-CN" sz="1600" dirty="0" err="1"/>
              <a:t>Qiaoli</a:t>
            </a:r>
            <a:r>
              <a:rPr lang="en-US" altLang="zh-CN" sz="1600" dirty="0"/>
              <a:t> Huang </a:t>
            </a:r>
            <a:r>
              <a:rPr lang="zh-CN" altLang="en-US" sz="1600" dirty="0"/>
              <a:t>（黄巧莉）</a:t>
            </a:r>
            <a:endParaRPr lang="en-US" altLang="zh-CN" sz="1600" dirty="0"/>
          </a:p>
        </p:txBody>
      </p:sp>
      <p:sp>
        <p:nvSpPr>
          <p:cNvPr id="20" name="文本框 19">
            <a:extLst>
              <a:ext uri="{FF2B5EF4-FFF2-40B4-BE49-F238E27FC236}">
                <a16:creationId xmlns:a16="http://schemas.microsoft.com/office/drawing/2014/main" id="{9097A822-2E1E-4FE6-AE57-183E8CD8D97D}"/>
              </a:ext>
            </a:extLst>
          </p:cNvPr>
          <p:cNvSpPr txBox="1"/>
          <p:nvPr/>
        </p:nvSpPr>
        <p:spPr>
          <a:xfrm>
            <a:off x="1544958" y="6276463"/>
            <a:ext cx="1732191" cy="584775"/>
          </a:xfrm>
          <a:prstGeom prst="rect">
            <a:avLst/>
          </a:prstGeom>
          <a:noFill/>
        </p:spPr>
        <p:txBody>
          <a:bodyPr wrap="square" rtlCol="0">
            <a:spAutoFit/>
          </a:bodyPr>
          <a:lstStyle/>
          <a:p>
            <a:pPr algn="ctr"/>
            <a:r>
              <a:rPr lang="en-US" altLang="zh-CN" sz="1600" dirty="0" err="1"/>
              <a:t>Huihui</a:t>
            </a:r>
            <a:r>
              <a:rPr lang="en-US" altLang="zh-CN" sz="1600" dirty="0"/>
              <a:t> Zhang </a:t>
            </a:r>
            <a:r>
              <a:rPr lang="zh-CN" altLang="en-US" sz="1600" dirty="0"/>
              <a:t>（张惠惠）</a:t>
            </a:r>
            <a:endParaRPr lang="en-US" altLang="zh-CN" sz="1600" dirty="0"/>
          </a:p>
        </p:txBody>
      </p:sp>
      <p:sp>
        <p:nvSpPr>
          <p:cNvPr id="5" name="文本框 4">
            <a:extLst>
              <a:ext uri="{FF2B5EF4-FFF2-40B4-BE49-F238E27FC236}">
                <a16:creationId xmlns:a16="http://schemas.microsoft.com/office/drawing/2014/main" id="{EA5688A5-24AA-4FDD-BB79-E23B83FC0D31}"/>
              </a:ext>
            </a:extLst>
          </p:cNvPr>
          <p:cNvSpPr txBox="1"/>
          <p:nvPr/>
        </p:nvSpPr>
        <p:spPr>
          <a:xfrm>
            <a:off x="3972508" y="3072533"/>
            <a:ext cx="5226895" cy="1600438"/>
          </a:xfrm>
          <a:prstGeom prst="rect">
            <a:avLst/>
          </a:prstGeom>
          <a:noFill/>
        </p:spPr>
        <p:txBody>
          <a:bodyPr wrap="square" rtlCol="0">
            <a:spAutoFit/>
          </a:bodyPr>
          <a:lstStyle/>
          <a:p>
            <a:r>
              <a:rPr lang="en-US" altLang="zh-CN" sz="1600" dirty="0">
                <a:solidFill>
                  <a:srgbClr val="C00000"/>
                </a:solidFill>
                <a:latin typeface="Arial" panose="020B0604020202020204" pitchFamily="34" charset="0"/>
                <a:cs typeface="Arial" panose="020B0604020202020204" pitchFamily="34" charset="0"/>
              </a:rPr>
              <a:t>Q: Would items in a sequence reside in distinct latent states of the </a:t>
            </a:r>
            <a:r>
              <a:rPr lang="zh-CN" altLang="en-US" sz="1600" dirty="0">
                <a:solidFill>
                  <a:srgbClr val="C00000"/>
                </a:solidFill>
                <a:latin typeface="Arial" panose="020B0604020202020204" pitchFamily="34" charset="0"/>
                <a:cs typeface="Arial" panose="020B0604020202020204" pitchFamily="34" charset="0"/>
              </a:rPr>
              <a:t>‘</a:t>
            </a:r>
            <a:r>
              <a:rPr lang="en-US" altLang="zh-CN" sz="1600" dirty="0">
                <a:solidFill>
                  <a:srgbClr val="C00000"/>
                </a:solidFill>
                <a:latin typeface="Arial" panose="020B0604020202020204" pitchFamily="34" charset="0"/>
                <a:cs typeface="Arial" panose="020B0604020202020204" pitchFamily="34" charset="0"/>
              </a:rPr>
              <a:t>activity-silent’ WM network?</a:t>
            </a:r>
          </a:p>
          <a:p>
            <a:endParaRPr lang="en-US" altLang="zh-CN" sz="1600" dirty="0">
              <a:solidFill>
                <a:srgbClr val="C00000"/>
              </a:solidFill>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A: We could PING the network during retention to access and compare the items’ reactivation profiles</a:t>
            </a:r>
          </a:p>
          <a:p>
            <a:endParaRPr lang="zh-CN" altLang="en-US" b="1" dirty="0">
              <a:solidFill>
                <a:srgbClr val="C00000"/>
              </a:solidFill>
              <a:latin typeface="Arial" panose="020B0604020202020204" pitchFamily="34" charset="0"/>
              <a:cs typeface="Arial" panose="020B0604020202020204" pitchFamily="34" charset="0"/>
            </a:endParaRPr>
          </a:p>
        </p:txBody>
      </p:sp>
      <p:grpSp>
        <p:nvGrpSpPr>
          <p:cNvPr id="22" name="组合 21">
            <a:extLst>
              <a:ext uri="{FF2B5EF4-FFF2-40B4-BE49-F238E27FC236}">
                <a16:creationId xmlns:a16="http://schemas.microsoft.com/office/drawing/2014/main" id="{D51564CB-AC71-4DDB-87B3-F63EEF888B96}"/>
              </a:ext>
            </a:extLst>
          </p:cNvPr>
          <p:cNvGrpSpPr/>
          <p:nvPr/>
        </p:nvGrpSpPr>
        <p:grpSpPr>
          <a:xfrm>
            <a:off x="8758546" y="4810326"/>
            <a:ext cx="1407680" cy="1871115"/>
            <a:chOff x="439516" y="1974854"/>
            <a:chExt cx="1408384" cy="2209293"/>
          </a:xfrm>
        </p:grpSpPr>
        <p:pic>
          <p:nvPicPr>
            <p:cNvPr id="23" name="Picture 28">
              <a:extLst>
                <a:ext uri="{FF2B5EF4-FFF2-40B4-BE49-F238E27FC236}">
                  <a16:creationId xmlns:a16="http://schemas.microsoft.com/office/drawing/2014/main" id="{2340C024-20D9-4AF7-9808-1C1FBBC20A0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121" y="1974854"/>
              <a:ext cx="1176369" cy="179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6">
              <a:extLst>
                <a:ext uri="{FF2B5EF4-FFF2-40B4-BE49-F238E27FC236}">
                  <a16:creationId xmlns:a16="http://schemas.microsoft.com/office/drawing/2014/main" id="{FB87CC78-E9C6-41D1-8B8F-6982E173C134}"/>
                </a:ext>
              </a:extLst>
            </p:cNvPr>
            <p:cNvSpPr txBox="1">
              <a:spLocks noChangeArrowheads="1"/>
            </p:cNvSpPr>
            <p:nvPr/>
          </p:nvSpPr>
          <p:spPr bwMode="auto">
            <a:xfrm>
              <a:off x="439516" y="3814815"/>
              <a:ext cx="1408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b="1" dirty="0">
                  <a:latin typeface="Arial" panose="020B0604020202020204" pitchFamily="34" charset="0"/>
                  <a:cs typeface="Arial" panose="020B0604020202020204" pitchFamily="34" charset="0"/>
                </a:rPr>
                <a:t>MEG</a:t>
              </a:r>
            </a:p>
          </p:txBody>
        </p:sp>
      </p:grpSp>
    </p:spTree>
    <p:extLst>
      <p:ext uri="{BB962C8B-B14F-4D97-AF65-F5344CB8AC3E}">
        <p14:creationId xmlns:p14="http://schemas.microsoft.com/office/powerpoint/2010/main" val="9126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Experimental paradigm (Exp 1)</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4" name="图片 3">
            <a:extLst>
              <a:ext uri="{FF2B5EF4-FFF2-40B4-BE49-F238E27FC236}">
                <a16:creationId xmlns:a16="http://schemas.microsoft.com/office/drawing/2014/main" id="{F1E90A32-A9AF-457B-AE45-F039A34FB8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8338" y="1106743"/>
            <a:ext cx="8314056" cy="5273755"/>
          </a:xfrm>
          <a:prstGeom prst="rect">
            <a:avLst/>
          </a:prstGeom>
          <a:noFill/>
          <a:ln>
            <a:noFill/>
          </a:ln>
        </p:spPr>
      </p:pic>
      <p:sp>
        <p:nvSpPr>
          <p:cNvPr id="2" name="文本框 1">
            <a:extLst>
              <a:ext uri="{FF2B5EF4-FFF2-40B4-BE49-F238E27FC236}">
                <a16:creationId xmlns:a16="http://schemas.microsoft.com/office/drawing/2014/main" id="{78C0B6E8-87F3-4826-BD2E-1B6518052F44}"/>
              </a:ext>
            </a:extLst>
          </p:cNvPr>
          <p:cNvSpPr txBox="1"/>
          <p:nvPr/>
        </p:nvSpPr>
        <p:spPr>
          <a:xfrm>
            <a:off x="7512160" y="6397109"/>
            <a:ext cx="4483100" cy="369332"/>
          </a:xfrm>
          <a:prstGeom prst="rect">
            <a:avLst/>
          </a:prstGeom>
          <a:noFill/>
        </p:spPr>
        <p:txBody>
          <a:bodyPr wrap="square" rtlCol="0">
            <a:spAutoFit/>
          </a:bodyPr>
          <a:lstStyle/>
          <a:p>
            <a:pPr algn="r"/>
            <a:r>
              <a:rPr lang="en-US" altLang="zh-CN" b="1" dirty="0"/>
              <a:t>Huang, Zhang, Luo, </a:t>
            </a:r>
            <a:r>
              <a:rPr lang="en-US" altLang="zh-CN" b="1" dirty="0" err="1"/>
              <a:t>Biorxiv</a:t>
            </a:r>
            <a:endParaRPr lang="zh-CN" altLang="en-US" b="1" dirty="0"/>
          </a:p>
        </p:txBody>
      </p:sp>
      <p:sp>
        <p:nvSpPr>
          <p:cNvPr id="5" name="文本框 4">
            <a:extLst>
              <a:ext uri="{FF2B5EF4-FFF2-40B4-BE49-F238E27FC236}">
                <a16:creationId xmlns:a16="http://schemas.microsoft.com/office/drawing/2014/main" id="{84B40269-71E0-4BAF-811B-C9A68EF74712}"/>
              </a:ext>
            </a:extLst>
          </p:cNvPr>
          <p:cNvSpPr txBox="1"/>
          <p:nvPr/>
        </p:nvSpPr>
        <p:spPr>
          <a:xfrm>
            <a:off x="37958" y="4822593"/>
            <a:ext cx="3216868" cy="923330"/>
          </a:xfrm>
          <a:prstGeom prst="rect">
            <a:avLst/>
          </a:prstGeom>
          <a:noFill/>
        </p:spPr>
        <p:txBody>
          <a:bodyPr wrap="square" rtlCol="0">
            <a:spAutoFit/>
          </a:bodyPr>
          <a:lstStyle/>
          <a:p>
            <a:pPr algn="ctr"/>
            <a:r>
              <a:rPr lang="en-US" altLang="zh-CN" b="1" dirty="0">
                <a:solidFill>
                  <a:srgbClr val="002060"/>
                </a:solidFill>
                <a:latin typeface="Arial" panose="020B0604020202020204" pitchFamily="34" charset="0"/>
                <a:cs typeface="Arial" panose="020B0604020202020204" pitchFamily="34" charset="0"/>
              </a:rPr>
              <a:t>Classical recency effect in behavior </a:t>
            </a:r>
            <a:br>
              <a:rPr lang="en-US" altLang="zh-CN" b="1" dirty="0">
                <a:solidFill>
                  <a:srgbClr val="002060"/>
                </a:solidFill>
                <a:latin typeface="Arial" panose="020B0604020202020204" pitchFamily="34" charset="0"/>
                <a:cs typeface="Arial" panose="020B0604020202020204" pitchFamily="34" charset="0"/>
              </a:rPr>
            </a:br>
            <a:r>
              <a:rPr lang="en-US" altLang="zh-CN" b="1" dirty="0">
                <a:solidFill>
                  <a:srgbClr val="002060"/>
                </a:solidFill>
                <a:latin typeface="Arial" panose="020B0604020202020204" pitchFamily="34" charset="0"/>
                <a:cs typeface="Arial" panose="020B0604020202020204" pitchFamily="34" charset="0"/>
              </a:rPr>
              <a:t>(2&gt;1)</a:t>
            </a:r>
            <a:endParaRPr lang="zh-CN" altLang="en-US" b="1" dirty="0">
              <a:solidFill>
                <a:srgbClr val="002060"/>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C688AE9D-55D4-4A38-91E9-4DDFFF8EF3D3}"/>
              </a:ext>
            </a:extLst>
          </p:cNvPr>
          <p:cNvSpPr txBox="1"/>
          <p:nvPr/>
        </p:nvSpPr>
        <p:spPr>
          <a:xfrm>
            <a:off x="37958" y="2275336"/>
            <a:ext cx="3216868" cy="923330"/>
          </a:xfrm>
          <a:prstGeom prst="rect">
            <a:avLst/>
          </a:prstGeom>
          <a:noFill/>
        </p:spPr>
        <p:txBody>
          <a:bodyPr wrap="square" rtlCol="0">
            <a:spAutoFit/>
          </a:bodyPr>
          <a:lstStyle/>
          <a:p>
            <a:pPr algn="ctr"/>
            <a:r>
              <a:rPr lang="en-US" altLang="zh-CN" b="1" dirty="0">
                <a:solidFill>
                  <a:srgbClr val="002060"/>
                </a:solidFill>
                <a:latin typeface="Arial" panose="020B0604020202020204" pitchFamily="34" charset="0"/>
                <a:cs typeface="Arial" panose="020B0604020202020204" pitchFamily="34" charset="0"/>
              </a:rPr>
              <a:t>Memorizing two orientations and their sequential order</a:t>
            </a:r>
            <a:endParaRPr lang="zh-CN" altLang="en-US" b="1" dirty="0">
              <a:solidFill>
                <a:srgbClr val="002060"/>
              </a:solidFill>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DA617D45-14AC-492A-A5B8-8114F246EF92}"/>
              </a:ext>
            </a:extLst>
          </p:cNvPr>
          <p:cNvGrpSpPr/>
          <p:nvPr/>
        </p:nvGrpSpPr>
        <p:grpSpPr>
          <a:xfrm>
            <a:off x="6339155" y="1106743"/>
            <a:ext cx="2137023" cy="660525"/>
            <a:chOff x="6339155" y="1106743"/>
            <a:chExt cx="2137023" cy="660525"/>
          </a:xfrm>
        </p:grpSpPr>
        <p:sp>
          <p:nvSpPr>
            <p:cNvPr id="3" name="文本框 2">
              <a:extLst>
                <a:ext uri="{FF2B5EF4-FFF2-40B4-BE49-F238E27FC236}">
                  <a16:creationId xmlns:a16="http://schemas.microsoft.com/office/drawing/2014/main" id="{6120DA21-5F71-4847-96A3-9CBD7474766B}"/>
                </a:ext>
              </a:extLst>
            </p:cNvPr>
            <p:cNvSpPr txBox="1"/>
            <p:nvPr/>
          </p:nvSpPr>
          <p:spPr>
            <a:xfrm>
              <a:off x="6339155" y="1106743"/>
              <a:ext cx="2137023" cy="523220"/>
            </a:xfrm>
            <a:prstGeom prst="rect">
              <a:avLst/>
            </a:prstGeom>
            <a:noFill/>
          </p:spPr>
          <p:txBody>
            <a:bodyPr wrap="square" rtlCol="0">
              <a:spAutoFit/>
            </a:bodyPr>
            <a:lstStyle/>
            <a:p>
              <a:pPr algn="ctr"/>
              <a:r>
                <a:rPr lang="en-US" altLang="zh-CN" sz="1400" dirty="0">
                  <a:solidFill>
                    <a:srgbClr val="002060"/>
                  </a:solidFill>
                  <a:latin typeface="Times New Roman" panose="02020603050405020304" pitchFamily="18" charset="0"/>
                  <a:cs typeface="Times New Roman" panose="02020603050405020304" pitchFamily="18" charset="0"/>
                </a:rPr>
                <a:t>A neutral PING stimulus during retention</a:t>
              </a:r>
              <a:endParaRPr lang="zh-CN" altLang="en-US" sz="1400" dirty="0">
                <a:solidFill>
                  <a:srgbClr val="002060"/>
                </a:solidFill>
                <a:latin typeface="Times New Roman" panose="02020603050405020304" pitchFamily="18" charset="0"/>
                <a:cs typeface="Times New Roman" panose="02020603050405020304" pitchFamily="18" charset="0"/>
              </a:endParaRPr>
            </a:p>
          </p:txBody>
        </p:sp>
        <p:sp>
          <p:nvSpPr>
            <p:cNvPr id="10" name="箭头: 下 9">
              <a:extLst>
                <a:ext uri="{FF2B5EF4-FFF2-40B4-BE49-F238E27FC236}">
                  <a16:creationId xmlns:a16="http://schemas.microsoft.com/office/drawing/2014/main" id="{448BEA3B-C3DA-45B4-B517-6E2AECDD1098}"/>
                </a:ext>
              </a:extLst>
            </p:cNvPr>
            <p:cNvSpPr/>
            <p:nvPr/>
          </p:nvSpPr>
          <p:spPr>
            <a:xfrm>
              <a:off x="7294270" y="1551398"/>
              <a:ext cx="217890" cy="21587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563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png">
            <a:extLst>
              <a:ext uri="{FF2B5EF4-FFF2-40B4-BE49-F238E27FC236}">
                <a16:creationId xmlns:a16="http://schemas.microsoft.com/office/drawing/2014/main" id="{D5B027D0-47FE-4310-BC93-5688306E144E}"/>
              </a:ext>
            </a:extLst>
          </p:cNvPr>
          <p:cNvPicPr/>
          <p:nvPr/>
        </p:nvPicPr>
        <p:blipFill>
          <a:blip r:embed="rId2"/>
          <a:srcRect/>
          <a:stretch>
            <a:fillRect/>
          </a:stretch>
        </p:blipFill>
        <p:spPr>
          <a:xfrm>
            <a:off x="5547360" y="1090132"/>
            <a:ext cx="6004560" cy="5767868"/>
          </a:xfrm>
          <a:prstGeom prst="rect">
            <a:avLst/>
          </a:prstGeom>
          <a:ln/>
        </p:spPr>
      </p:pic>
      <p:sp>
        <p:nvSpPr>
          <p:cNvPr id="4" name="标题 1">
            <a:extLst>
              <a:ext uri="{FF2B5EF4-FFF2-40B4-BE49-F238E27FC236}">
                <a16:creationId xmlns:a16="http://schemas.microsoft.com/office/drawing/2014/main" id="{D97FD527-3B51-4D4F-9197-B943D5AA75F9}"/>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Orientation decoding during </a:t>
            </a:r>
            <a:r>
              <a:rPr lang="en-US" altLang="zh-CN" sz="2400" b="1" dirty="0">
                <a:solidFill>
                  <a:srgbClr val="C00000"/>
                </a:solidFill>
                <a:latin typeface="Arial" panose="020B0604020202020204" pitchFamily="34" charset="0"/>
                <a:ea typeface="+mj-ea"/>
                <a:cs typeface="Arial" panose="020B0604020202020204" pitchFamily="34" charset="0"/>
              </a:rPr>
              <a:t>encoding</a:t>
            </a:r>
            <a:r>
              <a:rPr lang="en-US" altLang="zh-CN" sz="2400" b="1" dirty="0">
                <a:solidFill>
                  <a:schemeClr val="bg1"/>
                </a:solidFill>
                <a:latin typeface="Arial" panose="020B0604020202020204" pitchFamily="34" charset="0"/>
                <a:ea typeface="+mj-ea"/>
                <a:cs typeface="Arial" panose="020B0604020202020204" pitchFamily="34" charset="0"/>
              </a:rPr>
              <a:t> period</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6" name="图片 5">
            <a:extLst>
              <a:ext uri="{FF2B5EF4-FFF2-40B4-BE49-F238E27FC236}">
                <a16:creationId xmlns:a16="http://schemas.microsoft.com/office/drawing/2014/main" id="{D1361538-B080-4FFA-9BCC-03E5595A8927}"/>
              </a:ext>
            </a:extLst>
          </p:cNvPr>
          <p:cNvPicPr/>
          <p:nvPr/>
        </p:nvPicPr>
        <p:blipFill rotWithShape="1">
          <a:blip r:embed="rId3" cstate="print">
            <a:extLst>
              <a:ext uri="{28A0092B-C50C-407E-A947-70E740481C1C}">
                <a14:useLocalDpi xmlns:a14="http://schemas.microsoft.com/office/drawing/2010/main" val="0"/>
              </a:ext>
            </a:extLst>
          </a:blip>
          <a:srcRect b="50210"/>
          <a:stretch/>
        </p:blipFill>
        <p:spPr bwMode="auto">
          <a:xfrm>
            <a:off x="122554" y="1203246"/>
            <a:ext cx="5087622" cy="1578054"/>
          </a:xfrm>
          <a:prstGeom prst="rect">
            <a:avLst/>
          </a:prstGeom>
          <a:noFill/>
          <a:ln>
            <a:noFill/>
          </a:ln>
        </p:spPr>
      </p:pic>
      <p:sp>
        <p:nvSpPr>
          <p:cNvPr id="7" name="矩形: 圆角 6">
            <a:extLst>
              <a:ext uri="{FF2B5EF4-FFF2-40B4-BE49-F238E27FC236}">
                <a16:creationId xmlns:a16="http://schemas.microsoft.com/office/drawing/2014/main" id="{CFD23100-3AB0-4654-B717-A0A31CDC2C39}"/>
              </a:ext>
            </a:extLst>
          </p:cNvPr>
          <p:cNvSpPr/>
          <p:nvPr/>
        </p:nvSpPr>
        <p:spPr>
          <a:xfrm>
            <a:off x="323850" y="1485900"/>
            <a:ext cx="2133600" cy="140851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7CE98820-F485-450C-86B2-8470D49B1B12}"/>
              </a:ext>
            </a:extLst>
          </p:cNvPr>
          <p:cNvSpPr txBox="1"/>
          <p:nvPr/>
        </p:nvSpPr>
        <p:spPr>
          <a:xfrm>
            <a:off x="7483585" y="6123074"/>
            <a:ext cx="4483100" cy="369332"/>
          </a:xfrm>
          <a:prstGeom prst="rect">
            <a:avLst/>
          </a:prstGeom>
          <a:noFill/>
        </p:spPr>
        <p:txBody>
          <a:bodyPr wrap="square" rtlCol="0">
            <a:spAutoFit/>
          </a:bodyPr>
          <a:lstStyle/>
          <a:p>
            <a:pPr algn="r"/>
            <a:r>
              <a:rPr lang="en-US" altLang="zh-CN" b="1" dirty="0"/>
              <a:t>Huang, Zhang, Luo, </a:t>
            </a:r>
            <a:r>
              <a:rPr lang="en-US" altLang="zh-CN" b="1" dirty="0" err="1"/>
              <a:t>Biorxiv</a:t>
            </a:r>
            <a:endParaRPr lang="zh-CN" altLang="en-US" b="1" dirty="0"/>
          </a:p>
        </p:txBody>
      </p:sp>
      <p:sp>
        <p:nvSpPr>
          <p:cNvPr id="3" name="文本框 2">
            <a:extLst>
              <a:ext uri="{FF2B5EF4-FFF2-40B4-BE49-F238E27FC236}">
                <a16:creationId xmlns:a16="http://schemas.microsoft.com/office/drawing/2014/main" id="{4D33BDEA-344F-473E-98A7-B3B28585493F}"/>
              </a:ext>
            </a:extLst>
          </p:cNvPr>
          <p:cNvSpPr txBox="1"/>
          <p:nvPr/>
        </p:nvSpPr>
        <p:spPr>
          <a:xfrm rot="10800000">
            <a:off x="5072064" y="4112019"/>
            <a:ext cx="430887" cy="2382179"/>
          </a:xfrm>
          <a:prstGeom prst="rect">
            <a:avLst/>
          </a:prstGeom>
          <a:noFill/>
        </p:spPr>
        <p:txBody>
          <a:bodyPr vert="eaVert" wrap="square" rtlCol="0">
            <a:spAutoFit/>
          </a:bodyPr>
          <a:lstStyle/>
          <a:p>
            <a:r>
              <a:rPr lang="en-US" altLang="zh-CN" sz="1600" b="1" dirty="0">
                <a:latin typeface="Times New Roman" panose="02020603050405020304" pitchFamily="18" charset="0"/>
                <a:cs typeface="Times New Roman" panose="02020603050405020304" pitchFamily="18" charset="0"/>
              </a:rPr>
              <a:t>Slope of turning curve</a:t>
            </a:r>
            <a:endParaRPr lang="zh-CN" altLang="en-US" sz="1600" b="1"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C9A7F3F0-4978-46A7-85A2-4CBC41D00E58}"/>
              </a:ext>
            </a:extLst>
          </p:cNvPr>
          <p:cNvPicPr>
            <a:picLocks noChangeAspect="1"/>
          </p:cNvPicPr>
          <p:nvPr/>
        </p:nvPicPr>
        <p:blipFill rotWithShape="1">
          <a:blip r:embed="rId4"/>
          <a:srcRect t="19533" r="54310"/>
          <a:stretch/>
        </p:blipFill>
        <p:spPr>
          <a:xfrm>
            <a:off x="871426" y="4334148"/>
            <a:ext cx="2780860" cy="2158258"/>
          </a:xfrm>
          <a:prstGeom prst="rect">
            <a:avLst/>
          </a:prstGeom>
        </p:spPr>
      </p:pic>
      <p:sp>
        <p:nvSpPr>
          <p:cNvPr id="11" name="文本框 10">
            <a:extLst>
              <a:ext uri="{FF2B5EF4-FFF2-40B4-BE49-F238E27FC236}">
                <a16:creationId xmlns:a16="http://schemas.microsoft.com/office/drawing/2014/main" id="{B0C24A99-E051-4FC8-8967-09EF4A66B627}"/>
              </a:ext>
            </a:extLst>
          </p:cNvPr>
          <p:cNvSpPr txBox="1"/>
          <p:nvPr/>
        </p:nvSpPr>
        <p:spPr>
          <a:xfrm>
            <a:off x="360379" y="3636259"/>
            <a:ext cx="3876010" cy="584775"/>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Using </a:t>
            </a:r>
            <a:r>
              <a:rPr lang="en-US" altLang="zh-CN" sz="1600" b="1" dirty="0">
                <a:latin typeface="Times New Roman" panose="02020603050405020304" pitchFamily="18" charset="0"/>
                <a:cs typeface="Times New Roman" panose="02020603050405020304" pitchFamily="18" charset="0"/>
              </a:rPr>
              <a:t>Inverted Encoding Model </a:t>
            </a:r>
            <a:r>
              <a:rPr lang="en-US" altLang="zh-CN" sz="1600" dirty="0">
                <a:latin typeface="Times New Roman" panose="02020603050405020304" pitchFamily="18" charset="0"/>
                <a:cs typeface="Times New Roman" panose="02020603050405020304" pitchFamily="18" charset="0"/>
              </a:rPr>
              <a:t>to decode orientation information</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143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D97FD527-3B51-4D4F-9197-B943D5AA75F9}"/>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Backward reactivations during </a:t>
            </a:r>
            <a:r>
              <a:rPr lang="en-US" altLang="zh-CN" sz="2400" b="1" dirty="0">
                <a:solidFill>
                  <a:srgbClr val="C00000"/>
                </a:solidFill>
                <a:latin typeface="Arial" panose="020B0604020202020204" pitchFamily="34" charset="0"/>
                <a:ea typeface="+mj-ea"/>
                <a:cs typeface="Arial" panose="020B0604020202020204" pitchFamily="34" charset="0"/>
              </a:rPr>
              <a:t>retention</a:t>
            </a:r>
            <a:r>
              <a:rPr lang="en-US" altLang="zh-CN" sz="2400" b="1" dirty="0">
                <a:solidFill>
                  <a:schemeClr val="bg1"/>
                </a:solidFill>
                <a:latin typeface="Arial" panose="020B0604020202020204" pitchFamily="34" charset="0"/>
                <a:ea typeface="+mj-ea"/>
                <a:cs typeface="Arial" panose="020B0604020202020204" pitchFamily="34" charset="0"/>
              </a:rPr>
              <a:t> period (after PING)</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6" name="图片 5">
            <a:extLst>
              <a:ext uri="{FF2B5EF4-FFF2-40B4-BE49-F238E27FC236}">
                <a16:creationId xmlns:a16="http://schemas.microsoft.com/office/drawing/2014/main" id="{D1361538-B080-4FFA-9BCC-03E5595A8927}"/>
              </a:ext>
            </a:extLst>
          </p:cNvPr>
          <p:cNvPicPr/>
          <p:nvPr/>
        </p:nvPicPr>
        <p:blipFill rotWithShape="1">
          <a:blip r:embed="rId2" cstate="print">
            <a:extLst>
              <a:ext uri="{28A0092B-C50C-407E-A947-70E740481C1C}">
                <a14:useLocalDpi xmlns:a14="http://schemas.microsoft.com/office/drawing/2010/main" val="0"/>
              </a:ext>
            </a:extLst>
          </a:blip>
          <a:srcRect b="50210"/>
          <a:stretch/>
        </p:blipFill>
        <p:spPr bwMode="auto">
          <a:xfrm>
            <a:off x="122554" y="1203246"/>
            <a:ext cx="5087622" cy="1578054"/>
          </a:xfrm>
          <a:prstGeom prst="rect">
            <a:avLst/>
          </a:prstGeom>
          <a:noFill/>
          <a:ln>
            <a:noFill/>
          </a:ln>
        </p:spPr>
      </p:pic>
      <p:sp>
        <p:nvSpPr>
          <p:cNvPr id="7" name="矩形: 圆角 6">
            <a:extLst>
              <a:ext uri="{FF2B5EF4-FFF2-40B4-BE49-F238E27FC236}">
                <a16:creationId xmlns:a16="http://schemas.microsoft.com/office/drawing/2014/main" id="{CFD23100-3AB0-4654-B717-A0A31CDC2C39}"/>
              </a:ext>
            </a:extLst>
          </p:cNvPr>
          <p:cNvSpPr/>
          <p:nvPr/>
        </p:nvSpPr>
        <p:spPr>
          <a:xfrm>
            <a:off x="2452688" y="1372786"/>
            <a:ext cx="1082992" cy="140851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DC90769A-6FC1-4769-89F0-D2039A1D028A}"/>
              </a:ext>
            </a:extLst>
          </p:cNvPr>
          <p:cNvSpPr txBox="1"/>
          <p:nvPr/>
        </p:nvSpPr>
        <p:spPr>
          <a:xfrm>
            <a:off x="409622" y="3684181"/>
            <a:ext cx="5953760" cy="2308324"/>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cs typeface="Times New Roman" panose="02020603050405020304" pitchFamily="18" charset="0"/>
              </a:rPr>
              <a:t>The nonspecific PING stimulus (impulse) successfully reactivates WM orientation information</a:t>
            </a:r>
          </a:p>
          <a:p>
            <a:pPr marL="285750" indent="-285750">
              <a:buFont typeface="Arial" panose="020B0604020202020204" pitchFamily="34" charset="0"/>
              <a:buChar char="•"/>
            </a:pPr>
            <a:endParaRPr lang="en-US" altLang="zh-CN"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cs typeface="Times New Roman" panose="02020603050405020304" pitchFamily="18" charset="0"/>
              </a:rPr>
              <a:t>The 2</a:t>
            </a:r>
            <a:r>
              <a:rPr lang="en-US" altLang="zh-CN" baseline="30000" dirty="0">
                <a:solidFill>
                  <a:srgbClr val="002060"/>
                </a:solidFill>
                <a:latin typeface="Times New Roman" panose="02020603050405020304" pitchFamily="18" charset="0"/>
                <a:cs typeface="Times New Roman" panose="02020603050405020304" pitchFamily="18" charset="0"/>
              </a:rPr>
              <a:t>nd</a:t>
            </a:r>
            <a:r>
              <a:rPr lang="en-US" altLang="zh-CN" dirty="0">
                <a:solidFill>
                  <a:srgbClr val="002060"/>
                </a:solidFill>
                <a:latin typeface="Times New Roman" panose="02020603050405020304" pitchFamily="18" charset="0"/>
                <a:cs typeface="Times New Roman" panose="02020603050405020304" pitchFamily="18" charset="0"/>
              </a:rPr>
              <a:t> item is reactivated prior to the 1</a:t>
            </a:r>
            <a:r>
              <a:rPr lang="en-US" altLang="zh-CN" baseline="30000" dirty="0">
                <a:solidFill>
                  <a:srgbClr val="002060"/>
                </a:solidFill>
                <a:latin typeface="Times New Roman" panose="02020603050405020304" pitchFamily="18" charset="0"/>
                <a:cs typeface="Times New Roman" panose="02020603050405020304" pitchFamily="18" charset="0"/>
              </a:rPr>
              <a:t>st</a:t>
            </a:r>
            <a:r>
              <a:rPr lang="en-US" altLang="zh-CN" dirty="0">
                <a:solidFill>
                  <a:srgbClr val="002060"/>
                </a:solidFill>
                <a:latin typeface="Times New Roman" panose="02020603050405020304" pitchFamily="18" charset="0"/>
                <a:cs typeface="Times New Roman" panose="02020603050405020304" pitchFamily="18" charset="0"/>
              </a:rPr>
              <a:t> item, consistent with the backward replay (Huang et al., </a:t>
            </a:r>
            <a:r>
              <a:rPr lang="en-US" altLang="zh-CN" dirty="0" err="1">
                <a:solidFill>
                  <a:srgbClr val="002060"/>
                </a:solidFill>
                <a:latin typeface="Times New Roman" panose="02020603050405020304" pitchFamily="18" charset="0"/>
                <a:cs typeface="Times New Roman" panose="02020603050405020304" pitchFamily="18" charset="0"/>
              </a:rPr>
              <a:t>eLife</a:t>
            </a:r>
            <a:r>
              <a:rPr lang="en-US" altLang="zh-CN" dirty="0">
                <a:solidFill>
                  <a:srgbClr val="002060"/>
                </a:solidFill>
                <a:latin typeface="Times New Roman" panose="02020603050405020304" pitchFamily="18" charset="0"/>
                <a:cs typeface="Times New Roman" panose="02020603050405020304" pitchFamily="18" charset="0"/>
              </a:rPr>
              <a:t>, 2018)</a:t>
            </a:r>
          </a:p>
          <a:p>
            <a:pPr marL="285750" indent="-285750">
              <a:buFont typeface="Arial" panose="020B0604020202020204" pitchFamily="34" charset="0"/>
              <a:buChar char="•"/>
            </a:pPr>
            <a:endParaRPr lang="en-US" altLang="zh-CN"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cs typeface="Times New Roman" panose="02020603050405020304" pitchFamily="18" charset="0"/>
              </a:rPr>
              <a:t>The 2</a:t>
            </a:r>
            <a:r>
              <a:rPr lang="en-US" altLang="zh-CN" baseline="30000" dirty="0">
                <a:solidFill>
                  <a:srgbClr val="002060"/>
                </a:solidFill>
                <a:latin typeface="Times New Roman" panose="02020603050405020304" pitchFamily="18" charset="0"/>
                <a:cs typeface="Times New Roman" panose="02020603050405020304" pitchFamily="18" charset="0"/>
              </a:rPr>
              <a:t>nd</a:t>
            </a:r>
            <a:r>
              <a:rPr lang="en-US" altLang="zh-CN" dirty="0">
                <a:solidFill>
                  <a:srgbClr val="002060"/>
                </a:solidFill>
                <a:latin typeface="Times New Roman" panose="02020603050405020304" pitchFamily="18" charset="0"/>
                <a:cs typeface="Times New Roman" panose="02020603050405020304" pitchFamily="18" charset="0"/>
              </a:rPr>
              <a:t> item resides in a more excitable latent state of the WM network, compared to the 1</a:t>
            </a:r>
            <a:r>
              <a:rPr lang="en-US" altLang="zh-CN" baseline="30000" dirty="0">
                <a:solidFill>
                  <a:srgbClr val="002060"/>
                </a:solidFill>
                <a:latin typeface="Times New Roman" panose="02020603050405020304" pitchFamily="18" charset="0"/>
                <a:cs typeface="Times New Roman" panose="02020603050405020304" pitchFamily="18" charset="0"/>
              </a:rPr>
              <a:t>st</a:t>
            </a:r>
            <a:r>
              <a:rPr lang="en-US" altLang="zh-CN" dirty="0">
                <a:solidFill>
                  <a:srgbClr val="002060"/>
                </a:solidFill>
                <a:latin typeface="Times New Roman" panose="02020603050405020304" pitchFamily="18" charset="0"/>
                <a:cs typeface="Times New Roman" panose="02020603050405020304" pitchFamily="18" charset="0"/>
              </a:rPr>
              <a:t> item</a:t>
            </a:r>
            <a:endParaRPr lang="zh-CN" altLang="en-US" dirty="0">
              <a:solidFill>
                <a:srgbClr val="00206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F9439D2-2009-4470-862C-79BC6A65DC3A}"/>
              </a:ext>
            </a:extLst>
          </p:cNvPr>
          <p:cNvSpPr txBox="1"/>
          <p:nvPr/>
        </p:nvSpPr>
        <p:spPr>
          <a:xfrm>
            <a:off x="7900464" y="6057602"/>
            <a:ext cx="3088640" cy="369332"/>
          </a:xfrm>
          <a:prstGeom prst="rect">
            <a:avLst/>
          </a:prstGeom>
          <a:noFill/>
        </p:spPr>
        <p:txBody>
          <a:bodyPr wrap="square" rtlCol="0">
            <a:spAutoFit/>
          </a:bodyPr>
          <a:lstStyle/>
          <a:p>
            <a:pPr algn="r"/>
            <a:r>
              <a:rPr lang="en-US" altLang="zh-CN" b="1" dirty="0"/>
              <a:t>Huang, Zhang, Luo, </a:t>
            </a:r>
            <a:r>
              <a:rPr lang="en-US" altLang="zh-CN" b="1" dirty="0" err="1"/>
              <a:t>Biorxiv</a:t>
            </a:r>
            <a:endParaRPr lang="zh-CN" altLang="en-US" b="1" dirty="0"/>
          </a:p>
        </p:txBody>
      </p:sp>
      <p:pic>
        <p:nvPicPr>
          <p:cNvPr id="10" name="图片 9">
            <a:extLst>
              <a:ext uri="{FF2B5EF4-FFF2-40B4-BE49-F238E27FC236}">
                <a16:creationId xmlns:a16="http://schemas.microsoft.com/office/drawing/2014/main" id="{4FAEB9E5-C560-46B4-A678-4F3EEF5BF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981" y="1457263"/>
            <a:ext cx="4582633" cy="3935109"/>
          </a:xfrm>
          <a:prstGeom prst="rect">
            <a:avLst/>
          </a:prstGeom>
        </p:spPr>
      </p:pic>
      <p:cxnSp>
        <p:nvCxnSpPr>
          <p:cNvPr id="14" name="直接连接符 13">
            <a:extLst>
              <a:ext uri="{FF2B5EF4-FFF2-40B4-BE49-F238E27FC236}">
                <a16:creationId xmlns:a16="http://schemas.microsoft.com/office/drawing/2014/main" id="{E653C030-0D4E-40EA-9B91-3E7A31DB1054}"/>
              </a:ext>
            </a:extLst>
          </p:cNvPr>
          <p:cNvCxnSpPr>
            <a:cxnSpLocks/>
          </p:cNvCxnSpPr>
          <p:nvPr/>
        </p:nvCxnSpPr>
        <p:spPr>
          <a:xfrm>
            <a:off x="8197450" y="2232837"/>
            <a:ext cx="0" cy="259573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33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69061142-7017-48EE-84B9-D963E4E6B6B3}"/>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cs typeface="Arial" panose="020B0604020202020204" pitchFamily="34" charset="0"/>
              </a:rPr>
              <a:t>Backward reactivations are related to recency effect</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5C7FD497-28BB-4793-A19E-5FB999636E17}"/>
              </a:ext>
            </a:extLst>
          </p:cNvPr>
          <p:cNvSpPr txBox="1"/>
          <p:nvPr/>
        </p:nvSpPr>
        <p:spPr>
          <a:xfrm>
            <a:off x="7121635" y="6084974"/>
            <a:ext cx="4483100" cy="369332"/>
          </a:xfrm>
          <a:prstGeom prst="rect">
            <a:avLst/>
          </a:prstGeom>
          <a:noFill/>
        </p:spPr>
        <p:txBody>
          <a:bodyPr wrap="square" rtlCol="0">
            <a:spAutoFit/>
          </a:bodyPr>
          <a:lstStyle/>
          <a:p>
            <a:pPr algn="r"/>
            <a:r>
              <a:rPr lang="en-US" altLang="zh-CN" b="1" dirty="0"/>
              <a:t>Huang, Zhang, Luo, </a:t>
            </a:r>
            <a:r>
              <a:rPr lang="en-US" altLang="zh-CN" b="1" dirty="0" err="1"/>
              <a:t>Biorxiv</a:t>
            </a:r>
            <a:endParaRPr lang="zh-CN" altLang="en-US" b="1" dirty="0"/>
          </a:p>
        </p:txBody>
      </p:sp>
      <p:pic>
        <p:nvPicPr>
          <p:cNvPr id="9" name="图片 8">
            <a:extLst>
              <a:ext uri="{FF2B5EF4-FFF2-40B4-BE49-F238E27FC236}">
                <a16:creationId xmlns:a16="http://schemas.microsoft.com/office/drawing/2014/main" id="{41ABFA4E-CE29-4045-B7CC-2ED9445909A0}"/>
              </a:ext>
            </a:extLst>
          </p:cNvPr>
          <p:cNvPicPr>
            <a:picLocks noChangeAspect="1"/>
          </p:cNvPicPr>
          <p:nvPr/>
        </p:nvPicPr>
        <p:blipFill rotWithShape="1">
          <a:blip r:embed="rId3">
            <a:extLst>
              <a:ext uri="{28A0092B-C50C-407E-A947-70E740481C1C}">
                <a14:useLocalDpi xmlns:a14="http://schemas.microsoft.com/office/drawing/2010/main" val="0"/>
              </a:ext>
            </a:extLst>
          </a:blip>
          <a:srcRect t="31287" b="32629"/>
          <a:stretch/>
        </p:blipFill>
        <p:spPr>
          <a:xfrm>
            <a:off x="599674" y="1728626"/>
            <a:ext cx="11095205" cy="3603662"/>
          </a:xfrm>
          <a:prstGeom prst="rect">
            <a:avLst/>
          </a:prstGeom>
        </p:spPr>
      </p:pic>
    </p:spTree>
    <p:extLst>
      <p:ext uri="{BB962C8B-B14F-4D97-AF65-F5344CB8AC3E}">
        <p14:creationId xmlns:p14="http://schemas.microsoft.com/office/powerpoint/2010/main" val="3445961478"/>
      </p:ext>
    </p:extLst>
  </p:cSld>
  <p:clrMapOvr>
    <a:masterClrMapping/>
  </p:clrMapOvr>
  <mc:AlternateContent xmlns:mc="http://schemas.openxmlformats.org/markup-compatibility/2006" xmlns:p14="http://schemas.microsoft.com/office/powerpoint/2010/main">
    <mc:Choice Requires="p14">
      <p:transition spd="slow" p14:dur="2000" advTm="8493"/>
    </mc:Choice>
    <mc:Fallback xmlns="">
      <p:transition spd="slow" advTm="84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69061142-7017-48EE-84B9-D963E4E6B6B3}"/>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cs typeface="Arial" panose="020B0604020202020204" pitchFamily="34" charset="0"/>
              </a:rPr>
              <a:t>Backward reactivations are not due to passive memory decay</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5C7FD497-28BB-4793-A19E-5FB999636E17}"/>
              </a:ext>
            </a:extLst>
          </p:cNvPr>
          <p:cNvSpPr txBox="1"/>
          <p:nvPr/>
        </p:nvSpPr>
        <p:spPr>
          <a:xfrm>
            <a:off x="7121635" y="6084974"/>
            <a:ext cx="4483100" cy="369332"/>
          </a:xfrm>
          <a:prstGeom prst="rect">
            <a:avLst/>
          </a:prstGeom>
          <a:noFill/>
        </p:spPr>
        <p:txBody>
          <a:bodyPr wrap="square" rtlCol="0">
            <a:spAutoFit/>
          </a:bodyPr>
          <a:lstStyle/>
          <a:p>
            <a:pPr algn="r"/>
            <a:r>
              <a:rPr lang="en-US" altLang="zh-CN" b="1" dirty="0"/>
              <a:t>Huang, Zhang, Luo, </a:t>
            </a:r>
            <a:r>
              <a:rPr lang="en-US" altLang="zh-CN" b="1" dirty="0" err="1"/>
              <a:t>Biorxiv</a:t>
            </a:r>
            <a:endParaRPr lang="zh-CN" altLang="en-US" b="1" dirty="0"/>
          </a:p>
        </p:txBody>
      </p:sp>
      <p:pic>
        <p:nvPicPr>
          <p:cNvPr id="3" name="图片 2">
            <a:extLst>
              <a:ext uri="{FF2B5EF4-FFF2-40B4-BE49-F238E27FC236}">
                <a16:creationId xmlns:a16="http://schemas.microsoft.com/office/drawing/2014/main" id="{6C0A6539-E48B-4C6F-A06B-7558C0B54865}"/>
              </a:ext>
            </a:extLst>
          </p:cNvPr>
          <p:cNvPicPr>
            <a:picLocks noChangeAspect="1"/>
          </p:cNvPicPr>
          <p:nvPr/>
        </p:nvPicPr>
        <p:blipFill>
          <a:blip r:embed="rId3"/>
          <a:stretch>
            <a:fillRect/>
          </a:stretch>
        </p:blipFill>
        <p:spPr>
          <a:xfrm>
            <a:off x="530210" y="1305254"/>
            <a:ext cx="6920196" cy="4247491"/>
          </a:xfrm>
          <a:prstGeom prst="rect">
            <a:avLst/>
          </a:prstGeom>
        </p:spPr>
      </p:pic>
      <p:pic>
        <p:nvPicPr>
          <p:cNvPr id="7" name="图片 6">
            <a:extLst>
              <a:ext uri="{FF2B5EF4-FFF2-40B4-BE49-F238E27FC236}">
                <a16:creationId xmlns:a16="http://schemas.microsoft.com/office/drawing/2014/main" id="{A7D0A063-BBDD-4177-95FF-27E5A94C67EF}"/>
              </a:ext>
            </a:extLst>
          </p:cNvPr>
          <p:cNvPicPr>
            <a:picLocks noChangeAspect="1"/>
          </p:cNvPicPr>
          <p:nvPr/>
        </p:nvPicPr>
        <p:blipFill rotWithShape="1">
          <a:blip r:embed="rId4">
            <a:extLst>
              <a:ext uri="{28A0092B-C50C-407E-A947-70E740481C1C}">
                <a14:useLocalDpi xmlns:a14="http://schemas.microsoft.com/office/drawing/2010/main" val="0"/>
              </a:ext>
            </a:extLst>
          </a:blip>
          <a:srcRect t="76991" r="67684"/>
          <a:stretch/>
        </p:blipFill>
        <p:spPr>
          <a:xfrm>
            <a:off x="7588220" y="1914336"/>
            <a:ext cx="4016517" cy="3381440"/>
          </a:xfrm>
          <a:prstGeom prst="rect">
            <a:avLst/>
          </a:prstGeom>
        </p:spPr>
      </p:pic>
      <p:sp>
        <p:nvSpPr>
          <p:cNvPr id="8" name="文本框 7">
            <a:extLst>
              <a:ext uri="{FF2B5EF4-FFF2-40B4-BE49-F238E27FC236}">
                <a16:creationId xmlns:a16="http://schemas.microsoft.com/office/drawing/2014/main" id="{830BC3FF-4131-4663-9F94-FB171F9C18B2}"/>
              </a:ext>
            </a:extLst>
          </p:cNvPr>
          <p:cNvSpPr txBox="1"/>
          <p:nvPr/>
        </p:nvSpPr>
        <p:spPr>
          <a:xfrm>
            <a:off x="803021" y="5552745"/>
            <a:ext cx="6573822" cy="923330"/>
          </a:xfrm>
          <a:prstGeom prst="rect">
            <a:avLst/>
          </a:prstGeom>
          <a:noFill/>
        </p:spPr>
        <p:txBody>
          <a:bodyPr wrap="square" rtlCol="0">
            <a:spAutoFit/>
          </a:bodyPr>
          <a:lstStyle/>
          <a:p>
            <a:r>
              <a:rPr lang="en-US" altLang="zh-CN" dirty="0">
                <a:solidFill>
                  <a:srgbClr val="002060"/>
                </a:solidFill>
                <a:latin typeface="Times New Roman" panose="02020603050405020304" pitchFamily="18" charset="0"/>
                <a:cs typeface="Times New Roman" panose="02020603050405020304" pitchFamily="18" charset="0"/>
              </a:rPr>
              <a:t>Memorizing items </a:t>
            </a:r>
            <a:r>
              <a:rPr lang="en-US" altLang="zh-CN" b="1" dirty="0">
                <a:solidFill>
                  <a:srgbClr val="002060"/>
                </a:solidFill>
                <a:latin typeface="Times New Roman" panose="02020603050405020304" pitchFamily="18" charset="0"/>
                <a:cs typeface="Times New Roman" panose="02020603050405020304" pitchFamily="18" charset="0"/>
              </a:rPr>
              <a:t>without imposed sequence structure </a:t>
            </a:r>
            <a:r>
              <a:rPr lang="en-US" altLang="zh-CN" dirty="0">
                <a:solidFill>
                  <a:srgbClr val="002060"/>
                </a:solidFill>
                <a:latin typeface="Times New Roman" panose="02020603050405020304" pitchFamily="18" charset="0"/>
                <a:cs typeface="Times New Roman" panose="02020603050405020304" pitchFamily="18" charset="0"/>
              </a:rPr>
              <a:t>shows decreased recency effect and comparable reactivations,</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indicating</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that</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they</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reside</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in</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similar</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latent</a:t>
            </a:r>
            <a:r>
              <a:rPr lang="zh-CN" altLang="en-US"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states</a:t>
            </a:r>
          </a:p>
        </p:txBody>
      </p:sp>
    </p:spTree>
    <p:extLst>
      <p:ext uri="{BB962C8B-B14F-4D97-AF65-F5344CB8AC3E}">
        <p14:creationId xmlns:p14="http://schemas.microsoft.com/office/powerpoint/2010/main" val="3881082258"/>
      </p:ext>
    </p:extLst>
  </p:cSld>
  <p:clrMapOvr>
    <a:masterClrMapping/>
  </p:clrMapOvr>
  <mc:AlternateContent xmlns:mc="http://schemas.openxmlformats.org/markup-compatibility/2006" xmlns:p14="http://schemas.microsoft.com/office/powerpoint/2010/main">
    <mc:Choice Requires="p14">
      <p:transition spd="slow" p14:dur="2000" advTm="8493"/>
    </mc:Choice>
    <mc:Fallback xmlns="">
      <p:transition spd="slow" advTm="84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F8D99697-5E6E-4146-95FB-34377557ED31}"/>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cs typeface="Arial" panose="020B0604020202020204" pitchFamily="34" charset="0"/>
              </a:rPr>
              <a:t>Summary I</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A2EA3AF2-B6A4-4BCC-B9C2-E4437A9CE661}"/>
              </a:ext>
            </a:extLst>
          </p:cNvPr>
          <p:cNvSpPr txBox="1"/>
          <p:nvPr/>
        </p:nvSpPr>
        <p:spPr>
          <a:xfrm>
            <a:off x="847725" y="1809750"/>
            <a:ext cx="10629900" cy="286232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Sequence structure </a:t>
            </a:r>
            <a:r>
              <a:rPr lang="en-US" altLang="zh-CN" sz="2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reorganizes</a:t>
            </a:r>
            <a:r>
              <a:rPr lang="en-US" altLang="zh-C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WM items into </a:t>
            </a:r>
            <a:r>
              <a:rPr lang="en-US" altLang="zh-CN" sz="2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distinct latent states</a:t>
            </a:r>
            <a:r>
              <a:rPr lang="en-US" altLang="zh-C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i.e., being reactivated at different latencies, and the reactivation profiles further correlate with recency behavior.</a:t>
            </a:r>
          </a:p>
          <a:p>
            <a:pPr marL="285750" indent="-285750">
              <a:buFont typeface="Arial" panose="020B0604020202020204" pitchFamily="34" charset="0"/>
              <a:buChar char="•"/>
            </a:pPr>
            <a:endParaRPr lang="en-US" altLang="zh-CN" sz="2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Memorizing the same list of items without sequence requirements disrupts the recency effect and elicits comparable reactivations.</a:t>
            </a:r>
          </a:p>
          <a:p>
            <a:pPr marL="285750" indent="-285750">
              <a:buFont typeface="Arial" panose="020B0604020202020204" pitchFamily="34" charset="0"/>
              <a:buChar char="•"/>
            </a:pPr>
            <a:endParaRPr lang="en-US" altLang="zh-CN" sz="2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Model fitting on new behavioral results</a:t>
            </a:r>
            <a:r>
              <a:rPr lang="en-US" altLang="zh-C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reveals </a:t>
            </a:r>
            <a:r>
              <a:rPr lang="en-US" altLang="zh-CN" sz="2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 dominant function of the abstract sequence structure </a:t>
            </a:r>
            <a:r>
              <a:rPr lang="en-US" altLang="zh-CN" sz="2000" dirty="0">
                <a:effectLst/>
                <a:latin typeface="Arial" panose="020B0604020202020204" pitchFamily="34" charset="0"/>
                <a:ea typeface="Times New Roman" panose="02020603050405020304" pitchFamily="18" charset="0"/>
                <a:cs typeface="Arial" panose="020B0604020202020204" pitchFamily="34" charset="0"/>
              </a:rPr>
              <a:t>imposed on WM items</a:t>
            </a:r>
            <a:r>
              <a:rPr lang="en-US" altLang="zh-C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instead of low-level memory decay, in mediating sequence memory behavior, i.e., recency effect. </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101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E3F52CA-14BE-4BFB-A768-177A935F9494}"/>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3200" b="1" dirty="0">
                <a:solidFill>
                  <a:schemeClr val="bg1"/>
                </a:solidFill>
                <a:latin typeface="Arial" panose="020B0604020202020204" pitchFamily="34" charset="0"/>
                <a:ea typeface="+mj-ea"/>
                <a:cs typeface="Arial" panose="020B0604020202020204" pitchFamily="34" charset="0"/>
              </a:rPr>
              <a:t>Outline</a:t>
            </a:r>
            <a:endParaRPr lang="zh-CN" altLang="en-US" sz="3200" dirty="0">
              <a:solidFill>
                <a:schemeClr val="bg1"/>
              </a:solidFill>
              <a:latin typeface="Arial" panose="020B0604020202020204" pitchFamily="34" charset="0"/>
              <a:ea typeface="+mj-ea"/>
              <a:cs typeface="Arial" panose="020B0604020202020204" pitchFamily="34" charset="0"/>
            </a:endParaRPr>
          </a:p>
        </p:txBody>
      </p:sp>
      <p:pic>
        <p:nvPicPr>
          <p:cNvPr id="46" name="图片 45">
            <a:extLst>
              <a:ext uri="{FF2B5EF4-FFF2-40B4-BE49-F238E27FC236}">
                <a16:creationId xmlns:a16="http://schemas.microsoft.com/office/drawing/2014/main" id="{D3381BA9-E99F-4B48-AA3E-E7EDE79AD63D}"/>
              </a:ext>
            </a:extLst>
          </p:cNvPr>
          <p:cNvPicPr>
            <a:picLocks noChangeAspect="1"/>
          </p:cNvPicPr>
          <p:nvPr/>
        </p:nvPicPr>
        <p:blipFill rotWithShape="1">
          <a:blip r:embed="rId3"/>
          <a:srcRect l="16697" r="33948" b="14197"/>
          <a:stretch/>
        </p:blipFill>
        <p:spPr>
          <a:xfrm>
            <a:off x="901452" y="2203964"/>
            <a:ext cx="2436745" cy="2475620"/>
          </a:xfrm>
          <a:prstGeom prst="rect">
            <a:avLst/>
          </a:prstGeom>
        </p:spPr>
      </p:pic>
      <p:grpSp>
        <p:nvGrpSpPr>
          <p:cNvPr id="8" name="组合 7">
            <a:extLst>
              <a:ext uri="{FF2B5EF4-FFF2-40B4-BE49-F238E27FC236}">
                <a16:creationId xmlns:a16="http://schemas.microsoft.com/office/drawing/2014/main" id="{9E22CB77-4365-4D05-AECC-5E3891887BC8}"/>
              </a:ext>
            </a:extLst>
          </p:cNvPr>
          <p:cNvGrpSpPr/>
          <p:nvPr/>
        </p:nvGrpSpPr>
        <p:grpSpPr>
          <a:xfrm>
            <a:off x="9205571" y="2643285"/>
            <a:ext cx="2639900" cy="1731350"/>
            <a:chOff x="7836843" y="2488553"/>
            <a:chExt cx="2639900" cy="1731350"/>
          </a:xfrm>
        </p:grpSpPr>
        <p:sp>
          <p:nvSpPr>
            <p:cNvPr id="47" name="文本框 46">
              <a:extLst>
                <a:ext uri="{FF2B5EF4-FFF2-40B4-BE49-F238E27FC236}">
                  <a16:creationId xmlns:a16="http://schemas.microsoft.com/office/drawing/2014/main" id="{98CF511B-9218-49DF-9739-2046936E2E0C}"/>
                </a:ext>
              </a:extLst>
            </p:cNvPr>
            <p:cNvSpPr txBox="1"/>
            <p:nvPr/>
          </p:nvSpPr>
          <p:spPr>
            <a:xfrm>
              <a:off x="7836843" y="2488553"/>
              <a:ext cx="2639900" cy="523220"/>
            </a:xfrm>
            <a:prstGeom prst="rect">
              <a:avLst/>
            </a:prstGeom>
            <a:noFill/>
          </p:spPr>
          <p:txBody>
            <a:bodyPr wrap="square" rtlCol="0">
              <a:spAutoFit/>
            </a:bodyPr>
            <a:lstStyle/>
            <a:p>
              <a:pPr algn="ctr"/>
              <a:r>
                <a:rPr lang="en-US" altLang="zh-CN" sz="2800" dirty="0">
                  <a:latin typeface="Arial" panose="020B0604020202020204" pitchFamily="34" charset="0"/>
                  <a:cs typeface="Arial" panose="020B0604020202020204" pitchFamily="34" charset="0"/>
                </a:rPr>
                <a:t>155-2346-3897</a:t>
              </a:r>
              <a:endParaRPr lang="zh-CN" altLang="en-US" sz="2800" dirty="0">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DE1CAEFA-94A7-417B-9D47-84E87D1F2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315" y="3119081"/>
              <a:ext cx="1512118" cy="11008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a:extLst>
              <a:ext uri="{FF2B5EF4-FFF2-40B4-BE49-F238E27FC236}">
                <a16:creationId xmlns:a16="http://schemas.microsoft.com/office/drawing/2014/main" id="{67CD3293-1402-4B9C-BB01-F3D43629A55C}"/>
              </a:ext>
            </a:extLst>
          </p:cNvPr>
          <p:cNvGrpSpPr/>
          <p:nvPr/>
        </p:nvGrpSpPr>
        <p:grpSpPr>
          <a:xfrm>
            <a:off x="2766768" y="1460626"/>
            <a:ext cx="8240486" cy="1345775"/>
            <a:chOff x="2766768" y="1460626"/>
            <a:chExt cx="8240486" cy="1345775"/>
          </a:xfrm>
        </p:grpSpPr>
        <p:grpSp>
          <p:nvGrpSpPr>
            <p:cNvPr id="49" name="组合 48">
              <a:extLst>
                <a:ext uri="{FF2B5EF4-FFF2-40B4-BE49-F238E27FC236}">
                  <a16:creationId xmlns:a16="http://schemas.microsoft.com/office/drawing/2014/main" id="{EA1E5AE3-AA92-4CA6-9F12-C7F04EFB8B1E}"/>
                </a:ext>
              </a:extLst>
            </p:cNvPr>
            <p:cNvGrpSpPr/>
            <p:nvPr/>
          </p:nvGrpSpPr>
          <p:grpSpPr>
            <a:xfrm>
              <a:off x="2766768" y="1460626"/>
              <a:ext cx="8240486" cy="1096484"/>
              <a:chOff x="2752725" y="424873"/>
              <a:chExt cx="5851086" cy="1423060"/>
            </a:xfrm>
            <a:solidFill>
              <a:schemeClr val="bg1"/>
            </a:solidFill>
          </p:grpSpPr>
          <p:sp>
            <p:nvSpPr>
              <p:cNvPr id="50" name="箭头: 左弧形 49">
                <a:extLst>
                  <a:ext uri="{FF2B5EF4-FFF2-40B4-BE49-F238E27FC236}">
                    <a16:creationId xmlns:a16="http://schemas.microsoft.com/office/drawing/2014/main" id="{D72A58C6-78B4-462B-91AD-0E6C23422CF9}"/>
                  </a:ext>
                </a:extLst>
              </p:cNvPr>
              <p:cNvSpPr/>
              <p:nvPr/>
            </p:nvSpPr>
            <p:spPr>
              <a:xfrm rot="5400000">
                <a:off x="4970579" y="-1277977"/>
                <a:ext cx="908056" cy="5343764"/>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51" name="文本框 50">
                <a:extLst>
                  <a:ext uri="{FF2B5EF4-FFF2-40B4-BE49-F238E27FC236}">
                    <a16:creationId xmlns:a16="http://schemas.microsoft.com/office/drawing/2014/main" id="{DC188B64-3C6A-4F14-AE89-0AB8176A26A9}"/>
                  </a:ext>
                </a:extLst>
              </p:cNvPr>
              <p:cNvSpPr txBox="1"/>
              <p:nvPr/>
            </p:nvSpPr>
            <p:spPr>
              <a:xfrm>
                <a:off x="2793561" y="424873"/>
                <a:ext cx="5810250" cy="51927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0070C0"/>
                    </a:solidFill>
                    <a:latin typeface="Arial" panose="020B0604020202020204" pitchFamily="34" charset="0"/>
                    <a:ea typeface="等线" panose="02010600030101010101" pitchFamily="2" charset="-122"/>
                    <a:cs typeface="Arial" panose="020B0604020202020204" pitchFamily="34" charset="0"/>
                  </a:rPr>
                  <a:t>I. Accessing WM representation during retention</a:t>
                </a:r>
                <a:endParaRPr kumimoji="0" lang="zh-CN" altLang="en-US" sz="20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2" name="文本框 11">
              <a:extLst>
                <a:ext uri="{FF2B5EF4-FFF2-40B4-BE49-F238E27FC236}">
                  <a16:creationId xmlns:a16="http://schemas.microsoft.com/office/drawing/2014/main" id="{CD880576-7415-402B-94E6-26376FFB5E13}"/>
                </a:ext>
              </a:extLst>
            </p:cNvPr>
            <p:cNvSpPr txBox="1"/>
            <p:nvPr/>
          </p:nvSpPr>
          <p:spPr>
            <a:xfrm>
              <a:off x="3919049" y="2160070"/>
              <a:ext cx="5506183"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Project 2</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content and structure </a:t>
              </a:r>
              <a:r>
                <a:rPr lang="en-US" altLang="zh-CN" dirty="0">
                  <a:latin typeface="Times New Roman" panose="02020603050405020304" pitchFamily="18" charset="0"/>
                  <a:cs typeface="Times New Roman" panose="02020603050405020304" pitchFamily="18" charset="0"/>
                </a:rPr>
                <a:t>maintenance in auditory sequence memory</a:t>
              </a:r>
              <a:endParaRPr lang="zh-CN" altLang="en-US" dirty="0">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F6443C5F-1D3A-4402-ABD7-7058C785A22A}"/>
              </a:ext>
            </a:extLst>
          </p:cNvPr>
          <p:cNvGrpSpPr/>
          <p:nvPr/>
        </p:nvGrpSpPr>
        <p:grpSpPr>
          <a:xfrm>
            <a:off x="3084456" y="4472509"/>
            <a:ext cx="7351368" cy="1596541"/>
            <a:chOff x="3084456" y="4472509"/>
            <a:chExt cx="7351368" cy="1596541"/>
          </a:xfrm>
        </p:grpSpPr>
        <p:grpSp>
          <p:nvGrpSpPr>
            <p:cNvPr id="52" name="组合 51">
              <a:extLst>
                <a:ext uri="{FF2B5EF4-FFF2-40B4-BE49-F238E27FC236}">
                  <a16:creationId xmlns:a16="http://schemas.microsoft.com/office/drawing/2014/main" id="{82A6E394-207D-495C-BD61-2841473EFAAD}"/>
                </a:ext>
              </a:extLst>
            </p:cNvPr>
            <p:cNvGrpSpPr/>
            <p:nvPr/>
          </p:nvGrpSpPr>
          <p:grpSpPr>
            <a:xfrm>
              <a:off x="3084456" y="4472509"/>
              <a:ext cx="7351368" cy="806079"/>
              <a:chOff x="3166947" y="4521557"/>
              <a:chExt cx="5148873" cy="1046161"/>
            </a:xfrm>
          </p:grpSpPr>
          <p:sp>
            <p:nvSpPr>
              <p:cNvPr id="53" name="箭头: 右弧形 52">
                <a:extLst>
                  <a:ext uri="{FF2B5EF4-FFF2-40B4-BE49-F238E27FC236}">
                    <a16:creationId xmlns:a16="http://schemas.microsoft.com/office/drawing/2014/main" id="{4D474232-A6C6-493D-86BB-5642F690831D}"/>
                  </a:ext>
                </a:extLst>
              </p:cNvPr>
              <p:cNvSpPr/>
              <p:nvPr/>
            </p:nvSpPr>
            <p:spPr>
              <a:xfrm rot="5400000">
                <a:off x="5218303" y="2470201"/>
                <a:ext cx="1046161" cy="5148873"/>
              </a:xfrm>
              <a:prstGeom prst="curvedLef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文本框 53">
                <a:extLst>
                  <a:ext uri="{FF2B5EF4-FFF2-40B4-BE49-F238E27FC236}">
                    <a16:creationId xmlns:a16="http://schemas.microsoft.com/office/drawing/2014/main" id="{5619C7C1-938F-4F31-8B1B-9FF1A0AFE8B0}"/>
                  </a:ext>
                </a:extLst>
              </p:cNvPr>
              <p:cNvSpPr txBox="1"/>
              <p:nvPr/>
            </p:nvSpPr>
            <p:spPr>
              <a:xfrm>
                <a:off x="3611216" y="4784999"/>
                <a:ext cx="4478336" cy="5192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lumMod val="95000"/>
                      </a:schemeClr>
                    </a:solidFill>
                    <a:latin typeface="Arial" panose="020B0604020202020204" pitchFamily="34" charset="0"/>
                    <a:ea typeface="等线" panose="02010600030101010101" pitchFamily="2" charset="-122"/>
                    <a:cs typeface="Arial" panose="020B0604020202020204" pitchFamily="34" charset="0"/>
                  </a:rPr>
                  <a:t>II. Manipulating multi-item WM </a:t>
                </a:r>
                <a:r>
                  <a:rPr lang="en-US" altLang="zh-CN" sz="1600" dirty="0">
                    <a:solidFill>
                      <a:schemeClr val="bg1">
                        <a:lumMod val="95000"/>
                      </a:schemeClr>
                    </a:solidFill>
                    <a:latin typeface="Arial" panose="020B0604020202020204" pitchFamily="34" charset="0"/>
                    <a:ea typeface="等线" panose="02010600030101010101" pitchFamily="2" charset="-122"/>
                    <a:cs typeface="Arial" panose="020B0604020202020204" pitchFamily="34" charset="0"/>
                  </a:rPr>
                  <a:t>(causal evidence)</a:t>
                </a:r>
                <a:endParaRPr kumimoji="0" lang="zh-CN" altLang="en-US" sz="16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8" name="文本框 57">
              <a:extLst>
                <a:ext uri="{FF2B5EF4-FFF2-40B4-BE49-F238E27FC236}">
                  <a16:creationId xmlns:a16="http://schemas.microsoft.com/office/drawing/2014/main" id="{C18EA404-5E8A-4413-AB8C-627FC014CE0B}"/>
                </a:ext>
              </a:extLst>
            </p:cNvPr>
            <p:cNvSpPr txBox="1"/>
            <p:nvPr/>
          </p:nvSpPr>
          <p:spPr>
            <a:xfrm>
              <a:off x="3987505" y="5422719"/>
              <a:ext cx="5534529"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b="1" dirty="0">
                  <a:solidFill>
                    <a:schemeClr val="bg1">
                      <a:lumMod val="95000"/>
                    </a:schemeClr>
                  </a:solidFill>
                  <a:latin typeface="Times New Roman" panose="02020603050405020304" pitchFamily="18" charset="0"/>
                  <a:cs typeface="Times New Roman" panose="02020603050405020304" pitchFamily="18" charset="0"/>
                </a:rPr>
                <a:t>Project 3</a:t>
              </a:r>
              <a:r>
                <a:rPr lang="en-US" altLang="zh-CN" dirty="0">
                  <a:solidFill>
                    <a:schemeClr val="bg1">
                      <a:lumMod val="95000"/>
                    </a:schemeClr>
                  </a:solidFill>
                  <a:latin typeface="Times New Roman" panose="02020603050405020304" pitchFamily="18" charset="0"/>
                  <a:cs typeface="Times New Roman" panose="02020603050405020304" pitchFamily="18" charset="0"/>
                </a:rPr>
                <a:t>: “Dynamic perturbation” approach to manipulate WM; STP-based neural modelling</a:t>
              </a:r>
            </a:p>
          </p:txBody>
        </p:sp>
      </p:grpSp>
      <p:grpSp>
        <p:nvGrpSpPr>
          <p:cNvPr id="19" name="组合 3">
            <a:extLst>
              <a:ext uri="{FF2B5EF4-FFF2-40B4-BE49-F238E27FC236}">
                <a16:creationId xmlns:a16="http://schemas.microsoft.com/office/drawing/2014/main" id="{A9B2FEE5-B606-4294-A96B-10067ADD8458}"/>
              </a:ext>
            </a:extLst>
          </p:cNvPr>
          <p:cNvGrpSpPr>
            <a:grpSpLocks/>
          </p:cNvGrpSpPr>
          <p:nvPr/>
        </p:nvGrpSpPr>
        <p:grpSpPr bwMode="auto">
          <a:xfrm>
            <a:off x="231517" y="5060758"/>
            <a:ext cx="2557464" cy="1638599"/>
            <a:chOff x="20319" y="4419600"/>
            <a:chExt cx="2557694" cy="1639708"/>
          </a:xfrm>
        </p:grpSpPr>
        <p:pic>
          <p:nvPicPr>
            <p:cNvPr id="20" name="图片 2">
              <a:extLst>
                <a:ext uri="{FF2B5EF4-FFF2-40B4-BE49-F238E27FC236}">
                  <a16:creationId xmlns:a16="http://schemas.microsoft.com/office/drawing/2014/main" id="{9B9DC644-F676-42D8-9009-9F7EF8190C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06" b="55614"/>
            <a:stretch>
              <a:fillRect/>
            </a:stretch>
          </p:blipFill>
          <p:spPr bwMode="auto">
            <a:xfrm>
              <a:off x="1570066" y="4419600"/>
              <a:ext cx="1007947" cy="125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a:extLst>
                <a:ext uri="{FF2B5EF4-FFF2-40B4-BE49-F238E27FC236}">
                  <a16:creationId xmlns:a16="http://schemas.microsoft.com/office/drawing/2014/main" id="{2AA7D09D-9329-4043-8E6B-2DA86FC70E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0" y="4419600"/>
              <a:ext cx="1331724" cy="133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
              <a:extLst>
                <a:ext uri="{FF2B5EF4-FFF2-40B4-BE49-F238E27FC236}">
                  <a16:creationId xmlns:a16="http://schemas.microsoft.com/office/drawing/2014/main" id="{51BD273C-EBC3-42A7-8292-609A9474CAD6}"/>
                </a:ext>
              </a:extLst>
            </p:cNvPr>
            <p:cNvSpPr txBox="1">
              <a:spLocks noChangeArrowheads="1"/>
            </p:cNvSpPr>
            <p:nvPr/>
          </p:nvSpPr>
          <p:spPr bwMode="auto">
            <a:xfrm>
              <a:off x="20319" y="5751323"/>
              <a:ext cx="1412474" cy="30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dirty="0"/>
                <a:t>Ying Fang</a:t>
              </a:r>
            </a:p>
          </p:txBody>
        </p:sp>
      </p:grpSp>
      <p:sp>
        <p:nvSpPr>
          <p:cNvPr id="24" name="文本框 2">
            <a:extLst>
              <a:ext uri="{FF2B5EF4-FFF2-40B4-BE49-F238E27FC236}">
                <a16:creationId xmlns:a16="http://schemas.microsoft.com/office/drawing/2014/main" id="{4DE16728-81F9-4ECE-AD8B-98D6BF0D0BB6}"/>
              </a:ext>
            </a:extLst>
          </p:cNvPr>
          <p:cNvSpPr txBox="1">
            <a:spLocks noChangeArrowheads="1"/>
          </p:cNvSpPr>
          <p:nvPr/>
        </p:nvSpPr>
        <p:spPr bwMode="auto">
          <a:xfrm>
            <a:off x="1563122" y="6391580"/>
            <a:ext cx="14123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dirty="0" err="1"/>
              <a:t>Qiming</a:t>
            </a:r>
            <a:r>
              <a:rPr lang="en-US" altLang="zh-CN" sz="1400" dirty="0"/>
              <a:t> Han</a:t>
            </a:r>
          </a:p>
        </p:txBody>
      </p:sp>
      <p:pic>
        <p:nvPicPr>
          <p:cNvPr id="25" name="图片 1">
            <a:extLst>
              <a:ext uri="{FF2B5EF4-FFF2-40B4-BE49-F238E27FC236}">
                <a16:creationId xmlns:a16="http://schemas.microsoft.com/office/drawing/2014/main" id="{F365E011-D4F9-42A2-9486-32F1B59DAC2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15045" y="3722194"/>
            <a:ext cx="16795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
            <a:extLst>
              <a:ext uri="{FF2B5EF4-FFF2-40B4-BE49-F238E27FC236}">
                <a16:creationId xmlns:a16="http://schemas.microsoft.com/office/drawing/2014/main" id="{D4DEC024-1B53-4BA2-B90C-7590544483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99445" y="3722194"/>
            <a:ext cx="16795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4">
            <a:extLst>
              <a:ext uri="{FF2B5EF4-FFF2-40B4-BE49-F238E27FC236}">
                <a16:creationId xmlns:a16="http://schemas.microsoft.com/office/drawing/2014/main" id="{1566580E-20F6-4C60-84EE-C122FE41ABE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58445" y="3719019"/>
            <a:ext cx="16827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D801CC53-B1A8-4CB4-8747-D8761C223257}"/>
              </a:ext>
            </a:extLst>
          </p:cNvPr>
          <p:cNvSpPr txBox="1"/>
          <p:nvPr/>
        </p:nvSpPr>
        <p:spPr>
          <a:xfrm>
            <a:off x="4389742" y="4552383"/>
            <a:ext cx="4730054" cy="646331"/>
          </a:xfrm>
          <a:prstGeom prst="rect">
            <a:avLst/>
          </a:prstGeom>
          <a:noFill/>
        </p:spPr>
        <p:txBody>
          <a:bodyPr wrap="square" rtlCol="0">
            <a:spAutoFit/>
          </a:bodyPr>
          <a:lstStyle/>
          <a:p>
            <a:pPr algn="ctr"/>
            <a:r>
              <a:rPr lang="en-US" altLang="zh-CN" dirty="0">
                <a:solidFill>
                  <a:srgbClr val="002060"/>
                </a:solidFill>
                <a:latin typeface="Arial" panose="020B0604020202020204" pitchFamily="34" charset="0"/>
                <a:cs typeface="Arial" panose="020B0604020202020204" pitchFamily="34" charset="0"/>
              </a:rPr>
              <a:t>Same pitch (</a:t>
            </a:r>
            <a:r>
              <a:rPr lang="en-US" altLang="zh-CN" b="1" dirty="0">
                <a:solidFill>
                  <a:srgbClr val="002060"/>
                </a:solidFill>
                <a:latin typeface="Arial" panose="020B0604020202020204" pitchFamily="34" charset="0"/>
                <a:cs typeface="Arial" panose="020B0604020202020204" pitchFamily="34" charset="0"/>
              </a:rPr>
              <a:t>content</a:t>
            </a:r>
            <a:r>
              <a:rPr lang="en-US" altLang="zh-CN" dirty="0">
                <a:solidFill>
                  <a:srgbClr val="002060"/>
                </a:solidFill>
                <a:latin typeface="Arial" panose="020B0604020202020204" pitchFamily="34" charset="0"/>
                <a:cs typeface="Arial" panose="020B0604020202020204" pitchFamily="34" charset="0"/>
              </a:rPr>
              <a:t>) but at different ordinal positions (</a:t>
            </a:r>
            <a:r>
              <a:rPr lang="en-US" altLang="zh-CN" b="1" dirty="0">
                <a:solidFill>
                  <a:srgbClr val="002060"/>
                </a:solidFill>
                <a:latin typeface="Arial" panose="020B0604020202020204" pitchFamily="34" charset="0"/>
                <a:cs typeface="Arial" panose="020B0604020202020204" pitchFamily="34" charset="0"/>
              </a:rPr>
              <a:t>sequence structure</a:t>
            </a:r>
            <a:r>
              <a:rPr lang="en-US" altLang="zh-CN" dirty="0">
                <a:solidFill>
                  <a:srgbClr val="002060"/>
                </a:solidFill>
                <a:latin typeface="Arial" panose="020B0604020202020204" pitchFamily="34" charset="0"/>
                <a:cs typeface="Arial" panose="020B0604020202020204" pitchFamily="34" charset="0"/>
              </a:rPr>
              <a:t>)</a:t>
            </a:r>
            <a:endParaRPr lang="zh-CN" altLang="en-US" dirty="0">
              <a:solidFill>
                <a:srgbClr val="002060"/>
              </a:solidFill>
              <a:latin typeface="Arial" panose="020B0604020202020204" pitchFamily="34" charset="0"/>
              <a:cs typeface="Arial" panose="020B0604020202020204" pitchFamily="34" charset="0"/>
            </a:endParaRPr>
          </a:p>
        </p:txBody>
      </p:sp>
      <p:pic>
        <p:nvPicPr>
          <p:cNvPr id="29" name="图片 28">
            <a:extLst>
              <a:ext uri="{FF2B5EF4-FFF2-40B4-BE49-F238E27FC236}">
                <a16:creationId xmlns:a16="http://schemas.microsoft.com/office/drawing/2014/main" id="{0AE4E4F2-E8E4-4205-A747-94FA47C0811D}"/>
              </a:ext>
            </a:extLst>
          </p:cNvPr>
          <p:cNvPicPr>
            <a:picLocks noChangeAspect="1"/>
          </p:cNvPicPr>
          <p:nvPr/>
        </p:nvPicPr>
        <p:blipFill>
          <a:blip r:embed="rId10"/>
          <a:stretch>
            <a:fillRect/>
          </a:stretch>
        </p:blipFill>
        <p:spPr>
          <a:xfrm>
            <a:off x="10193009" y="4971605"/>
            <a:ext cx="1270000" cy="1418067"/>
          </a:xfrm>
          <a:prstGeom prst="rect">
            <a:avLst/>
          </a:prstGeom>
        </p:spPr>
      </p:pic>
    </p:spTree>
    <p:extLst>
      <p:ext uri="{BB962C8B-B14F-4D97-AF65-F5344CB8AC3E}">
        <p14:creationId xmlns:p14="http://schemas.microsoft.com/office/powerpoint/2010/main" val="751076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Experimental paradigm (N = 30)</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9" name="图片 2">
            <a:extLst>
              <a:ext uri="{FF2B5EF4-FFF2-40B4-BE49-F238E27FC236}">
                <a16:creationId xmlns:a16="http://schemas.microsoft.com/office/drawing/2014/main" id="{14301C12-45B1-416C-80F5-FC6278DD7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492" y="1797847"/>
            <a:ext cx="8848904" cy="18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4">
            <a:extLst>
              <a:ext uri="{FF2B5EF4-FFF2-40B4-BE49-F238E27FC236}">
                <a16:creationId xmlns:a16="http://schemas.microsoft.com/office/drawing/2014/main" id="{13CA7407-3AA7-4535-ABE3-E5F6AF83F1FB}"/>
              </a:ext>
            </a:extLst>
          </p:cNvPr>
          <p:cNvGrpSpPr>
            <a:grpSpLocks/>
          </p:cNvGrpSpPr>
          <p:nvPr/>
        </p:nvGrpSpPr>
        <p:grpSpPr bwMode="auto">
          <a:xfrm>
            <a:off x="1431412" y="3869882"/>
            <a:ext cx="3235649" cy="2535566"/>
            <a:chOff x="628650" y="3520750"/>
            <a:chExt cx="4313805" cy="3381345"/>
          </a:xfrm>
        </p:grpSpPr>
        <p:sp>
          <p:nvSpPr>
            <p:cNvPr id="13" name="文本框 5">
              <a:extLst>
                <a:ext uri="{FF2B5EF4-FFF2-40B4-BE49-F238E27FC236}">
                  <a16:creationId xmlns:a16="http://schemas.microsoft.com/office/drawing/2014/main" id="{181A2C02-F21A-42F8-9B06-3F53FEB05CC0}"/>
                </a:ext>
              </a:extLst>
            </p:cNvPr>
            <p:cNvSpPr txBox="1">
              <a:spLocks noChangeArrowheads="1"/>
            </p:cNvSpPr>
            <p:nvPr/>
          </p:nvSpPr>
          <p:spPr bwMode="auto">
            <a:xfrm>
              <a:off x="2490719" y="3520750"/>
              <a:ext cx="2451736" cy="338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f1:</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381</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Hz</a:t>
              </a:r>
            </a:p>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f2: 538 Hz</a:t>
              </a:r>
            </a:p>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f3: 762 Hz</a:t>
              </a:r>
            </a:p>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f4: 1077 Hz</a:t>
              </a:r>
            </a:p>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f5: 1524 Hz</a:t>
              </a:r>
            </a:p>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f6: 2155 Hz</a:t>
              </a:r>
            </a:p>
          </p:txBody>
        </p:sp>
        <p:sp>
          <p:nvSpPr>
            <p:cNvPr id="14" name="文本框 13">
              <a:extLst>
                <a:ext uri="{FF2B5EF4-FFF2-40B4-BE49-F238E27FC236}">
                  <a16:creationId xmlns:a16="http://schemas.microsoft.com/office/drawing/2014/main" id="{DD2E5D05-CC19-4CD0-B58B-641964DAAC90}"/>
                </a:ext>
              </a:extLst>
            </p:cNvPr>
            <p:cNvSpPr txBox="1"/>
            <p:nvPr/>
          </p:nvSpPr>
          <p:spPr>
            <a:xfrm>
              <a:off x="628650" y="4498012"/>
              <a:ext cx="2124939" cy="584302"/>
            </a:xfrm>
            <a:prstGeom prst="rect">
              <a:avLst/>
            </a:prstGeom>
            <a:noFill/>
          </p:spPr>
          <p:txBody>
            <a:bodyPr>
              <a:spAutoFit/>
            </a:bodyPr>
            <a:lstStyle/>
            <a:p>
              <a:pPr algn="ctr">
                <a:defRPr/>
              </a:pPr>
              <a:r>
                <a:rPr lang="en-US" altLang="zh-CN" sz="2250" b="1" dirty="0">
                  <a:solidFill>
                    <a:srgbClr val="C00000"/>
                  </a:solidFill>
                </a:rPr>
                <a:t>Content</a:t>
              </a:r>
              <a:endParaRPr lang="zh-CN" altLang="en-US" sz="2250" b="1" dirty="0">
                <a:solidFill>
                  <a:srgbClr val="C00000"/>
                </a:solidFill>
              </a:endParaRPr>
            </a:p>
          </p:txBody>
        </p:sp>
      </p:grpSp>
      <p:grpSp>
        <p:nvGrpSpPr>
          <p:cNvPr id="15" name="组合 7">
            <a:extLst>
              <a:ext uri="{FF2B5EF4-FFF2-40B4-BE49-F238E27FC236}">
                <a16:creationId xmlns:a16="http://schemas.microsoft.com/office/drawing/2014/main" id="{CBD2225D-9896-486F-B491-E585278CDEA7}"/>
              </a:ext>
            </a:extLst>
          </p:cNvPr>
          <p:cNvGrpSpPr>
            <a:grpSpLocks/>
          </p:cNvGrpSpPr>
          <p:nvPr/>
        </p:nvGrpSpPr>
        <p:grpSpPr bwMode="auto">
          <a:xfrm>
            <a:off x="4541124" y="4177251"/>
            <a:ext cx="2465412" cy="1289050"/>
            <a:chOff x="6634164" y="3930652"/>
            <a:chExt cx="3287123" cy="1718760"/>
          </a:xfrm>
        </p:grpSpPr>
        <p:sp>
          <p:nvSpPr>
            <p:cNvPr id="17" name="文本框 16">
              <a:extLst>
                <a:ext uri="{FF2B5EF4-FFF2-40B4-BE49-F238E27FC236}">
                  <a16:creationId xmlns:a16="http://schemas.microsoft.com/office/drawing/2014/main" id="{E78534E7-695E-44E0-AF67-BE9C172757CB}"/>
                </a:ext>
              </a:extLst>
            </p:cNvPr>
            <p:cNvSpPr txBox="1"/>
            <p:nvPr/>
          </p:nvSpPr>
          <p:spPr>
            <a:xfrm>
              <a:off x="6634164" y="4497927"/>
              <a:ext cx="2125073" cy="584209"/>
            </a:xfrm>
            <a:prstGeom prst="rect">
              <a:avLst/>
            </a:prstGeom>
            <a:noFill/>
          </p:spPr>
          <p:txBody>
            <a:bodyPr>
              <a:spAutoFit/>
            </a:bodyPr>
            <a:lstStyle/>
            <a:p>
              <a:pPr algn="ctr">
                <a:defRPr/>
              </a:pPr>
              <a:r>
                <a:rPr lang="en-US" altLang="zh-CN" sz="2250" b="1" dirty="0">
                  <a:solidFill>
                    <a:srgbClr val="0070C0"/>
                  </a:solidFill>
                </a:rPr>
                <a:t>Structure</a:t>
              </a:r>
              <a:endParaRPr lang="zh-CN" altLang="en-US" sz="2250" b="1" dirty="0">
                <a:solidFill>
                  <a:srgbClr val="0070C0"/>
                </a:solidFill>
              </a:endParaRPr>
            </a:p>
          </p:txBody>
        </p:sp>
        <p:sp>
          <p:nvSpPr>
            <p:cNvPr id="18" name="文本框 9">
              <a:extLst>
                <a:ext uri="{FF2B5EF4-FFF2-40B4-BE49-F238E27FC236}">
                  <a16:creationId xmlns:a16="http://schemas.microsoft.com/office/drawing/2014/main" id="{658302A1-C3D8-4B44-9C2F-1A38B5787DB6}"/>
                </a:ext>
              </a:extLst>
            </p:cNvPr>
            <p:cNvSpPr txBox="1">
              <a:spLocks noChangeArrowheads="1"/>
            </p:cNvSpPr>
            <p:nvPr/>
          </p:nvSpPr>
          <p:spPr bwMode="auto">
            <a:xfrm>
              <a:off x="8759237" y="3930652"/>
              <a:ext cx="1162050" cy="171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1</a:t>
              </a:r>
              <a:r>
                <a:rPr lang="en-US" altLang="zh-CN" sz="1800" baseline="30000" dirty="0">
                  <a:latin typeface="Times New Roman" panose="02020603050405020304" pitchFamily="18" charset="0"/>
                  <a:cs typeface="Times New Roman" panose="02020603050405020304" pitchFamily="18" charset="0"/>
                </a:rPr>
                <a:t>st</a:t>
              </a:r>
              <a:endParaRPr lang="en-US" altLang="zh-CN" sz="1800" dirty="0">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2</a:t>
              </a:r>
              <a:r>
                <a:rPr lang="en-US" altLang="zh-CN" sz="1800" baseline="30000" dirty="0">
                  <a:latin typeface="Times New Roman" panose="02020603050405020304" pitchFamily="18" charset="0"/>
                  <a:cs typeface="Times New Roman" panose="02020603050405020304" pitchFamily="18" charset="0"/>
                </a:rPr>
                <a:t>nd</a:t>
              </a:r>
              <a:endParaRPr lang="en-US" altLang="zh-CN" sz="1800" dirty="0">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zh-CN" sz="1800" dirty="0">
                  <a:latin typeface="Times New Roman" panose="02020603050405020304" pitchFamily="18" charset="0"/>
                  <a:cs typeface="Times New Roman" panose="02020603050405020304" pitchFamily="18" charset="0"/>
                </a:rPr>
                <a:t>3</a:t>
              </a:r>
              <a:r>
                <a:rPr lang="en-US" altLang="zh-CN" sz="1800" baseline="30000" dirty="0">
                  <a:latin typeface="Times New Roman" panose="02020603050405020304" pitchFamily="18" charset="0"/>
                  <a:cs typeface="Times New Roman" panose="02020603050405020304" pitchFamily="18" charset="0"/>
                </a:rPr>
                <a:t>nd</a:t>
              </a:r>
              <a:endParaRPr lang="en-US" altLang="zh-CN" sz="1800" dirty="0">
                <a:latin typeface="Times New Roman" panose="02020603050405020304" pitchFamily="18" charset="0"/>
                <a:cs typeface="Times New Roman" panose="02020603050405020304" pitchFamily="18" charset="0"/>
              </a:endParaRPr>
            </a:p>
          </p:txBody>
        </p:sp>
      </p:grpSp>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8444425" y="6004462"/>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a:t>Fan et al., Biorxiv</a:t>
            </a:r>
            <a:endParaRPr lang="zh-CN" altLang="en-US" sz="1800" b="1"/>
          </a:p>
        </p:txBody>
      </p:sp>
      <p:sp>
        <p:nvSpPr>
          <p:cNvPr id="20" name="矩形: 圆角 19">
            <a:extLst>
              <a:ext uri="{FF2B5EF4-FFF2-40B4-BE49-F238E27FC236}">
                <a16:creationId xmlns:a16="http://schemas.microsoft.com/office/drawing/2014/main" id="{B238B7BD-B842-4B5F-A562-2FA2613AFBBD}"/>
              </a:ext>
            </a:extLst>
          </p:cNvPr>
          <p:cNvSpPr/>
          <p:nvPr/>
        </p:nvSpPr>
        <p:spPr>
          <a:xfrm>
            <a:off x="2512328" y="1543382"/>
            <a:ext cx="3583671" cy="187325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50000"/>
                </a:schemeClr>
              </a:solidFill>
            </a:endParaRPr>
          </a:p>
        </p:txBody>
      </p:sp>
      <p:sp>
        <p:nvSpPr>
          <p:cNvPr id="7" name="文本框 6">
            <a:extLst>
              <a:ext uri="{FF2B5EF4-FFF2-40B4-BE49-F238E27FC236}">
                <a16:creationId xmlns:a16="http://schemas.microsoft.com/office/drawing/2014/main" id="{3E349F25-2F1C-4087-AC94-9C91241389D5}"/>
              </a:ext>
            </a:extLst>
          </p:cNvPr>
          <p:cNvSpPr txBox="1"/>
          <p:nvPr/>
        </p:nvSpPr>
        <p:spPr>
          <a:xfrm>
            <a:off x="2979506" y="1134715"/>
            <a:ext cx="2517168" cy="369332"/>
          </a:xfrm>
          <a:prstGeom prst="rect">
            <a:avLst/>
          </a:prstGeom>
          <a:noFill/>
        </p:spPr>
        <p:txBody>
          <a:bodyPr wrap="square" rtlCol="0">
            <a:spAutoFit/>
          </a:bodyPr>
          <a:lstStyle/>
          <a:p>
            <a:pPr algn="ctr"/>
            <a:r>
              <a:rPr lang="en-US" altLang="zh-CN" b="1" dirty="0">
                <a:solidFill>
                  <a:schemeClr val="accent6">
                    <a:lumMod val="50000"/>
                  </a:schemeClr>
                </a:solidFill>
                <a:latin typeface="Arial" panose="020B0604020202020204" pitchFamily="34" charset="0"/>
                <a:cs typeface="Arial" panose="020B0604020202020204" pitchFamily="34" charset="0"/>
              </a:rPr>
              <a:t>Encoding period</a:t>
            </a:r>
            <a:endParaRPr lang="zh-CN" altLang="en-US"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234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Experimental paradigm (N = 30)</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9" name="图片 2">
            <a:extLst>
              <a:ext uri="{FF2B5EF4-FFF2-40B4-BE49-F238E27FC236}">
                <a16:creationId xmlns:a16="http://schemas.microsoft.com/office/drawing/2014/main" id="{14301C12-45B1-416C-80F5-FC6278DD7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492" y="1808118"/>
            <a:ext cx="8848904" cy="18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9338277" y="6076381"/>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dirty="0" err="1"/>
              <a:t>Biorxiv</a:t>
            </a:r>
            <a:endParaRPr lang="zh-CN" altLang="en-US" sz="1800" b="1" dirty="0"/>
          </a:p>
        </p:txBody>
      </p:sp>
      <p:sp>
        <p:nvSpPr>
          <p:cNvPr id="20" name="矩形: 圆角 19">
            <a:extLst>
              <a:ext uri="{FF2B5EF4-FFF2-40B4-BE49-F238E27FC236}">
                <a16:creationId xmlns:a16="http://schemas.microsoft.com/office/drawing/2014/main" id="{B238B7BD-B842-4B5F-A562-2FA2613AFBBD}"/>
              </a:ext>
            </a:extLst>
          </p:cNvPr>
          <p:cNvSpPr/>
          <p:nvPr/>
        </p:nvSpPr>
        <p:spPr>
          <a:xfrm>
            <a:off x="5943890" y="1553653"/>
            <a:ext cx="2902159" cy="187325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50000"/>
                </a:schemeClr>
              </a:solidFill>
            </a:endParaRPr>
          </a:p>
        </p:txBody>
      </p:sp>
      <p:sp>
        <p:nvSpPr>
          <p:cNvPr id="7" name="文本框 6">
            <a:extLst>
              <a:ext uri="{FF2B5EF4-FFF2-40B4-BE49-F238E27FC236}">
                <a16:creationId xmlns:a16="http://schemas.microsoft.com/office/drawing/2014/main" id="{3E349F25-2F1C-4087-AC94-9C91241389D5}"/>
              </a:ext>
            </a:extLst>
          </p:cNvPr>
          <p:cNvSpPr txBox="1"/>
          <p:nvPr/>
        </p:nvSpPr>
        <p:spPr>
          <a:xfrm>
            <a:off x="6136385" y="1122620"/>
            <a:ext cx="2517168" cy="369332"/>
          </a:xfrm>
          <a:prstGeom prst="rect">
            <a:avLst/>
          </a:prstGeom>
          <a:noFill/>
        </p:spPr>
        <p:txBody>
          <a:bodyPr wrap="square" rtlCol="0">
            <a:spAutoFit/>
          </a:bodyPr>
          <a:lstStyle/>
          <a:p>
            <a:pPr algn="ctr"/>
            <a:r>
              <a:rPr lang="en-US" altLang="zh-CN" b="1" dirty="0">
                <a:solidFill>
                  <a:schemeClr val="accent6">
                    <a:lumMod val="50000"/>
                  </a:schemeClr>
                </a:solidFill>
                <a:latin typeface="Arial" panose="020B0604020202020204" pitchFamily="34" charset="0"/>
                <a:cs typeface="Arial" panose="020B0604020202020204" pitchFamily="34" charset="0"/>
              </a:rPr>
              <a:t>Maintaining period</a:t>
            </a:r>
            <a:endParaRPr lang="zh-CN" altLang="en-US" b="1" dirty="0">
              <a:solidFill>
                <a:schemeClr val="accent6">
                  <a:lumMod val="50000"/>
                </a:schemeClr>
              </a:solidFill>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D8A874FA-CA12-43BA-B8FF-4062BFE59FA4}"/>
              </a:ext>
            </a:extLst>
          </p:cNvPr>
          <p:cNvSpPr txBox="1"/>
          <p:nvPr/>
        </p:nvSpPr>
        <p:spPr>
          <a:xfrm>
            <a:off x="5666274" y="3810552"/>
            <a:ext cx="2070165" cy="738664"/>
          </a:xfrm>
          <a:prstGeom prst="rect">
            <a:avLst/>
          </a:prstGeom>
          <a:noFill/>
        </p:spPr>
        <p:txBody>
          <a:bodyPr wrap="square" rtlCol="0">
            <a:spAutoFit/>
          </a:bodyPr>
          <a:lstStyle/>
          <a:p>
            <a:r>
              <a:rPr lang="en-US" altLang="zh-CN" sz="1400" b="1" dirty="0">
                <a:solidFill>
                  <a:srgbClr val="002060"/>
                </a:solidFill>
                <a:latin typeface="Arial" panose="020B0604020202020204" pitchFamily="34" charset="0"/>
                <a:cs typeface="Arial" panose="020B0604020202020204" pitchFamily="34" charset="0"/>
              </a:rPr>
              <a:t>“Structural </a:t>
            </a:r>
            <a:r>
              <a:rPr lang="en-US" altLang="zh-CN" sz="1400" b="1" dirty="0" err="1">
                <a:solidFill>
                  <a:srgbClr val="002060"/>
                </a:solidFill>
                <a:latin typeface="Arial" panose="020B0604020202020204" pitchFamily="34" charset="0"/>
                <a:cs typeface="Arial" panose="020B0604020202020204" pitchFamily="34" charset="0"/>
              </a:rPr>
              <a:t>Retrocue</a:t>
            </a:r>
            <a:r>
              <a:rPr lang="en-US" altLang="zh-CN" sz="1400" b="1" dirty="0">
                <a:solidFill>
                  <a:srgbClr val="002060"/>
                </a:solidFill>
                <a:latin typeface="Arial" panose="020B0604020202020204" pitchFamily="34" charset="0"/>
                <a:cs typeface="Arial" panose="020B0604020202020204" pitchFamily="34" charset="0"/>
              </a:rPr>
              <a:t>”</a:t>
            </a:r>
            <a:r>
              <a:rPr lang="en-US" altLang="zh-CN" sz="1400" dirty="0">
                <a:solidFill>
                  <a:srgbClr val="002060"/>
                </a:solidFill>
                <a:latin typeface="Arial" panose="020B0604020202020204" pitchFamily="34" charset="0"/>
                <a:cs typeface="Arial" panose="020B0604020202020204" pitchFamily="34" charset="0"/>
              </a:rPr>
              <a:t>: indicating to-be-recalled position</a:t>
            </a:r>
            <a:endParaRPr lang="zh-CN" altLang="en-US" sz="1400" dirty="0">
              <a:solidFill>
                <a:srgbClr val="002060"/>
              </a:solidFill>
              <a:latin typeface="Arial" panose="020B0604020202020204" pitchFamily="34" charset="0"/>
              <a:cs typeface="Arial" panose="020B0604020202020204" pitchFamily="34" charset="0"/>
            </a:endParaRPr>
          </a:p>
        </p:txBody>
      </p:sp>
      <p:sp>
        <p:nvSpPr>
          <p:cNvPr id="4" name="箭头: 下 3">
            <a:extLst>
              <a:ext uri="{FF2B5EF4-FFF2-40B4-BE49-F238E27FC236}">
                <a16:creationId xmlns:a16="http://schemas.microsoft.com/office/drawing/2014/main" id="{C59025BD-2785-4169-A753-F8DA1E185FD5}"/>
              </a:ext>
            </a:extLst>
          </p:cNvPr>
          <p:cNvSpPr/>
          <p:nvPr/>
        </p:nvSpPr>
        <p:spPr>
          <a:xfrm rot="10800000">
            <a:off x="6709024" y="3447508"/>
            <a:ext cx="236305" cy="3539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F1915F6F-B6B1-4337-8F96-0D38D8023113}"/>
              </a:ext>
            </a:extLst>
          </p:cNvPr>
          <p:cNvGrpSpPr/>
          <p:nvPr/>
        </p:nvGrpSpPr>
        <p:grpSpPr>
          <a:xfrm>
            <a:off x="7825981" y="3488604"/>
            <a:ext cx="2181047" cy="1060612"/>
            <a:chOff x="7825981" y="3488604"/>
            <a:chExt cx="2181047" cy="1060612"/>
          </a:xfrm>
        </p:grpSpPr>
        <p:sp>
          <p:nvSpPr>
            <p:cNvPr id="21" name="文本框 20">
              <a:extLst>
                <a:ext uri="{FF2B5EF4-FFF2-40B4-BE49-F238E27FC236}">
                  <a16:creationId xmlns:a16="http://schemas.microsoft.com/office/drawing/2014/main" id="{B647B82C-EBF7-4D73-882E-35D6E86DA617}"/>
                </a:ext>
              </a:extLst>
            </p:cNvPr>
            <p:cNvSpPr txBox="1"/>
            <p:nvPr/>
          </p:nvSpPr>
          <p:spPr>
            <a:xfrm>
              <a:off x="7825981" y="3810552"/>
              <a:ext cx="2181047" cy="738664"/>
            </a:xfrm>
            <a:prstGeom prst="rect">
              <a:avLst/>
            </a:prstGeom>
            <a:noFill/>
          </p:spPr>
          <p:txBody>
            <a:bodyPr wrap="square" rtlCol="0">
              <a:spAutoFit/>
            </a:bodyPr>
            <a:lstStyle/>
            <a:p>
              <a:r>
                <a:rPr lang="en-US" altLang="zh-CN" sz="1400" dirty="0">
                  <a:solidFill>
                    <a:srgbClr val="002060"/>
                  </a:solidFill>
                  <a:latin typeface="Arial" panose="020B0604020202020204" pitchFamily="34" charset="0"/>
                  <a:cs typeface="Arial" panose="020B0604020202020204" pitchFamily="34" charset="0"/>
                </a:rPr>
                <a:t>“</a:t>
              </a:r>
              <a:r>
                <a:rPr lang="en-US" altLang="zh-CN" sz="1400" b="1" dirty="0">
                  <a:solidFill>
                    <a:srgbClr val="002060"/>
                  </a:solidFill>
                  <a:latin typeface="Arial" panose="020B0604020202020204" pitchFamily="34" charset="0"/>
                  <a:cs typeface="Arial" panose="020B0604020202020204" pitchFamily="34" charset="0"/>
                </a:rPr>
                <a:t>White noise</a:t>
              </a:r>
              <a:r>
                <a:rPr lang="en-US" altLang="zh-CN" sz="1400" dirty="0">
                  <a:solidFill>
                    <a:srgbClr val="002060"/>
                  </a:solidFill>
                  <a:latin typeface="Arial" panose="020B0604020202020204" pitchFamily="34" charset="0"/>
                  <a:cs typeface="Arial" panose="020B0604020202020204" pitchFamily="34" charset="0"/>
                </a:rPr>
                <a:t>” PING: Transiently perturbing auditory cortex</a:t>
              </a:r>
              <a:endParaRPr lang="zh-CN" altLang="en-US" sz="1400" dirty="0">
                <a:solidFill>
                  <a:srgbClr val="002060"/>
                </a:solidFill>
                <a:latin typeface="Arial" panose="020B0604020202020204" pitchFamily="34" charset="0"/>
                <a:cs typeface="Arial" panose="020B0604020202020204" pitchFamily="34" charset="0"/>
              </a:endParaRPr>
            </a:p>
          </p:txBody>
        </p:sp>
        <p:sp>
          <p:nvSpPr>
            <p:cNvPr id="22" name="箭头: 下 21">
              <a:extLst>
                <a:ext uri="{FF2B5EF4-FFF2-40B4-BE49-F238E27FC236}">
                  <a16:creationId xmlns:a16="http://schemas.microsoft.com/office/drawing/2014/main" id="{507CD488-7416-4972-B6A9-DB886484E839}"/>
                </a:ext>
              </a:extLst>
            </p:cNvPr>
            <p:cNvSpPr/>
            <p:nvPr/>
          </p:nvSpPr>
          <p:spPr>
            <a:xfrm rot="10800000">
              <a:off x="8272618" y="3488604"/>
              <a:ext cx="236305" cy="3539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02BAACF9-AF30-42AE-A115-503704937BDD}"/>
              </a:ext>
            </a:extLst>
          </p:cNvPr>
          <p:cNvGrpSpPr/>
          <p:nvPr/>
        </p:nvGrpSpPr>
        <p:grpSpPr>
          <a:xfrm>
            <a:off x="8653553" y="1132762"/>
            <a:ext cx="1682249" cy="2294141"/>
            <a:chOff x="8653553" y="1595098"/>
            <a:chExt cx="1682249" cy="2294141"/>
          </a:xfrm>
        </p:grpSpPr>
        <p:sp>
          <p:nvSpPr>
            <p:cNvPr id="23" name="矩形: 圆角 22">
              <a:extLst>
                <a:ext uri="{FF2B5EF4-FFF2-40B4-BE49-F238E27FC236}">
                  <a16:creationId xmlns:a16="http://schemas.microsoft.com/office/drawing/2014/main" id="{9055B746-B1CE-4EAE-B664-6E9EAFC41A7C}"/>
                </a:ext>
              </a:extLst>
            </p:cNvPr>
            <p:cNvSpPr/>
            <p:nvPr/>
          </p:nvSpPr>
          <p:spPr>
            <a:xfrm>
              <a:off x="9045279" y="2015989"/>
              <a:ext cx="961750" cy="187325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50000"/>
                  </a:schemeClr>
                </a:solidFill>
              </a:endParaRPr>
            </a:p>
          </p:txBody>
        </p:sp>
        <p:sp>
          <p:nvSpPr>
            <p:cNvPr id="24" name="文本框 23">
              <a:extLst>
                <a:ext uri="{FF2B5EF4-FFF2-40B4-BE49-F238E27FC236}">
                  <a16:creationId xmlns:a16="http://schemas.microsoft.com/office/drawing/2014/main" id="{D9A5ACE6-3CC5-4E2C-A81F-B369AED00234}"/>
                </a:ext>
              </a:extLst>
            </p:cNvPr>
            <p:cNvSpPr txBox="1"/>
            <p:nvPr/>
          </p:nvSpPr>
          <p:spPr>
            <a:xfrm>
              <a:off x="8653553" y="1595098"/>
              <a:ext cx="1682249" cy="369332"/>
            </a:xfrm>
            <a:prstGeom prst="rect">
              <a:avLst/>
            </a:prstGeom>
            <a:noFill/>
          </p:spPr>
          <p:txBody>
            <a:bodyPr wrap="square" rtlCol="0">
              <a:spAutoFit/>
            </a:bodyPr>
            <a:lstStyle/>
            <a:p>
              <a:pPr algn="ctr"/>
              <a:r>
                <a:rPr lang="en-US" altLang="zh-CN" b="1" dirty="0">
                  <a:solidFill>
                    <a:schemeClr val="accent6">
                      <a:lumMod val="50000"/>
                    </a:schemeClr>
                  </a:solidFill>
                  <a:latin typeface="Arial" panose="020B0604020202020204" pitchFamily="34" charset="0"/>
                  <a:cs typeface="Arial" panose="020B0604020202020204" pitchFamily="34" charset="0"/>
                </a:rPr>
                <a:t>Recalling</a:t>
              </a:r>
              <a:endParaRPr lang="zh-CN" altLang="en-US" b="1" dirty="0">
                <a:solidFill>
                  <a:schemeClr val="accent6">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2149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CE701FC-070C-45F7-B5ED-9EDF74A863BD}"/>
              </a:ext>
            </a:extLst>
          </p:cNvPr>
          <p:cNvGrpSpPr/>
          <p:nvPr/>
        </p:nvGrpSpPr>
        <p:grpSpPr>
          <a:xfrm>
            <a:off x="563867" y="2209255"/>
            <a:ext cx="11335442" cy="2605492"/>
            <a:chOff x="1927859" y="2407119"/>
            <a:chExt cx="11449882" cy="2539122"/>
          </a:xfrm>
        </p:grpSpPr>
        <p:pic>
          <p:nvPicPr>
            <p:cNvPr id="6" name="图片 5">
              <a:extLst>
                <a:ext uri="{FF2B5EF4-FFF2-40B4-BE49-F238E27FC236}">
                  <a16:creationId xmlns:a16="http://schemas.microsoft.com/office/drawing/2014/main" id="{EA064838-0357-4961-B070-ACD28E127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265" y="2407119"/>
              <a:ext cx="3800476" cy="2529044"/>
            </a:xfrm>
            <a:prstGeom prst="rect">
              <a:avLst/>
            </a:prstGeom>
          </p:spPr>
        </p:pic>
        <p:pic>
          <p:nvPicPr>
            <p:cNvPr id="9" name="Picture 2" descr="Image result for intersection China Beijing">
              <a:extLst>
                <a:ext uri="{FF2B5EF4-FFF2-40B4-BE49-F238E27FC236}">
                  <a16:creationId xmlns:a16="http://schemas.microsoft.com/office/drawing/2014/main" id="{CCFCDBC7-87A4-4BDF-907A-6C91E0FEC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859" y="2448087"/>
              <a:ext cx="3642829" cy="249815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文本框 12">
            <a:extLst>
              <a:ext uri="{FF2B5EF4-FFF2-40B4-BE49-F238E27FC236}">
                <a16:creationId xmlns:a16="http://schemas.microsoft.com/office/drawing/2014/main" id="{7D761E42-1C5E-478E-AEE9-242019D100E7}"/>
              </a:ext>
            </a:extLst>
          </p:cNvPr>
          <p:cNvSpPr txBox="1"/>
          <p:nvPr/>
        </p:nvSpPr>
        <p:spPr>
          <a:xfrm>
            <a:off x="894334" y="1478967"/>
            <a:ext cx="2762605" cy="577850"/>
          </a:xfrm>
          <a:prstGeom prst="rect">
            <a:avLst/>
          </a:prstGeom>
          <a:noFill/>
        </p:spPr>
        <p:txBody>
          <a:bodyPr wrap="square" rtlCol="0">
            <a:spAutoFit/>
          </a:bodyPr>
          <a:lstStyle/>
          <a:p>
            <a:pPr algn="ctr">
              <a:lnSpc>
                <a:spcPct val="150000"/>
              </a:lnSpc>
            </a:pPr>
            <a:r>
              <a:rPr lang="en-US" altLang="zh-CN" sz="2400" dirty="0">
                <a:solidFill>
                  <a:srgbClr val="002060"/>
                </a:solidFill>
                <a:latin typeface="Arial" panose="020B0604020202020204" pitchFamily="34" charset="0"/>
                <a:ea typeface="黑体" panose="02010609060101010101" pitchFamily="49" charset="-122"/>
                <a:cs typeface="Arial" panose="020B0604020202020204" pitchFamily="34" charset="0"/>
              </a:rPr>
              <a:t>External world</a:t>
            </a:r>
            <a:endParaRPr lang="zh-CN" altLang="en-US" sz="2400"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14" name="文本框 13">
            <a:extLst>
              <a:ext uri="{FF2B5EF4-FFF2-40B4-BE49-F238E27FC236}">
                <a16:creationId xmlns:a16="http://schemas.microsoft.com/office/drawing/2014/main" id="{212E6A4D-7A56-4DAA-8343-E6312C282A64}"/>
              </a:ext>
            </a:extLst>
          </p:cNvPr>
          <p:cNvSpPr txBox="1"/>
          <p:nvPr/>
        </p:nvSpPr>
        <p:spPr>
          <a:xfrm>
            <a:off x="8626602" y="1498390"/>
            <a:ext cx="2762605" cy="577850"/>
          </a:xfrm>
          <a:prstGeom prst="rect">
            <a:avLst/>
          </a:prstGeom>
          <a:noFill/>
        </p:spPr>
        <p:txBody>
          <a:bodyPr wrap="square" rtlCol="0">
            <a:spAutoFit/>
          </a:bodyPr>
          <a:lstStyle/>
          <a:p>
            <a:pPr algn="ctr">
              <a:lnSpc>
                <a:spcPct val="150000"/>
              </a:lnSpc>
            </a:pPr>
            <a:r>
              <a:rPr lang="en-US" altLang="zh-CN" sz="2400" dirty="0">
                <a:solidFill>
                  <a:srgbClr val="002060"/>
                </a:solidFill>
                <a:latin typeface="Arial" panose="020B0604020202020204" pitchFamily="34" charset="0"/>
                <a:ea typeface="黑体" panose="02010609060101010101" pitchFamily="49" charset="-122"/>
                <a:cs typeface="Arial" panose="020B0604020202020204" pitchFamily="34" charset="0"/>
              </a:rPr>
              <a:t>Internal world</a:t>
            </a:r>
            <a:endParaRPr lang="zh-CN" altLang="en-US" sz="2400"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cxnSp>
        <p:nvCxnSpPr>
          <p:cNvPr id="16" name="直接连接符 15">
            <a:extLst>
              <a:ext uri="{FF2B5EF4-FFF2-40B4-BE49-F238E27FC236}">
                <a16:creationId xmlns:a16="http://schemas.microsoft.com/office/drawing/2014/main" id="{8852FF35-EB77-447A-A3B5-3851D73306C2}"/>
              </a:ext>
            </a:extLst>
          </p:cNvPr>
          <p:cNvCxnSpPr>
            <a:cxnSpLocks/>
          </p:cNvCxnSpPr>
          <p:nvPr/>
        </p:nvCxnSpPr>
        <p:spPr>
          <a:xfrm>
            <a:off x="4221087" y="2251294"/>
            <a:ext cx="3864932" cy="783071"/>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070EE59-35BC-4E60-A0A7-FA040B5114D7}"/>
              </a:ext>
            </a:extLst>
          </p:cNvPr>
          <p:cNvCxnSpPr>
            <a:cxnSpLocks/>
          </p:cNvCxnSpPr>
          <p:nvPr/>
        </p:nvCxnSpPr>
        <p:spPr>
          <a:xfrm flipV="1">
            <a:off x="4221087" y="3913205"/>
            <a:ext cx="3864932" cy="88167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1" name="Picture 2" descr="Image result for intersection China Beijing">
            <a:extLst>
              <a:ext uri="{FF2B5EF4-FFF2-40B4-BE49-F238E27FC236}">
                <a16:creationId xmlns:a16="http://schemas.microsoft.com/office/drawing/2014/main" id="{C03EB5F6-4809-4642-84AD-F3EC4A0DF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251" y="2935028"/>
            <a:ext cx="3864933" cy="1081392"/>
          </a:xfrm>
          <a:prstGeom prst="rect">
            <a:avLst/>
          </a:prstGeom>
          <a:noFill/>
          <a:scene3d>
            <a:camera prst="perspectiveRight" fov="7200000">
              <a:rot lat="0" lon="18600000" rev="0"/>
            </a:camera>
            <a:lightRig rig="threePt" dir="t"/>
          </a:scene3d>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27BB23CA-938F-4553-A2FD-91D7368B61A0}"/>
              </a:ext>
            </a:extLst>
          </p:cNvPr>
          <p:cNvGrpSpPr/>
          <p:nvPr/>
        </p:nvGrpSpPr>
        <p:grpSpPr>
          <a:xfrm>
            <a:off x="4221087" y="1930773"/>
            <a:ext cx="3749826" cy="2499679"/>
            <a:chOff x="4249235" y="1395768"/>
            <a:chExt cx="3749826" cy="2499679"/>
          </a:xfrm>
        </p:grpSpPr>
        <p:sp>
          <p:nvSpPr>
            <p:cNvPr id="33" name="文本框 32">
              <a:extLst>
                <a:ext uri="{FF2B5EF4-FFF2-40B4-BE49-F238E27FC236}">
                  <a16:creationId xmlns:a16="http://schemas.microsoft.com/office/drawing/2014/main" id="{68AFC4EA-0983-46DC-8CA7-2E30122FBE72}"/>
                </a:ext>
              </a:extLst>
            </p:cNvPr>
            <p:cNvSpPr txBox="1"/>
            <p:nvPr/>
          </p:nvSpPr>
          <p:spPr>
            <a:xfrm rot="675793">
              <a:off x="4461142" y="1395768"/>
              <a:ext cx="3431531" cy="707886"/>
            </a:xfrm>
            <a:prstGeom prst="rect">
              <a:avLst/>
            </a:prstGeom>
            <a:noFill/>
          </p:spPr>
          <p:txBody>
            <a:bodyPr wrap="square" rtlCol="0">
              <a:spAutoFit/>
            </a:bodyPr>
            <a:lstStyle/>
            <a:p>
              <a:pPr algn="ctr"/>
              <a:r>
                <a:rPr lang="en-US" altLang="zh-CN" sz="20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Information reorganization in time and space</a:t>
              </a:r>
              <a:endParaRPr lang="zh-CN" altLang="en-US" sz="20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9" name="文本框 38">
              <a:extLst>
                <a:ext uri="{FF2B5EF4-FFF2-40B4-BE49-F238E27FC236}">
                  <a16:creationId xmlns:a16="http://schemas.microsoft.com/office/drawing/2014/main" id="{631C4894-2EBF-45AD-A8DA-3452A85A20BE}"/>
                </a:ext>
              </a:extLst>
            </p:cNvPr>
            <p:cNvSpPr txBox="1"/>
            <p:nvPr/>
          </p:nvSpPr>
          <p:spPr>
            <a:xfrm>
              <a:off x="4249235" y="2787650"/>
              <a:ext cx="351340" cy="369332"/>
            </a:xfrm>
            <a:prstGeom prst="rect">
              <a:avLst/>
            </a:prstGeom>
            <a:noFill/>
          </p:spPr>
          <p:txBody>
            <a:bodyPr wrap="square" rtlCol="0">
              <a:spAutoFit/>
            </a:bodyPr>
            <a:lstStyle/>
            <a:p>
              <a:r>
                <a:rPr lang="en-US" altLang="zh-CN" b="1" dirty="0">
                  <a:latin typeface="黑体" panose="02010609060101010101" pitchFamily="49" charset="-122"/>
                  <a:ea typeface="黑体" panose="02010609060101010101" pitchFamily="49" charset="-122"/>
                </a:rPr>
                <a:t>…</a:t>
              </a:r>
              <a:endParaRPr lang="zh-CN" altLang="en-US" b="1" dirty="0">
                <a:latin typeface="黑体" panose="02010609060101010101" pitchFamily="49" charset="-122"/>
                <a:ea typeface="黑体" panose="02010609060101010101" pitchFamily="49" charset="-122"/>
              </a:endParaRPr>
            </a:p>
          </p:txBody>
        </p:sp>
        <p:sp>
          <p:nvSpPr>
            <p:cNvPr id="5" name="矩形 4">
              <a:extLst>
                <a:ext uri="{FF2B5EF4-FFF2-40B4-BE49-F238E27FC236}">
                  <a16:creationId xmlns:a16="http://schemas.microsoft.com/office/drawing/2014/main" id="{CE82F8D1-1629-462F-B8A0-740D9F787CB7}"/>
                </a:ext>
              </a:extLst>
            </p:cNvPr>
            <p:cNvSpPr/>
            <p:nvPr/>
          </p:nvSpPr>
          <p:spPr>
            <a:xfrm rot="593856">
              <a:off x="4453793" y="2479053"/>
              <a:ext cx="3523168" cy="6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141270F3-0963-44A0-8456-03A2A322B7AA}"/>
                </a:ext>
              </a:extLst>
            </p:cNvPr>
            <p:cNvSpPr/>
            <p:nvPr/>
          </p:nvSpPr>
          <p:spPr>
            <a:xfrm rot="182636">
              <a:off x="4420115" y="2805933"/>
              <a:ext cx="3523168" cy="6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AA45BBC5-133D-4398-AB2A-56B67C15DDC0}"/>
                </a:ext>
              </a:extLst>
            </p:cNvPr>
            <p:cNvSpPr/>
            <p:nvPr/>
          </p:nvSpPr>
          <p:spPr>
            <a:xfrm rot="21259958">
              <a:off x="4475893" y="3275462"/>
              <a:ext cx="3523168" cy="6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62BFB21-B806-4C71-A811-F69F068AEAA4}"/>
                </a:ext>
              </a:extLst>
            </p:cNvPr>
            <p:cNvSpPr/>
            <p:nvPr/>
          </p:nvSpPr>
          <p:spPr>
            <a:xfrm>
              <a:off x="4945399" y="1910080"/>
              <a:ext cx="102442" cy="1985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6B985D3-B02D-4B8A-926B-4DA4C2EDEC62}"/>
                </a:ext>
              </a:extLst>
            </p:cNvPr>
            <p:cNvSpPr/>
            <p:nvPr/>
          </p:nvSpPr>
          <p:spPr>
            <a:xfrm>
              <a:off x="5492655" y="2118970"/>
              <a:ext cx="86184" cy="1619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558B5C6-BD2C-4FCD-8013-43CCB3C36105}"/>
                </a:ext>
              </a:extLst>
            </p:cNvPr>
            <p:cNvSpPr/>
            <p:nvPr/>
          </p:nvSpPr>
          <p:spPr>
            <a:xfrm>
              <a:off x="6074036" y="2118970"/>
              <a:ext cx="86184" cy="1619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526BF209-F077-410B-929E-A1B8C00BC2A0}"/>
                </a:ext>
              </a:extLst>
            </p:cNvPr>
            <p:cNvSpPr/>
            <p:nvPr/>
          </p:nvSpPr>
          <p:spPr>
            <a:xfrm>
              <a:off x="6613726" y="2243281"/>
              <a:ext cx="45719" cy="1433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0D2A0B63-D501-4A98-9ED8-A9C7F3E10519}"/>
                </a:ext>
              </a:extLst>
            </p:cNvPr>
            <p:cNvSpPr/>
            <p:nvPr/>
          </p:nvSpPr>
          <p:spPr>
            <a:xfrm>
              <a:off x="7110520" y="2375988"/>
              <a:ext cx="45719" cy="110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a:extLst>
              <a:ext uri="{FF2B5EF4-FFF2-40B4-BE49-F238E27FC236}">
                <a16:creationId xmlns:a16="http://schemas.microsoft.com/office/drawing/2014/main" id="{26EED110-2EE9-4429-93D0-97701A4149E1}"/>
              </a:ext>
            </a:extLst>
          </p:cNvPr>
          <p:cNvSpPr txBox="1"/>
          <p:nvPr/>
        </p:nvSpPr>
        <p:spPr>
          <a:xfrm>
            <a:off x="7689266" y="3272364"/>
            <a:ext cx="351340" cy="369332"/>
          </a:xfrm>
          <a:prstGeom prst="rect">
            <a:avLst/>
          </a:prstGeom>
          <a:noFill/>
        </p:spPr>
        <p:txBody>
          <a:bodyPr wrap="square" rtlCol="0">
            <a:spAutoFit/>
          </a:bodyPr>
          <a:lstStyle/>
          <a:p>
            <a:r>
              <a:rPr lang="en-US" altLang="zh-CN" b="1" dirty="0">
                <a:latin typeface="黑体" panose="02010609060101010101" pitchFamily="49" charset="-122"/>
                <a:ea typeface="黑体" panose="02010609060101010101" pitchFamily="49" charset="-122"/>
              </a:rPr>
              <a:t>…</a:t>
            </a:r>
            <a:endParaRPr lang="zh-CN" altLang="en-US" b="1" dirty="0">
              <a:latin typeface="黑体" panose="02010609060101010101" pitchFamily="49" charset="-122"/>
              <a:ea typeface="黑体" panose="02010609060101010101" pitchFamily="49" charset="-122"/>
            </a:endParaRPr>
          </a:p>
        </p:txBody>
      </p:sp>
      <p:sp>
        <p:nvSpPr>
          <p:cNvPr id="3" name="标题 1">
            <a:extLst>
              <a:ext uri="{FF2B5EF4-FFF2-40B4-BE49-F238E27FC236}">
                <a16:creationId xmlns:a16="http://schemas.microsoft.com/office/drawing/2014/main" id="{760604F2-E6A0-4638-9CB7-50CCE7F5734E}"/>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黑体" panose="02010609060101010101" pitchFamily="49" charset="-122"/>
                <a:cs typeface="Arial" panose="020B0604020202020204" pitchFamily="34" charset="0"/>
              </a:rPr>
              <a:t>Spatiotemporal reorganization of information in the brain</a:t>
            </a:r>
            <a:endParaRPr lang="zh-CN" altLang="en-US" sz="28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25" name="文本框 24">
            <a:extLst>
              <a:ext uri="{FF2B5EF4-FFF2-40B4-BE49-F238E27FC236}">
                <a16:creationId xmlns:a16="http://schemas.microsoft.com/office/drawing/2014/main" id="{4F243DC5-A084-4287-94AC-7DA12B53F847}"/>
              </a:ext>
            </a:extLst>
          </p:cNvPr>
          <p:cNvSpPr txBox="1"/>
          <p:nvPr/>
        </p:nvSpPr>
        <p:spPr>
          <a:xfrm>
            <a:off x="2157572" y="5633866"/>
            <a:ext cx="7859731" cy="707886"/>
          </a:xfrm>
          <a:prstGeom prst="rect">
            <a:avLst/>
          </a:prstGeom>
          <a:noFill/>
        </p:spPr>
        <p:txBody>
          <a:bodyPr wrap="square">
            <a:spAutoFit/>
          </a:bodyPr>
          <a:lstStyle/>
          <a:p>
            <a:pPr>
              <a:spcBef>
                <a:spcPts val="600"/>
              </a:spcBef>
            </a:pPr>
            <a:r>
              <a:rPr lang="en-US" altLang="zh-CN" sz="2000" dirty="0">
                <a:solidFill>
                  <a:srgbClr val="002060"/>
                </a:solidFill>
                <a:latin typeface="Arial" panose="020B0604020202020204" pitchFamily="34" charset="0"/>
                <a:cs typeface="Arial" panose="020B0604020202020204" pitchFamily="34" charset="0"/>
              </a:rPr>
              <a:t>Temporal dynamics of external world does not necessarily correspond to that of the internal world (brain)</a:t>
            </a:r>
          </a:p>
        </p:txBody>
      </p:sp>
      <p:sp>
        <p:nvSpPr>
          <p:cNvPr id="26" name="文本框 25">
            <a:extLst>
              <a:ext uri="{FF2B5EF4-FFF2-40B4-BE49-F238E27FC236}">
                <a16:creationId xmlns:a16="http://schemas.microsoft.com/office/drawing/2014/main" id="{AB3CC0ED-D8AD-427C-9707-2AB06002E59E}"/>
              </a:ext>
            </a:extLst>
          </p:cNvPr>
          <p:cNvSpPr txBox="1"/>
          <p:nvPr/>
        </p:nvSpPr>
        <p:spPr>
          <a:xfrm>
            <a:off x="5733328" y="5090159"/>
            <a:ext cx="6097712" cy="369332"/>
          </a:xfrm>
          <a:prstGeom prst="rect">
            <a:avLst/>
          </a:prstGeom>
          <a:noFill/>
        </p:spPr>
        <p:txBody>
          <a:bodyPr wrap="square">
            <a:spAutoFit/>
          </a:bodyPr>
          <a:lstStyle/>
          <a:p>
            <a:pPr algn="r"/>
            <a:r>
              <a:rPr lang="en-US" altLang="zh-CN" sz="1800" b="0" i="0" u="none" strike="noStrike" baseline="0" dirty="0" err="1">
                <a:latin typeface="Calibri" panose="020F0502020204030204" pitchFamily="34" charset="0"/>
              </a:rPr>
              <a:t>Friston</a:t>
            </a:r>
            <a:r>
              <a:rPr lang="en-US" altLang="zh-CN" sz="1800" b="0" i="0" u="none" strike="noStrike" baseline="0" dirty="0">
                <a:latin typeface="Calibri" panose="020F0502020204030204" pitchFamily="34" charset="0"/>
              </a:rPr>
              <a:t>, K. and G. </a:t>
            </a:r>
            <a:r>
              <a:rPr lang="en-US" altLang="zh-CN" sz="1800" b="0" i="0" u="none" strike="noStrike" baseline="0" dirty="0" err="1">
                <a:latin typeface="Calibri" panose="020F0502020204030204" pitchFamily="34" charset="0"/>
              </a:rPr>
              <a:t>Buzsaki</a:t>
            </a:r>
            <a:r>
              <a:rPr lang="en-US" altLang="zh-CN" sz="1800" b="0" i="0" u="none" strike="noStrike" baseline="0" dirty="0">
                <a:latin typeface="Calibri" panose="020F0502020204030204" pitchFamily="34" charset="0"/>
              </a:rPr>
              <a:t>, </a:t>
            </a:r>
            <a:r>
              <a:rPr lang="en-US" altLang="zh-CN" sz="1800" b="0" i="1" u="none" strike="noStrike" baseline="0" dirty="0">
                <a:latin typeface="Calibri-Italic"/>
              </a:rPr>
              <a:t>TICS</a:t>
            </a:r>
            <a:r>
              <a:rPr lang="en-US" altLang="zh-CN" i="1" dirty="0">
                <a:latin typeface="Calibri-Italic"/>
              </a:rPr>
              <a:t>,</a:t>
            </a:r>
            <a:r>
              <a:rPr lang="zh-CN" altLang="en-US" i="1" dirty="0">
                <a:latin typeface="Calibri-Italic"/>
              </a:rPr>
              <a:t> </a:t>
            </a:r>
            <a:r>
              <a:rPr lang="en-US" altLang="zh-CN" sz="1800" b="0" i="0" u="none" strike="noStrike" baseline="0" dirty="0">
                <a:latin typeface="Calibri" panose="020F0502020204030204" pitchFamily="34" charset="0"/>
              </a:rPr>
              <a:t>2016</a:t>
            </a:r>
            <a:endParaRPr lang="zh-CN" altLang="en-US" dirty="0"/>
          </a:p>
        </p:txBody>
      </p:sp>
    </p:spTree>
    <p:extLst>
      <p:ext uri="{BB962C8B-B14F-4D97-AF65-F5344CB8AC3E}">
        <p14:creationId xmlns:p14="http://schemas.microsoft.com/office/powerpoint/2010/main" val="3736500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Each tone carries </a:t>
            </a:r>
            <a:r>
              <a:rPr lang="en-US" altLang="zh-CN" sz="2400" b="1" dirty="0">
                <a:solidFill>
                  <a:srgbClr val="C00000"/>
                </a:solidFill>
                <a:latin typeface="Arial" panose="020B0604020202020204" pitchFamily="34" charset="0"/>
                <a:ea typeface="+mj-ea"/>
                <a:cs typeface="Arial" panose="020B0604020202020204" pitchFamily="34" charset="0"/>
              </a:rPr>
              <a:t>content</a:t>
            </a:r>
            <a:r>
              <a:rPr lang="en-US" altLang="zh-CN" sz="2400" b="1" dirty="0">
                <a:solidFill>
                  <a:schemeClr val="bg1"/>
                </a:solidFill>
                <a:latin typeface="Arial" panose="020B0604020202020204" pitchFamily="34" charset="0"/>
                <a:ea typeface="+mj-ea"/>
                <a:cs typeface="Arial" panose="020B0604020202020204" pitchFamily="34" charset="0"/>
              </a:rPr>
              <a:t> and </a:t>
            </a:r>
            <a:r>
              <a:rPr lang="en-US" altLang="zh-CN" sz="2400" b="1" dirty="0">
                <a:solidFill>
                  <a:srgbClr val="00B0F0"/>
                </a:solidFill>
                <a:latin typeface="Arial" panose="020B0604020202020204" pitchFamily="34" charset="0"/>
                <a:ea typeface="+mj-ea"/>
                <a:cs typeface="Arial" panose="020B0604020202020204" pitchFamily="34" charset="0"/>
              </a:rPr>
              <a:t>structure</a:t>
            </a:r>
            <a:r>
              <a:rPr lang="en-US" altLang="zh-CN" sz="2400" b="1" dirty="0">
                <a:solidFill>
                  <a:schemeClr val="bg1"/>
                </a:solidFill>
                <a:latin typeface="Arial" panose="020B0604020202020204" pitchFamily="34" charset="0"/>
                <a:ea typeface="+mj-ea"/>
                <a:cs typeface="Arial" panose="020B0604020202020204" pitchFamily="34" charset="0"/>
              </a:rPr>
              <a:t> codes in parallel</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9" name="图片 2">
            <a:extLst>
              <a:ext uri="{FF2B5EF4-FFF2-40B4-BE49-F238E27FC236}">
                <a16:creationId xmlns:a16="http://schemas.microsoft.com/office/drawing/2014/main" id="{14301C12-45B1-416C-80F5-FC6278DD7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492" y="1808120"/>
            <a:ext cx="8848904" cy="18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9656776" y="6261316"/>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dirty="0" err="1"/>
              <a:t>Biorxiv</a:t>
            </a:r>
            <a:endParaRPr lang="zh-CN" altLang="en-US" sz="1800" b="1" dirty="0"/>
          </a:p>
        </p:txBody>
      </p:sp>
      <p:sp>
        <p:nvSpPr>
          <p:cNvPr id="20" name="矩形: 圆角 19">
            <a:extLst>
              <a:ext uri="{FF2B5EF4-FFF2-40B4-BE49-F238E27FC236}">
                <a16:creationId xmlns:a16="http://schemas.microsoft.com/office/drawing/2014/main" id="{B238B7BD-B842-4B5F-A562-2FA2613AFBBD}"/>
              </a:ext>
            </a:extLst>
          </p:cNvPr>
          <p:cNvSpPr/>
          <p:nvPr/>
        </p:nvSpPr>
        <p:spPr>
          <a:xfrm>
            <a:off x="2512328" y="1553655"/>
            <a:ext cx="3583671" cy="187325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50000"/>
                </a:schemeClr>
              </a:solidFill>
            </a:endParaRPr>
          </a:p>
        </p:txBody>
      </p:sp>
      <p:sp>
        <p:nvSpPr>
          <p:cNvPr id="7" name="文本框 6">
            <a:extLst>
              <a:ext uri="{FF2B5EF4-FFF2-40B4-BE49-F238E27FC236}">
                <a16:creationId xmlns:a16="http://schemas.microsoft.com/office/drawing/2014/main" id="{3E349F25-2F1C-4087-AC94-9C91241389D5}"/>
              </a:ext>
            </a:extLst>
          </p:cNvPr>
          <p:cNvSpPr txBox="1"/>
          <p:nvPr/>
        </p:nvSpPr>
        <p:spPr>
          <a:xfrm>
            <a:off x="2979506" y="1144988"/>
            <a:ext cx="2517168" cy="369332"/>
          </a:xfrm>
          <a:prstGeom prst="rect">
            <a:avLst/>
          </a:prstGeom>
          <a:noFill/>
        </p:spPr>
        <p:txBody>
          <a:bodyPr wrap="square" rtlCol="0">
            <a:spAutoFit/>
          </a:bodyPr>
          <a:lstStyle/>
          <a:p>
            <a:pPr algn="ctr"/>
            <a:r>
              <a:rPr lang="en-US" altLang="zh-CN" b="1" dirty="0">
                <a:solidFill>
                  <a:schemeClr val="accent6">
                    <a:lumMod val="50000"/>
                  </a:schemeClr>
                </a:solidFill>
                <a:latin typeface="Arial" panose="020B0604020202020204" pitchFamily="34" charset="0"/>
                <a:cs typeface="Arial" panose="020B0604020202020204" pitchFamily="34" charset="0"/>
              </a:rPr>
              <a:t>Encoding period</a:t>
            </a:r>
            <a:endParaRPr lang="zh-CN" altLang="en-US" b="1" dirty="0">
              <a:solidFill>
                <a:schemeClr val="accent6">
                  <a:lumMod val="50000"/>
                </a:schemeClr>
              </a:solidFill>
              <a:latin typeface="Arial" panose="020B0604020202020204" pitchFamily="34" charset="0"/>
              <a:cs typeface="Arial" panose="020B0604020202020204" pitchFamily="34" charset="0"/>
            </a:endParaRPr>
          </a:p>
        </p:txBody>
      </p:sp>
      <p:sp>
        <p:nvSpPr>
          <p:cNvPr id="21" name="矩形 13348">
            <a:extLst>
              <a:ext uri="{FF2B5EF4-FFF2-40B4-BE49-F238E27FC236}">
                <a16:creationId xmlns:a16="http://schemas.microsoft.com/office/drawing/2014/main" id="{3B1E9AD9-45A6-4FA8-B78E-0C62247A5FBB}"/>
              </a:ext>
            </a:extLst>
          </p:cNvPr>
          <p:cNvSpPr>
            <a:spLocks noChangeArrowheads="1"/>
          </p:cNvSpPr>
          <p:nvPr/>
        </p:nvSpPr>
        <p:spPr bwMode="auto">
          <a:xfrm>
            <a:off x="4186819" y="3734204"/>
            <a:ext cx="21411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dirty="0">
                <a:solidFill>
                  <a:srgbClr val="A01324"/>
                </a:solidFill>
              </a:rPr>
              <a:t>Content</a:t>
            </a:r>
            <a:endParaRPr lang="zh-CN" altLang="en-US" sz="2000" dirty="0">
              <a:solidFill>
                <a:srgbClr val="A01324"/>
              </a:solidFill>
            </a:endParaRPr>
          </a:p>
        </p:txBody>
      </p:sp>
      <p:sp>
        <p:nvSpPr>
          <p:cNvPr id="22" name="矩形 13348">
            <a:extLst>
              <a:ext uri="{FF2B5EF4-FFF2-40B4-BE49-F238E27FC236}">
                <a16:creationId xmlns:a16="http://schemas.microsoft.com/office/drawing/2014/main" id="{2E7FFB83-F7C1-4BF9-9DD3-E697679AE21A}"/>
              </a:ext>
            </a:extLst>
          </p:cNvPr>
          <p:cNvSpPr>
            <a:spLocks noChangeArrowheads="1"/>
          </p:cNvSpPr>
          <p:nvPr/>
        </p:nvSpPr>
        <p:spPr bwMode="auto">
          <a:xfrm>
            <a:off x="7844419" y="3734204"/>
            <a:ext cx="21411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a:solidFill>
                  <a:srgbClr val="2A4FA3"/>
                </a:solidFill>
              </a:rPr>
              <a:t>Structure</a:t>
            </a:r>
            <a:endParaRPr lang="zh-CN" altLang="en-US" sz="2000">
              <a:solidFill>
                <a:srgbClr val="2A4FA3"/>
              </a:solidFill>
            </a:endParaRPr>
          </a:p>
        </p:txBody>
      </p:sp>
      <p:pic>
        <p:nvPicPr>
          <p:cNvPr id="23" name="图片 1">
            <a:extLst>
              <a:ext uri="{FF2B5EF4-FFF2-40B4-BE49-F238E27FC236}">
                <a16:creationId xmlns:a16="http://schemas.microsoft.com/office/drawing/2014/main" id="{3B648610-9D30-46BA-A364-DD206ED73F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2686" y="4076367"/>
            <a:ext cx="6529173" cy="250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13348">
            <a:extLst>
              <a:ext uri="{FF2B5EF4-FFF2-40B4-BE49-F238E27FC236}">
                <a16:creationId xmlns:a16="http://schemas.microsoft.com/office/drawing/2014/main" id="{DB32E965-FE64-4C1F-8732-C1427BDFD91F}"/>
              </a:ext>
            </a:extLst>
          </p:cNvPr>
          <p:cNvSpPr>
            <a:spLocks noChangeArrowheads="1"/>
          </p:cNvSpPr>
          <p:nvPr/>
        </p:nvSpPr>
        <p:spPr bwMode="auto">
          <a:xfrm>
            <a:off x="219061" y="5529590"/>
            <a:ext cx="28372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solidFill>
                  <a:srgbClr val="002060"/>
                </a:solidFill>
              </a:rPr>
              <a:t>64-channel Representational</a:t>
            </a:r>
          </a:p>
          <a:p>
            <a:pPr eaLnBrk="1" hangingPunct="1">
              <a:spcBef>
                <a:spcPct val="0"/>
              </a:spcBef>
              <a:buFontTx/>
              <a:buNone/>
            </a:pPr>
            <a:r>
              <a:rPr lang="en-US" altLang="zh-CN" sz="1600" dirty="0">
                <a:solidFill>
                  <a:srgbClr val="002060"/>
                </a:solidFill>
              </a:rPr>
              <a:t>Similarity Analysis (RSA) at each time point for decoding</a:t>
            </a:r>
            <a:endParaRPr lang="zh-CN" altLang="en-US" sz="1600" dirty="0">
              <a:solidFill>
                <a:srgbClr val="002060"/>
              </a:solidFill>
            </a:endParaRPr>
          </a:p>
        </p:txBody>
      </p:sp>
      <p:sp>
        <p:nvSpPr>
          <p:cNvPr id="25" name="文本框 24">
            <a:extLst>
              <a:ext uri="{FF2B5EF4-FFF2-40B4-BE49-F238E27FC236}">
                <a16:creationId xmlns:a16="http://schemas.microsoft.com/office/drawing/2014/main" id="{E4BFAFE2-D86D-40F9-9575-ECBA8CCCF983}"/>
              </a:ext>
            </a:extLst>
          </p:cNvPr>
          <p:cNvSpPr txBox="1"/>
          <p:nvPr/>
        </p:nvSpPr>
        <p:spPr>
          <a:xfrm>
            <a:off x="290312" y="3645846"/>
            <a:ext cx="2837292" cy="1477328"/>
          </a:xfrm>
          <a:prstGeom prst="rect">
            <a:avLst/>
          </a:prstGeom>
          <a:solidFill>
            <a:schemeClr val="accent6">
              <a:lumMod val="75000"/>
            </a:schemeClr>
          </a:solidFill>
        </p:spPr>
        <p:txBody>
          <a:bodyPr wrap="square" rtlCol="0">
            <a:spAutoFit/>
          </a:bodyPr>
          <a:lstStyle/>
          <a:p>
            <a:r>
              <a:rPr lang="en-US" altLang="zh-CN" dirty="0">
                <a:solidFill>
                  <a:schemeClr val="bg1"/>
                </a:solidFill>
                <a:latin typeface="Times New Roman" panose="02020603050405020304" pitchFamily="18" charset="0"/>
                <a:cs typeface="Times New Roman" panose="02020603050405020304" pitchFamily="18" charset="0"/>
              </a:rPr>
              <a:t>Each tone is presumably characterized by specific content (</a:t>
            </a:r>
            <a:r>
              <a:rPr lang="en-US" altLang="zh-CN" sz="1600" i="1" dirty="0">
                <a:solidFill>
                  <a:schemeClr val="bg1"/>
                </a:solidFill>
                <a:latin typeface="Times New Roman" panose="02020603050405020304" pitchFamily="18" charset="0"/>
                <a:cs typeface="Times New Roman" panose="02020603050405020304" pitchFamily="18" charset="0"/>
              </a:rPr>
              <a:t>one of the six frequencies</a:t>
            </a:r>
            <a:r>
              <a:rPr lang="en-US" altLang="zh-CN" dirty="0">
                <a:solidFill>
                  <a:schemeClr val="bg1"/>
                </a:solidFill>
                <a:latin typeface="Times New Roman" panose="02020603050405020304" pitchFamily="18" charset="0"/>
                <a:cs typeface="Times New Roman" panose="02020603050405020304" pitchFamily="18" charset="0"/>
              </a:rPr>
              <a:t>) and structure (</a:t>
            </a:r>
            <a:r>
              <a:rPr lang="en-US" altLang="zh-CN" sz="1600" i="1" dirty="0">
                <a:solidFill>
                  <a:schemeClr val="bg1"/>
                </a:solidFill>
                <a:latin typeface="Times New Roman" panose="02020603050405020304" pitchFamily="18" charset="0"/>
                <a:cs typeface="Times New Roman" panose="02020603050405020304" pitchFamily="18" charset="0"/>
              </a:rPr>
              <a:t>one of the three positions</a:t>
            </a:r>
            <a:r>
              <a:rPr lang="en-US" altLang="zh-CN" dirty="0">
                <a:solidFill>
                  <a:schemeClr val="bg1"/>
                </a:solidFill>
                <a:latin typeface="Times New Roman" panose="02020603050405020304" pitchFamily="18" charset="0"/>
                <a:cs typeface="Times New Roman" panose="02020603050405020304" pitchFamily="18" charset="0"/>
              </a:rPr>
              <a:t>)</a:t>
            </a:r>
            <a:endParaRPr lang="zh-CN"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01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err="1">
                <a:solidFill>
                  <a:schemeClr val="bg1"/>
                </a:solidFill>
                <a:latin typeface="Arial" panose="020B0604020202020204" pitchFamily="34" charset="0"/>
                <a:ea typeface="+mj-ea"/>
                <a:cs typeface="Arial" panose="020B0604020202020204" pitchFamily="34" charset="0"/>
              </a:rPr>
              <a:t>Retrocue</a:t>
            </a:r>
            <a:r>
              <a:rPr lang="en-US" altLang="zh-CN" sz="2400" b="1" dirty="0">
                <a:solidFill>
                  <a:schemeClr val="bg1"/>
                </a:solidFill>
                <a:latin typeface="Arial" panose="020B0604020202020204" pitchFamily="34" charset="0"/>
                <a:ea typeface="+mj-ea"/>
                <a:cs typeface="Arial" panose="020B0604020202020204" pitchFamily="34" charset="0"/>
              </a:rPr>
              <a:t> during retention reactivates </a:t>
            </a:r>
            <a:r>
              <a:rPr lang="en-US" altLang="zh-CN" sz="2400" b="1" dirty="0">
                <a:solidFill>
                  <a:srgbClr val="00B0F0"/>
                </a:solidFill>
                <a:latin typeface="Arial" panose="020B0604020202020204" pitchFamily="34" charset="0"/>
                <a:ea typeface="+mj-ea"/>
                <a:cs typeface="Arial" panose="020B0604020202020204" pitchFamily="34" charset="0"/>
              </a:rPr>
              <a:t>structure</a:t>
            </a:r>
            <a:r>
              <a:rPr lang="en-US" altLang="zh-CN" sz="2400" b="1" dirty="0">
                <a:solidFill>
                  <a:schemeClr val="bg1"/>
                </a:solidFill>
                <a:latin typeface="Arial" panose="020B0604020202020204" pitchFamily="34" charset="0"/>
                <a:ea typeface="+mj-ea"/>
                <a:cs typeface="Arial" panose="020B0604020202020204" pitchFamily="34" charset="0"/>
              </a:rPr>
              <a:t> but not </a:t>
            </a:r>
            <a:r>
              <a:rPr lang="en-US" altLang="zh-CN" sz="2400" b="1" dirty="0">
                <a:solidFill>
                  <a:srgbClr val="C00000"/>
                </a:solidFill>
                <a:latin typeface="Arial" panose="020B0604020202020204" pitchFamily="34" charset="0"/>
                <a:ea typeface="+mj-ea"/>
                <a:cs typeface="Arial" panose="020B0604020202020204" pitchFamily="34" charset="0"/>
              </a:rPr>
              <a:t>content</a:t>
            </a:r>
            <a:endParaRPr lang="zh-CN" altLang="en-US" sz="2400" dirty="0">
              <a:solidFill>
                <a:srgbClr val="C00000"/>
              </a:solidFill>
              <a:latin typeface="Arial" panose="020B0604020202020204" pitchFamily="34" charset="0"/>
              <a:ea typeface="+mj-ea"/>
              <a:cs typeface="Arial" panose="020B0604020202020204" pitchFamily="34" charset="0"/>
            </a:endParaRPr>
          </a:p>
        </p:txBody>
      </p:sp>
      <p:pic>
        <p:nvPicPr>
          <p:cNvPr id="9" name="图片 2">
            <a:extLst>
              <a:ext uri="{FF2B5EF4-FFF2-40B4-BE49-F238E27FC236}">
                <a16:creationId xmlns:a16="http://schemas.microsoft.com/office/drawing/2014/main" id="{14301C12-45B1-416C-80F5-FC6278DD7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492" y="1808120"/>
            <a:ext cx="8848904" cy="18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9656776" y="6261316"/>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dirty="0" err="1"/>
              <a:t>Biorxiv</a:t>
            </a:r>
            <a:endParaRPr lang="zh-CN" altLang="en-US" sz="1800" b="1" dirty="0"/>
          </a:p>
        </p:txBody>
      </p:sp>
      <p:sp>
        <p:nvSpPr>
          <p:cNvPr id="12" name="矩形: 圆角 11">
            <a:extLst>
              <a:ext uri="{FF2B5EF4-FFF2-40B4-BE49-F238E27FC236}">
                <a16:creationId xmlns:a16="http://schemas.microsoft.com/office/drawing/2014/main" id="{CBD160BE-2162-444B-8BA0-7630F20B406D}"/>
              </a:ext>
            </a:extLst>
          </p:cNvPr>
          <p:cNvSpPr/>
          <p:nvPr/>
        </p:nvSpPr>
        <p:spPr>
          <a:xfrm>
            <a:off x="5943890" y="1553653"/>
            <a:ext cx="2902159" cy="187325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50000"/>
                </a:schemeClr>
              </a:solidFill>
            </a:endParaRPr>
          </a:p>
        </p:txBody>
      </p:sp>
      <p:sp>
        <p:nvSpPr>
          <p:cNvPr id="13" name="文本框 12">
            <a:extLst>
              <a:ext uri="{FF2B5EF4-FFF2-40B4-BE49-F238E27FC236}">
                <a16:creationId xmlns:a16="http://schemas.microsoft.com/office/drawing/2014/main" id="{474008CA-FDBF-4216-A509-15AB2714163C}"/>
              </a:ext>
            </a:extLst>
          </p:cNvPr>
          <p:cNvSpPr txBox="1"/>
          <p:nvPr/>
        </p:nvSpPr>
        <p:spPr>
          <a:xfrm>
            <a:off x="6136385" y="1122620"/>
            <a:ext cx="2517168" cy="369332"/>
          </a:xfrm>
          <a:prstGeom prst="rect">
            <a:avLst/>
          </a:prstGeom>
          <a:noFill/>
        </p:spPr>
        <p:txBody>
          <a:bodyPr wrap="square" rtlCol="0">
            <a:spAutoFit/>
          </a:bodyPr>
          <a:lstStyle/>
          <a:p>
            <a:pPr algn="ctr"/>
            <a:r>
              <a:rPr lang="en-US" altLang="zh-CN" b="1" dirty="0">
                <a:solidFill>
                  <a:schemeClr val="accent6">
                    <a:lumMod val="50000"/>
                  </a:schemeClr>
                </a:solidFill>
                <a:latin typeface="Arial" panose="020B0604020202020204" pitchFamily="34" charset="0"/>
                <a:cs typeface="Arial" panose="020B0604020202020204" pitchFamily="34" charset="0"/>
              </a:rPr>
              <a:t>Maintaining period</a:t>
            </a:r>
            <a:endParaRPr lang="zh-CN" altLang="en-US" b="1" dirty="0">
              <a:solidFill>
                <a:schemeClr val="accent6">
                  <a:lumMod val="50000"/>
                </a:schemeClr>
              </a:solidFill>
              <a:latin typeface="Arial" panose="020B0604020202020204" pitchFamily="34" charset="0"/>
              <a:cs typeface="Arial" panose="020B0604020202020204" pitchFamily="34" charset="0"/>
            </a:endParaRPr>
          </a:p>
        </p:txBody>
      </p:sp>
      <p:grpSp>
        <p:nvGrpSpPr>
          <p:cNvPr id="18" name="组合 3">
            <a:extLst>
              <a:ext uri="{FF2B5EF4-FFF2-40B4-BE49-F238E27FC236}">
                <a16:creationId xmlns:a16="http://schemas.microsoft.com/office/drawing/2014/main" id="{571CEB76-A135-4D26-B68A-67AAF513A276}"/>
              </a:ext>
            </a:extLst>
          </p:cNvPr>
          <p:cNvGrpSpPr>
            <a:grpSpLocks/>
          </p:cNvGrpSpPr>
          <p:nvPr/>
        </p:nvGrpSpPr>
        <p:grpSpPr bwMode="auto">
          <a:xfrm>
            <a:off x="3233791" y="3890424"/>
            <a:ext cx="7315200" cy="2668792"/>
            <a:chOff x="1600200" y="2229096"/>
            <a:chExt cx="7315200" cy="2668791"/>
          </a:xfrm>
        </p:grpSpPr>
        <p:sp>
          <p:nvSpPr>
            <p:cNvPr id="26" name="矩形 13348">
              <a:extLst>
                <a:ext uri="{FF2B5EF4-FFF2-40B4-BE49-F238E27FC236}">
                  <a16:creationId xmlns:a16="http://schemas.microsoft.com/office/drawing/2014/main" id="{C2861144-B9A8-4057-91AC-2EFD7C35C590}"/>
                </a:ext>
              </a:extLst>
            </p:cNvPr>
            <p:cNvSpPr>
              <a:spLocks noChangeArrowheads="1"/>
            </p:cNvSpPr>
            <p:nvPr/>
          </p:nvSpPr>
          <p:spPr bwMode="auto">
            <a:xfrm>
              <a:off x="1600200" y="2229096"/>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dirty="0">
                  <a:solidFill>
                    <a:srgbClr val="A01324"/>
                  </a:solidFill>
                </a:rPr>
                <a:t>No content</a:t>
              </a:r>
              <a:endParaRPr lang="zh-CN" altLang="en-US" sz="2000" dirty="0">
                <a:solidFill>
                  <a:srgbClr val="A01324"/>
                </a:solidFill>
              </a:endParaRPr>
            </a:p>
          </p:txBody>
        </p:sp>
        <p:sp>
          <p:nvSpPr>
            <p:cNvPr id="27" name="矩形 13348">
              <a:extLst>
                <a:ext uri="{FF2B5EF4-FFF2-40B4-BE49-F238E27FC236}">
                  <a16:creationId xmlns:a16="http://schemas.microsoft.com/office/drawing/2014/main" id="{23D566B5-F2B5-4EB6-BAED-8D3600E67773}"/>
                </a:ext>
              </a:extLst>
            </p:cNvPr>
            <p:cNvSpPr>
              <a:spLocks noChangeArrowheads="1"/>
            </p:cNvSpPr>
            <p:nvPr/>
          </p:nvSpPr>
          <p:spPr bwMode="auto">
            <a:xfrm>
              <a:off x="5410200" y="2229096"/>
              <a:ext cx="350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a:solidFill>
                    <a:srgbClr val="2A4FA3"/>
                  </a:solidFill>
                </a:rPr>
                <a:t>Structure reactivation</a:t>
              </a:r>
              <a:endParaRPr lang="zh-CN" altLang="en-US" sz="2000">
                <a:solidFill>
                  <a:srgbClr val="2A4FA3"/>
                </a:solidFill>
              </a:endParaRPr>
            </a:p>
          </p:txBody>
        </p:sp>
        <p:pic>
          <p:nvPicPr>
            <p:cNvPr id="28" name="图片 2">
              <a:extLst>
                <a:ext uri="{FF2B5EF4-FFF2-40B4-BE49-F238E27FC236}">
                  <a16:creationId xmlns:a16="http://schemas.microsoft.com/office/drawing/2014/main" id="{C2AAD54E-9CE4-406E-9AD8-4AA957C72F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0955" y="2483563"/>
              <a:ext cx="6295490" cy="24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直接连接符 2">
            <a:extLst>
              <a:ext uri="{FF2B5EF4-FFF2-40B4-BE49-F238E27FC236}">
                <a16:creationId xmlns:a16="http://schemas.microsoft.com/office/drawing/2014/main" id="{3D5FA5DA-6DA6-4EE3-B890-2E907197235E}"/>
              </a:ext>
            </a:extLst>
          </p:cNvPr>
          <p:cNvCxnSpPr>
            <a:cxnSpLocks/>
          </p:cNvCxnSpPr>
          <p:nvPr/>
        </p:nvCxnSpPr>
        <p:spPr>
          <a:xfrm flipV="1">
            <a:off x="6472291" y="2070361"/>
            <a:ext cx="709345" cy="194109"/>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43E95EB-E022-43DE-98D8-EB091DF027D7}"/>
              </a:ext>
            </a:extLst>
          </p:cNvPr>
          <p:cNvCxnSpPr>
            <a:cxnSpLocks/>
          </p:cNvCxnSpPr>
          <p:nvPr/>
        </p:nvCxnSpPr>
        <p:spPr>
          <a:xfrm>
            <a:off x="6503114" y="3011766"/>
            <a:ext cx="678522" cy="11788"/>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4CA229C9-B8A9-4DEC-8966-1B348E3779A4}"/>
              </a:ext>
            </a:extLst>
          </p:cNvPr>
          <p:cNvCxnSpPr>
            <a:cxnSpLocks/>
          </p:cNvCxnSpPr>
          <p:nvPr/>
        </p:nvCxnSpPr>
        <p:spPr>
          <a:xfrm flipV="1">
            <a:off x="7191910" y="2070361"/>
            <a:ext cx="0" cy="968363"/>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60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White noise PING during retention reactivates </a:t>
            </a:r>
            <a:r>
              <a:rPr lang="en-US" altLang="zh-CN" sz="2400" b="1" dirty="0">
                <a:solidFill>
                  <a:srgbClr val="C00000"/>
                </a:solidFill>
                <a:latin typeface="Arial" panose="020B0604020202020204" pitchFamily="34" charset="0"/>
                <a:ea typeface="+mj-ea"/>
                <a:cs typeface="Arial" panose="020B0604020202020204" pitchFamily="34" charset="0"/>
              </a:rPr>
              <a:t>content</a:t>
            </a:r>
            <a:r>
              <a:rPr lang="en-US" altLang="zh-CN" sz="2400" b="1" dirty="0">
                <a:solidFill>
                  <a:schemeClr val="bg1"/>
                </a:solidFill>
                <a:latin typeface="Arial" panose="020B0604020202020204" pitchFamily="34" charset="0"/>
                <a:ea typeface="+mj-ea"/>
                <a:cs typeface="Arial" panose="020B0604020202020204" pitchFamily="34" charset="0"/>
              </a:rPr>
              <a:t> but not </a:t>
            </a:r>
            <a:r>
              <a:rPr lang="en-US" altLang="zh-CN" sz="2400" b="1" dirty="0">
                <a:solidFill>
                  <a:srgbClr val="00B0F0"/>
                </a:solidFill>
                <a:latin typeface="Arial" panose="020B0604020202020204" pitchFamily="34" charset="0"/>
                <a:ea typeface="+mj-ea"/>
                <a:cs typeface="Arial" panose="020B0604020202020204" pitchFamily="34" charset="0"/>
              </a:rPr>
              <a:t>structure</a:t>
            </a:r>
            <a:endParaRPr lang="zh-CN" altLang="en-US" sz="2400" dirty="0">
              <a:solidFill>
                <a:srgbClr val="00B0F0"/>
              </a:solidFill>
              <a:latin typeface="Arial" panose="020B0604020202020204" pitchFamily="34" charset="0"/>
              <a:ea typeface="+mj-ea"/>
              <a:cs typeface="Arial" panose="020B0604020202020204" pitchFamily="34" charset="0"/>
            </a:endParaRPr>
          </a:p>
        </p:txBody>
      </p:sp>
      <p:pic>
        <p:nvPicPr>
          <p:cNvPr id="9" name="图片 2">
            <a:extLst>
              <a:ext uri="{FF2B5EF4-FFF2-40B4-BE49-F238E27FC236}">
                <a16:creationId xmlns:a16="http://schemas.microsoft.com/office/drawing/2014/main" id="{14301C12-45B1-416C-80F5-FC6278DD7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492" y="1808120"/>
            <a:ext cx="8848904" cy="18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9656776" y="6261316"/>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dirty="0" err="1"/>
              <a:t>Biorxiv</a:t>
            </a:r>
            <a:endParaRPr lang="zh-CN" altLang="en-US" sz="1800" b="1" dirty="0"/>
          </a:p>
        </p:txBody>
      </p:sp>
      <p:sp>
        <p:nvSpPr>
          <p:cNvPr id="12" name="矩形: 圆角 11">
            <a:extLst>
              <a:ext uri="{FF2B5EF4-FFF2-40B4-BE49-F238E27FC236}">
                <a16:creationId xmlns:a16="http://schemas.microsoft.com/office/drawing/2014/main" id="{CBD160BE-2162-444B-8BA0-7630F20B406D}"/>
              </a:ext>
            </a:extLst>
          </p:cNvPr>
          <p:cNvSpPr/>
          <p:nvPr/>
        </p:nvSpPr>
        <p:spPr>
          <a:xfrm>
            <a:off x="5943890" y="1553653"/>
            <a:ext cx="2902159" cy="187325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50000"/>
                </a:schemeClr>
              </a:solidFill>
            </a:endParaRPr>
          </a:p>
        </p:txBody>
      </p:sp>
      <p:sp>
        <p:nvSpPr>
          <p:cNvPr id="13" name="文本框 12">
            <a:extLst>
              <a:ext uri="{FF2B5EF4-FFF2-40B4-BE49-F238E27FC236}">
                <a16:creationId xmlns:a16="http://schemas.microsoft.com/office/drawing/2014/main" id="{474008CA-FDBF-4216-A509-15AB2714163C}"/>
              </a:ext>
            </a:extLst>
          </p:cNvPr>
          <p:cNvSpPr txBox="1"/>
          <p:nvPr/>
        </p:nvSpPr>
        <p:spPr>
          <a:xfrm>
            <a:off x="6136385" y="1122620"/>
            <a:ext cx="2517168" cy="369332"/>
          </a:xfrm>
          <a:prstGeom prst="rect">
            <a:avLst/>
          </a:prstGeom>
          <a:noFill/>
        </p:spPr>
        <p:txBody>
          <a:bodyPr wrap="square" rtlCol="0">
            <a:spAutoFit/>
          </a:bodyPr>
          <a:lstStyle/>
          <a:p>
            <a:pPr algn="ctr"/>
            <a:r>
              <a:rPr lang="en-US" altLang="zh-CN" b="1" dirty="0">
                <a:solidFill>
                  <a:schemeClr val="accent6">
                    <a:lumMod val="50000"/>
                  </a:schemeClr>
                </a:solidFill>
                <a:latin typeface="Arial" panose="020B0604020202020204" pitchFamily="34" charset="0"/>
                <a:cs typeface="Arial" panose="020B0604020202020204" pitchFamily="34" charset="0"/>
              </a:rPr>
              <a:t>Maintaining period</a:t>
            </a:r>
            <a:endParaRPr lang="zh-CN" altLang="en-US" b="1" dirty="0">
              <a:solidFill>
                <a:schemeClr val="accent6">
                  <a:lumMod val="50000"/>
                </a:schemeClr>
              </a:solidFill>
              <a:latin typeface="Arial" panose="020B0604020202020204" pitchFamily="34" charset="0"/>
              <a:cs typeface="Arial" panose="020B0604020202020204" pitchFamily="34" charset="0"/>
            </a:endParaRPr>
          </a:p>
        </p:txBody>
      </p:sp>
      <p:cxnSp>
        <p:nvCxnSpPr>
          <p:cNvPr id="3" name="直接连接符 2">
            <a:extLst>
              <a:ext uri="{FF2B5EF4-FFF2-40B4-BE49-F238E27FC236}">
                <a16:creationId xmlns:a16="http://schemas.microsoft.com/office/drawing/2014/main" id="{3D5FA5DA-6DA6-4EE3-B890-2E907197235E}"/>
              </a:ext>
            </a:extLst>
          </p:cNvPr>
          <p:cNvCxnSpPr>
            <a:cxnSpLocks/>
          </p:cNvCxnSpPr>
          <p:nvPr/>
        </p:nvCxnSpPr>
        <p:spPr>
          <a:xfrm flipV="1">
            <a:off x="7746283" y="2070361"/>
            <a:ext cx="709345" cy="194109"/>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43E95EB-E022-43DE-98D8-EB091DF027D7}"/>
              </a:ext>
            </a:extLst>
          </p:cNvPr>
          <p:cNvCxnSpPr>
            <a:cxnSpLocks/>
          </p:cNvCxnSpPr>
          <p:nvPr/>
        </p:nvCxnSpPr>
        <p:spPr>
          <a:xfrm>
            <a:off x="7777106" y="3011766"/>
            <a:ext cx="678522" cy="11788"/>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4CA229C9-B8A9-4DEC-8966-1B348E3779A4}"/>
              </a:ext>
            </a:extLst>
          </p:cNvPr>
          <p:cNvCxnSpPr>
            <a:cxnSpLocks/>
          </p:cNvCxnSpPr>
          <p:nvPr/>
        </p:nvCxnSpPr>
        <p:spPr>
          <a:xfrm flipV="1">
            <a:off x="8465902" y="2070361"/>
            <a:ext cx="0" cy="968363"/>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矩形 13348">
            <a:extLst>
              <a:ext uri="{FF2B5EF4-FFF2-40B4-BE49-F238E27FC236}">
                <a16:creationId xmlns:a16="http://schemas.microsoft.com/office/drawing/2014/main" id="{F65A865A-D996-4D20-9F07-A35E3F9B0B86}"/>
              </a:ext>
            </a:extLst>
          </p:cNvPr>
          <p:cNvSpPr>
            <a:spLocks noChangeArrowheads="1"/>
          </p:cNvSpPr>
          <p:nvPr/>
        </p:nvSpPr>
        <p:spPr bwMode="auto">
          <a:xfrm>
            <a:off x="3632147" y="3788252"/>
            <a:ext cx="297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solidFill>
                  <a:srgbClr val="A01324"/>
                </a:solidFill>
              </a:rPr>
              <a:t>Content reactivation</a:t>
            </a:r>
            <a:endParaRPr lang="zh-CN" altLang="en-US" sz="2000" dirty="0">
              <a:solidFill>
                <a:srgbClr val="A01324"/>
              </a:solidFill>
            </a:endParaRPr>
          </a:p>
        </p:txBody>
      </p:sp>
      <p:sp>
        <p:nvSpPr>
          <p:cNvPr id="15" name="矩形 13348">
            <a:extLst>
              <a:ext uri="{FF2B5EF4-FFF2-40B4-BE49-F238E27FC236}">
                <a16:creationId xmlns:a16="http://schemas.microsoft.com/office/drawing/2014/main" id="{39C05AEC-1348-4166-8B18-32E8B52CD9D3}"/>
              </a:ext>
            </a:extLst>
          </p:cNvPr>
          <p:cNvSpPr>
            <a:spLocks noChangeArrowheads="1"/>
          </p:cNvSpPr>
          <p:nvPr/>
        </p:nvSpPr>
        <p:spPr bwMode="auto">
          <a:xfrm>
            <a:off x="7222054" y="3756694"/>
            <a:ext cx="170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solidFill>
                  <a:srgbClr val="2A4FA3"/>
                </a:solidFill>
              </a:rPr>
              <a:t>No structure</a:t>
            </a:r>
            <a:endParaRPr lang="zh-CN" altLang="en-US" sz="2000" dirty="0">
              <a:solidFill>
                <a:srgbClr val="2A4FA3"/>
              </a:solidFill>
            </a:endParaRPr>
          </a:p>
        </p:txBody>
      </p:sp>
      <p:pic>
        <p:nvPicPr>
          <p:cNvPr id="17" name="图片 1">
            <a:extLst>
              <a:ext uri="{FF2B5EF4-FFF2-40B4-BE49-F238E27FC236}">
                <a16:creationId xmlns:a16="http://schemas.microsoft.com/office/drawing/2014/main" id="{87575242-0C41-46A8-9061-54AF12EF4B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9869" y="4104583"/>
            <a:ext cx="6256907" cy="239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294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White-noise elicited </a:t>
            </a:r>
            <a:r>
              <a:rPr lang="en-US" altLang="zh-CN" sz="2400" b="1" dirty="0">
                <a:solidFill>
                  <a:srgbClr val="C00000"/>
                </a:solidFill>
                <a:latin typeface="Arial" panose="020B0604020202020204" pitchFamily="34" charset="0"/>
                <a:ea typeface="+mj-ea"/>
                <a:cs typeface="Arial" panose="020B0604020202020204" pitchFamily="34" charset="0"/>
              </a:rPr>
              <a:t>content</a:t>
            </a:r>
            <a:r>
              <a:rPr lang="en-US" altLang="zh-CN" sz="2400" b="1" dirty="0">
                <a:solidFill>
                  <a:schemeClr val="bg1"/>
                </a:solidFill>
                <a:latin typeface="Arial" panose="020B0604020202020204" pitchFamily="34" charset="0"/>
                <a:ea typeface="+mj-ea"/>
                <a:cs typeface="Arial" panose="020B0604020202020204" pitchFamily="34" charset="0"/>
              </a:rPr>
              <a:t> reactivation is related to memory performance</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9" name="图片 2">
            <a:extLst>
              <a:ext uri="{FF2B5EF4-FFF2-40B4-BE49-F238E27FC236}">
                <a16:creationId xmlns:a16="http://schemas.microsoft.com/office/drawing/2014/main" id="{14301C12-45B1-416C-80F5-FC6278DD7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492" y="1808120"/>
            <a:ext cx="8848904" cy="18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圆角 11">
            <a:extLst>
              <a:ext uri="{FF2B5EF4-FFF2-40B4-BE49-F238E27FC236}">
                <a16:creationId xmlns:a16="http://schemas.microsoft.com/office/drawing/2014/main" id="{CBD160BE-2162-444B-8BA0-7630F20B406D}"/>
              </a:ext>
            </a:extLst>
          </p:cNvPr>
          <p:cNvSpPr/>
          <p:nvPr/>
        </p:nvSpPr>
        <p:spPr>
          <a:xfrm>
            <a:off x="5943890" y="1553653"/>
            <a:ext cx="2902159" cy="187325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50000"/>
                </a:schemeClr>
              </a:solidFill>
            </a:endParaRPr>
          </a:p>
        </p:txBody>
      </p:sp>
      <p:sp>
        <p:nvSpPr>
          <p:cNvPr id="13" name="文本框 12">
            <a:extLst>
              <a:ext uri="{FF2B5EF4-FFF2-40B4-BE49-F238E27FC236}">
                <a16:creationId xmlns:a16="http://schemas.microsoft.com/office/drawing/2014/main" id="{474008CA-FDBF-4216-A509-15AB2714163C}"/>
              </a:ext>
            </a:extLst>
          </p:cNvPr>
          <p:cNvSpPr txBox="1"/>
          <p:nvPr/>
        </p:nvSpPr>
        <p:spPr>
          <a:xfrm>
            <a:off x="6136385" y="1122620"/>
            <a:ext cx="2517168" cy="369332"/>
          </a:xfrm>
          <a:prstGeom prst="rect">
            <a:avLst/>
          </a:prstGeom>
          <a:noFill/>
        </p:spPr>
        <p:txBody>
          <a:bodyPr wrap="square" rtlCol="0">
            <a:spAutoFit/>
          </a:bodyPr>
          <a:lstStyle/>
          <a:p>
            <a:pPr algn="ctr"/>
            <a:r>
              <a:rPr lang="en-US" altLang="zh-CN" b="1" dirty="0">
                <a:solidFill>
                  <a:schemeClr val="accent6">
                    <a:lumMod val="50000"/>
                  </a:schemeClr>
                </a:solidFill>
                <a:latin typeface="Arial" panose="020B0604020202020204" pitchFamily="34" charset="0"/>
                <a:cs typeface="Arial" panose="020B0604020202020204" pitchFamily="34" charset="0"/>
              </a:rPr>
              <a:t>Maintaining period</a:t>
            </a:r>
            <a:endParaRPr lang="zh-CN" altLang="en-US" b="1" dirty="0">
              <a:solidFill>
                <a:schemeClr val="accent6">
                  <a:lumMod val="50000"/>
                </a:schemeClr>
              </a:solidFill>
              <a:latin typeface="Arial" panose="020B0604020202020204" pitchFamily="34" charset="0"/>
              <a:cs typeface="Arial" panose="020B0604020202020204" pitchFamily="34" charset="0"/>
            </a:endParaRPr>
          </a:p>
        </p:txBody>
      </p:sp>
      <p:cxnSp>
        <p:nvCxnSpPr>
          <p:cNvPr id="3" name="直接连接符 2">
            <a:extLst>
              <a:ext uri="{FF2B5EF4-FFF2-40B4-BE49-F238E27FC236}">
                <a16:creationId xmlns:a16="http://schemas.microsoft.com/office/drawing/2014/main" id="{3D5FA5DA-6DA6-4EE3-B890-2E907197235E}"/>
              </a:ext>
            </a:extLst>
          </p:cNvPr>
          <p:cNvCxnSpPr>
            <a:cxnSpLocks/>
          </p:cNvCxnSpPr>
          <p:nvPr/>
        </p:nvCxnSpPr>
        <p:spPr>
          <a:xfrm flipV="1">
            <a:off x="7746283" y="2070361"/>
            <a:ext cx="709345" cy="194109"/>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43E95EB-E022-43DE-98D8-EB091DF027D7}"/>
              </a:ext>
            </a:extLst>
          </p:cNvPr>
          <p:cNvCxnSpPr>
            <a:cxnSpLocks/>
          </p:cNvCxnSpPr>
          <p:nvPr/>
        </p:nvCxnSpPr>
        <p:spPr>
          <a:xfrm>
            <a:off x="7777106" y="3011766"/>
            <a:ext cx="678522" cy="11788"/>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4CA229C9-B8A9-4DEC-8966-1B348E3779A4}"/>
              </a:ext>
            </a:extLst>
          </p:cNvPr>
          <p:cNvCxnSpPr>
            <a:cxnSpLocks/>
          </p:cNvCxnSpPr>
          <p:nvPr/>
        </p:nvCxnSpPr>
        <p:spPr>
          <a:xfrm flipV="1">
            <a:off x="8465902" y="2070361"/>
            <a:ext cx="0" cy="968363"/>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51534995-49C7-4A81-A2EE-072CE49DB649}"/>
              </a:ext>
            </a:extLst>
          </p:cNvPr>
          <p:cNvPicPr>
            <a:picLocks noChangeAspect="1"/>
          </p:cNvPicPr>
          <p:nvPr/>
        </p:nvPicPr>
        <p:blipFill>
          <a:blip r:embed="rId4"/>
          <a:stretch>
            <a:fillRect/>
          </a:stretch>
        </p:blipFill>
        <p:spPr>
          <a:xfrm>
            <a:off x="5250842" y="3770850"/>
            <a:ext cx="4288254" cy="2850429"/>
          </a:xfrm>
          <a:prstGeom prst="rect">
            <a:avLst/>
          </a:prstGeom>
        </p:spPr>
      </p:pic>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9656776" y="6261316"/>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dirty="0" err="1"/>
              <a:t>Biorxiv</a:t>
            </a:r>
            <a:endParaRPr lang="zh-CN" altLang="en-US" sz="1800" b="1" dirty="0"/>
          </a:p>
        </p:txBody>
      </p:sp>
    </p:spTree>
    <p:extLst>
      <p:ext uri="{BB962C8B-B14F-4D97-AF65-F5344CB8AC3E}">
        <p14:creationId xmlns:p14="http://schemas.microsoft.com/office/powerpoint/2010/main" val="3316801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Representational dynamics: </a:t>
            </a:r>
            <a:r>
              <a:rPr lang="en-US" altLang="zh-CN" sz="2200" b="1" dirty="0">
                <a:solidFill>
                  <a:srgbClr val="C00000"/>
                </a:solidFill>
                <a:latin typeface="Arial" panose="020B0604020202020204" pitchFamily="34" charset="0"/>
                <a:ea typeface="+mj-ea"/>
                <a:cs typeface="Arial" panose="020B0604020202020204" pitchFamily="34" charset="0"/>
              </a:rPr>
              <a:t>Dynamic content </a:t>
            </a:r>
            <a:r>
              <a:rPr lang="en-US" altLang="zh-CN" sz="2200" b="1" dirty="0">
                <a:solidFill>
                  <a:schemeClr val="bg1"/>
                </a:solidFill>
                <a:latin typeface="Arial" panose="020B0604020202020204" pitchFamily="34" charset="0"/>
                <a:ea typeface="+mj-ea"/>
                <a:cs typeface="Arial" panose="020B0604020202020204" pitchFamily="34" charset="0"/>
              </a:rPr>
              <a:t>vs. </a:t>
            </a:r>
            <a:r>
              <a:rPr lang="en-US" altLang="zh-CN" sz="2200" b="1" dirty="0">
                <a:solidFill>
                  <a:srgbClr val="00B0F0"/>
                </a:solidFill>
                <a:latin typeface="Arial" panose="020B0604020202020204" pitchFamily="34" charset="0"/>
                <a:ea typeface="+mj-ea"/>
                <a:cs typeface="Arial" panose="020B0604020202020204" pitchFamily="34" charset="0"/>
              </a:rPr>
              <a:t>Stable structure</a:t>
            </a:r>
            <a:endParaRPr lang="zh-CN" altLang="en-US" sz="2200" dirty="0">
              <a:solidFill>
                <a:srgbClr val="00B0F0"/>
              </a:solidFill>
              <a:latin typeface="Arial" panose="020B0604020202020204" pitchFamily="34" charset="0"/>
              <a:ea typeface="+mj-ea"/>
              <a:cs typeface="Arial" panose="020B0604020202020204" pitchFamily="34" charset="0"/>
            </a:endParaRPr>
          </a:p>
        </p:txBody>
      </p:sp>
      <p:pic>
        <p:nvPicPr>
          <p:cNvPr id="5" name="图片 4">
            <a:extLst>
              <a:ext uri="{FF2B5EF4-FFF2-40B4-BE49-F238E27FC236}">
                <a16:creationId xmlns:a16="http://schemas.microsoft.com/office/drawing/2014/main" id="{AE1FBED8-804E-4BF3-B7FD-502AF5C19FFD}"/>
              </a:ext>
            </a:extLst>
          </p:cNvPr>
          <p:cNvPicPr>
            <a:picLocks noChangeAspect="1"/>
          </p:cNvPicPr>
          <p:nvPr/>
        </p:nvPicPr>
        <p:blipFill>
          <a:blip r:embed="rId3"/>
          <a:stretch>
            <a:fillRect/>
          </a:stretch>
        </p:blipFill>
        <p:spPr>
          <a:xfrm>
            <a:off x="775476" y="1171388"/>
            <a:ext cx="10641048" cy="2113774"/>
          </a:xfrm>
          <a:prstGeom prst="rect">
            <a:avLst/>
          </a:prstGeom>
        </p:spPr>
      </p:pic>
      <p:pic>
        <p:nvPicPr>
          <p:cNvPr id="7" name="图片 6">
            <a:extLst>
              <a:ext uri="{FF2B5EF4-FFF2-40B4-BE49-F238E27FC236}">
                <a16:creationId xmlns:a16="http://schemas.microsoft.com/office/drawing/2014/main" id="{8F8A3DE1-3213-4F1F-9185-2F6D1CC473B2}"/>
              </a:ext>
            </a:extLst>
          </p:cNvPr>
          <p:cNvPicPr>
            <a:picLocks noChangeAspect="1"/>
          </p:cNvPicPr>
          <p:nvPr/>
        </p:nvPicPr>
        <p:blipFill>
          <a:blip r:embed="rId4"/>
          <a:stretch>
            <a:fillRect/>
          </a:stretch>
        </p:blipFill>
        <p:spPr>
          <a:xfrm>
            <a:off x="2232916" y="4129451"/>
            <a:ext cx="8075354" cy="2375581"/>
          </a:xfrm>
          <a:prstGeom prst="rect">
            <a:avLst/>
          </a:prstGeom>
        </p:spPr>
      </p:pic>
      <p:sp>
        <p:nvSpPr>
          <p:cNvPr id="15" name="矩形 13348">
            <a:extLst>
              <a:ext uri="{FF2B5EF4-FFF2-40B4-BE49-F238E27FC236}">
                <a16:creationId xmlns:a16="http://schemas.microsoft.com/office/drawing/2014/main" id="{B781FBFA-D3BD-4B3B-B5A2-B381C3F35416}"/>
              </a:ext>
            </a:extLst>
          </p:cNvPr>
          <p:cNvSpPr>
            <a:spLocks noChangeArrowheads="1"/>
          </p:cNvSpPr>
          <p:nvPr/>
        </p:nvSpPr>
        <p:spPr bwMode="auto">
          <a:xfrm>
            <a:off x="1752299" y="3508446"/>
            <a:ext cx="45182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A01324"/>
                </a:solidFill>
              </a:rPr>
              <a:t>Dynamic representation for content</a:t>
            </a:r>
            <a:endParaRPr lang="zh-CN" altLang="en-US" sz="2000" b="1" dirty="0">
              <a:solidFill>
                <a:srgbClr val="A01324"/>
              </a:solidFill>
            </a:endParaRPr>
          </a:p>
        </p:txBody>
      </p:sp>
      <p:sp>
        <p:nvSpPr>
          <p:cNvPr id="17" name="矩形 13348">
            <a:extLst>
              <a:ext uri="{FF2B5EF4-FFF2-40B4-BE49-F238E27FC236}">
                <a16:creationId xmlns:a16="http://schemas.microsoft.com/office/drawing/2014/main" id="{CAC03E0C-641D-4FF8-AAC8-8A6E606E95FD}"/>
              </a:ext>
            </a:extLst>
          </p:cNvPr>
          <p:cNvSpPr>
            <a:spLocks noChangeArrowheads="1"/>
          </p:cNvSpPr>
          <p:nvPr/>
        </p:nvSpPr>
        <p:spPr bwMode="auto">
          <a:xfrm>
            <a:off x="7095629" y="3507522"/>
            <a:ext cx="37812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dirty="0">
                <a:solidFill>
                  <a:srgbClr val="2A4FA3"/>
                </a:solidFill>
              </a:rPr>
              <a:t>Stable code for structure</a:t>
            </a:r>
            <a:endParaRPr lang="zh-CN" altLang="en-US" sz="2000" b="1" dirty="0">
              <a:solidFill>
                <a:srgbClr val="2A4FA3"/>
              </a:solidFill>
            </a:endParaRPr>
          </a:p>
        </p:txBody>
      </p:sp>
      <p:sp>
        <p:nvSpPr>
          <p:cNvPr id="8" name="文本框 7">
            <a:extLst>
              <a:ext uri="{FF2B5EF4-FFF2-40B4-BE49-F238E27FC236}">
                <a16:creationId xmlns:a16="http://schemas.microsoft.com/office/drawing/2014/main" id="{7CD9B376-DF92-4196-9D8C-EF1775B90A5C}"/>
              </a:ext>
            </a:extLst>
          </p:cNvPr>
          <p:cNvSpPr txBox="1"/>
          <p:nvPr/>
        </p:nvSpPr>
        <p:spPr>
          <a:xfrm>
            <a:off x="6431622" y="3595955"/>
            <a:ext cx="664007" cy="369332"/>
          </a:xfrm>
          <a:prstGeom prst="rect">
            <a:avLst/>
          </a:prstGeom>
          <a:noFill/>
        </p:spPr>
        <p:txBody>
          <a:bodyPr wrap="square" rtlCol="0">
            <a:spAutoFit/>
          </a:bodyPr>
          <a:lstStyle/>
          <a:p>
            <a:r>
              <a:rPr lang="en-US" altLang="zh-CN" dirty="0"/>
              <a:t>vs.</a:t>
            </a:r>
            <a:endParaRPr lang="zh-CN" altLang="en-US" dirty="0"/>
          </a:p>
        </p:txBody>
      </p:sp>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9656776" y="6261316"/>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dirty="0" err="1"/>
              <a:t>Biorxiv</a:t>
            </a:r>
            <a:endParaRPr lang="zh-CN" altLang="en-US" sz="1800" b="1" dirty="0"/>
          </a:p>
        </p:txBody>
      </p:sp>
    </p:spTree>
    <p:extLst>
      <p:ext uri="{BB962C8B-B14F-4D97-AF65-F5344CB8AC3E}">
        <p14:creationId xmlns:p14="http://schemas.microsoft.com/office/powerpoint/2010/main" val="1745285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F8D99697-5E6E-4146-95FB-34377557ED31}"/>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cs typeface="Arial" panose="020B0604020202020204" pitchFamily="34" charset="0"/>
              </a:rPr>
              <a:t>Summary II</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5" name="内容占位符 2">
            <a:extLst>
              <a:ext uri="{FF2B5EF4-FFF2-40B4-BE49-F238E27FC236}">
                <a16:creationId xmlns:a16="http://schemas.microsoft.com/office/drawing/2014/main" id="{619802D9-F525-4244-A432-9C0F1C1005C3}"/>
              </a:ext>
            </a:extLst>
          </p:cNvPr>
          <p:cNvSpPr txBox="1">
            <a:spLocks noChangeArrowheads="1"/>
          </p:cNvSpPr>
          <p:nvPr/>
        </p:nvSpPr>
        <p:spPr>
          <a:xfrm>
            <a:off x="1118170" y="1560815"/>
            <a:ext cx="10224499" cy="3962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altLang="zh-CN" sz="2000" dirty="0">
                <a:solidFill>
                  <a:srgbClr val="002060"/>
                </a:solidFill>
                <a:latin typeface="Arial" panose="020B0604020202020204" pitchFamily="34" charset="0"/>
                <a:cs typeface="Arial" panose="020B0604020202020204" pitchFamily="34" charset="0"/>
              </a:rPr>
              <a:t>Each tone in the sequence is characterized by two codes in parallel: </a:t>
            </a:r>
            <a:r>
              <a:rPr lang="en-US" altLang="zh-CN" sz="2000" dirty="0">
                <a:solidFill>
                  <a:srgbClr val="C00000"/>
                </a:solidFill>
                <a:latin typeface="Arial" panose="020B0604020202020204" pitchFamily="34" charset="0"/>
                <a:cs typeface="Arial" panose="020B0604020202020204" pitchFamily="34" charset="0"/>
              </a:rPr>
              <a:t>content</a:t>
            </a:r>
            <a:r>
              <a:rPr lang="en-US" altLang="zh-CN" sz="2000" dirty="0">
                <a:solidFill>
                  <a:srgbClr val="002060"/>
                </a:solidFill>
                <a:latin typeface="Arial" panose="020B0604020202020204" pitchFamily="34" charset="0"/>
                <a:cs typeface="Arial" panose="020B0604020202020204" pitchFamily="34" charset="0"/>
              </a:rPr>
              <a:t> and </a:t>
            </a:r>
            <a:r>
              <a:rPr lang="en-US" altLang="zh-CN" sz="2000" dirty="0">
                <a:solidFill>
                  <a:srgbClr val="0070C0"/>
                </a:solidFill>
                <a:latin typeface="Arial" panose="020B0604020202020204" pitchFamily="34" charset="0"/>
                <a:cs typeface="Arial" panose="020B0604020202020204" pitchFamily="34" charset="0"/>
              </a:rPr>
              <a:t>structure</a:t>
            </a:r>
          </a:p>
          <a:p>
            <a:pPr>
              <a:lnSpc>
                <a:spcPct val="100000"/>
              </a:lnSpc>
              <a:spcBef>
                <a:spcPts val="1200"/>
              </a:spcBef>
            </a:pPr>
            <a:r>
              <a:rPr lang="en-US" altLang="zh-CN" sz="2000" dirty="0">
                <a:solidFill>
                  <a:srgbClr val="002060"/>
                </a:solidFill>
                <a:latin typeface="Arial" panose="020B0604020202020204" pitchFamily="34" charset="0"/>
                <a:cs typeface="Arial" panose="020B0604020202020204" pitchFamily="34" charset="0"/>
              </a:rPr>
              <a:t>During retention, a </a:t>
            </a:r>
            <a:r>
              <a:rPr lang="en-US" altLang="zh-CN" sz="2000" dirty="0" err="1">
                <a:solidFill>
                  <a:srgbClr val="002060"/>
                </a:solidFill>
                <a:latin typeface="Arial" panose="020B0604020202020204" pitchFamily="34" charset="0"/>
                <a:cs typeface="Arial" panose="020B0604020202020204" pitchFamily="34" charset="0"/>
              </a:rPr>
              <a:t>retrocue</a:t>
            </a:r>
            <a:r>
              <a:rPr lang="en-US" altLang="zh-CN" sz="2000" dirty="0">
                <a:solidFill>
                  <a:srgbClr val="002060"/>
                </a:solidFill>
                <a:latin typeface="Arial" panose="020B0604020202020204" pitchFamily="34" charset="0"/>
                <a:cs typeface="Arial" panose="020B0604020202020204" pitchFamily="34" charset="0"/>
              </a:rPr>
              <a:t> reactivates </a:t>
            </a:r>
            <a:r>
              <a:rPr lang="en-US" altLang="zh-CN" sz="2000" dirty="0">
                <a:solidFill>
                  <a:srgbClr val="0070C0"/>
                </a:solidFill>
                <a:latin typeface="Arial" panose="020B0604020202020204" pitchFamily="34" charset="0"/>
                <a:cs typeface="Arial" panose="020B0604020202020204" pitchFamily="34" charset="0"/>
              </a:rPr>
              <a:t>structure</a:t>
            </a:r>
            <a:r>
              <a:rPr lang="en-US" altLang="zh-CN" sz="2000" dirty="0">
                <a:solidFill>
                  <a:srgbClr val="002060"/>
                </a:solidFill>
                <a:latin typeface="Arial" panose="020B0604020202020204" pitchFamily="34" charset="0"/>
                <a:cs typeface="Arial" panose="020B0604020202020204" pitchFamily="34" charset="0"/>
              </a:rPr>
              <a:t> but not </a:t>
            </a:r>
            <a:r>
              <a:rPr lang="en-US" altLang="zh-CN" sz="2000" dirty="0">
                <a:solidFill>
                  <a:srgbClr val="C00000"/>
                </a:solidFill>
                <a:latin typeface="Arial" panose="020B0604020202020204" pitchFamily="34" charset="0"/>
                <a:cs typeface="Arial" panose="020B0604020202020204" pitchFamily="34" charset="0"/>
              </a:rPr>
              <a:t>content</a:t>
            </a:r>
            <a:r>
              <a:rPr lang="en-US" altLang="zh-CN" sz="2000" dirty="0">
                <a:solidFill>
                  <a:srgbClr val="002060"/>
                </a:solidFill>
                <a:latin typeface="Arial" panose="020B0604020202020204" pitchFamily="34" charset="0"/>
                <a:cs typeface="Arial" panose="020B0604020202020204" pitchFamily="34" charset="0"/>
              </a:rPr>
              <a:t>, whereas a following white noise reactivates </a:t>
            </a:r>
            <a:r>
              <a:rPr lang="en-US" altLang="zh-CN" sz="2000" dirty="0">
                <a:solidFill>
                  <a:srgbClr val="C00000"/>
                </a:solidFill>
                <a:latin typeface="Arial" panose="020B0604020202020204" pitchFamily="34" charset="0"/>
                <a:cs typeface="Arial" panose="020B0604020202020204" pitchFamily="34" charset="0"/>
              </a:rPr>
              <a:t>content</a:t>
            </a:r>
            <a:r>
              <a:rPr lang="en-US" altLang="zh-CN" sz="2000" dirty="0">
                <a:solidFill>
                  <a:srgbClr val="002060"/>
                </a:solidFill>
                <a:latin typeface="Arial" panose="020B0604020202020204" pitchFamily="34" charset="0"/>
                <a:cs typeface="Arial" panose="020B0604020202020204" pitchFamily="34" charset="0"/>
              </a:rPr>
              <a:t> but not </a:t>
            </a:r>
            <a:r>
              <a:rPr lang="en-US" altLang="zh-CN" sz="2000" dirty="0">
                <a:solidFill>
                  <a:srgbClr val="0070C0"/>
                </a:solidFill>
                <a:latin typeface="Arial" panose="020B0604020202020204" pitchFamily="34" charset="0"/>
                <a:cs typeface="Arial" panose="020B0604020202020204" pitchFamily="34" charset="0"/>
              </a:rPr>
              <a:t>structure</a:t>
            </a:r>
            <a:r>
              <a:rPr lang="en-US" altLang="zh-CN" sz="2000" dirty="0">
                <a:solidFill>
                  <a:srgbClr val="002060"/>
                </a:solidFill>
                <a:latin typeface="Arial" panose="020B0604020202020204" pitchFamily="34" charset="0"/>
                <a:cs typeface="Arial" panose="020B0604020202020204" pitchFamily="34" charset="0"/>
              </a:rPr>
              <a:t>, implying their storage in different regions</a:t>
            </a:r>
          </a:p>
          <a:p>
            <a:pPr>
              <a:lnSpc>
                <a:spcPct val="100000"/>
              </a:lnSpc>
              <a:spcBef>
                <a:spcPts val="1200"/>
              </a:spcBef>
            </a:pPr>
            <a:r>
              <a:rPr lang="en-US" altLang="zh-CN" sz="2000" dirty="0">
                <a:solidFill>
                  <a:srgbClr val="002060"/>
                </a:solidFill>
                <a:latin typeface="Arial" panose="020B0604020202020204" pitchFamily="34" charset="0"/>
                <a:cs typeface="Arial" panose="020B0604020202020204" pitchFamily="34" charset="0"/>
              </a:rPr>
              <a:t>The </a:t>
            </a:r>
            <a:r>
              <a:rPr lang="en-US" altLang="zh-CN" sz="2000" dirty="0">
                <a:solidFill>
                  <a:srgbClr val="C00000"/>
                </a:solidFill>
                <a:latin typeface="Arial" panose="020B0604020202020204" pitchFamily="34" charset="0"/>
                <a:cs typeface="Arial" panose="020B0604020202020204" pitchFamily="34" charset="0"/>
              </a:rPr>
              <a:t>content </a:t>
            </a:r>
            <a:r>
              <a:rPr lang="en-US" altLang="zh-CN" sz="2000" dirty="0">
                <a:solidFill>
                  <a:srgbClr val="002060"/>
                </a:solidFill>
                <a:latin typeface="Arial" panose="020B0604020202020204" pitchFamily="34" charset="0"/>
                <a:cs typeface="Arial" panose="020B0604020202020204" pitchFamily="34" charset="0"/>
              </a:rPr>
              <a:t>reactivation is further correlated with subsequent memory behavioral performance, confirming its genuine indexing of WM storage</a:t>
            </a:r>
          </a:p>
          <a:p>
            <a:pPr>
              <a:lnSpc>
                <a:spcPct val="100000"/>
              </a:lnSpc>
              <a:spcBef>
                <a:spcPts val="1200"/>
              </a:spcBef>
            </a:pPr>
            <a:r>
              <a:rPr lang="en-US" altLang="zh-CN" sz="2000" dirty="0">
                <a:solidFill>
                  <a:srgbClr val="002060"/>
                </a:solidFill>
                <a:latin typeface="Arial" panose="020B0604020202020204" pitchFamily="34" charset="0"/>
                <a:cs typeface="Arial" panose="020B0604020202020204" pitchFamily="34" charset="0"/>
              </a:rPr>
              <a:t>Stable code for </a:t>
            </a:r>
            <a:r>
              <a:rPr lang="en-US" altLang="zh-CN" sz="2000" dirty="0">
                <a:solidFill>
                  <a:srgbClr val="0070C0"/>
                </a:solidFill>
                <a:latin typeface="Arial" panose="020B0604020202020204" pitchFamily="34" charset="0"/>
                <a:cs typeface="Arial" panose="020B0604020202020204" pitchFamily="34" charset="0"/>
              </a:rPr>
              <a:t>structure</a:t>
            </a:r>
            <a:r>
              <a:rPr lang="en-US" altLang="zh-CN" sz="2000" dirty="0">
                <a:solidFill>
                  <a:srgbClr val="002060"/>
                </a:solidFill>
                <a:latin typeface="Arial" panose="020B0604020202020204" pitchFamily="34" charset="0"/>
                <a:cs typeface="Arial" panose="020B0604020202020204" pitchFamily="34" charset="0"/>
              </a:rPr>
              <a:t> vs. dynamic code for </a:t>
            </a:r>
            <a:r>
              <a:rPr lang="en-US" altLang="zh-CN" sz="2000" dirty="0">
                <a:solidFill>
                  <a:srgbClr val="C00000"/>
                </a:solidFill>
                <a:latin typeface="Arial" panose="020B0604020202020204" pitchFamily="34" charset="0"/>
                <a:cs typeface="Arial" panose="020B0604020202020204" pitchFamily="34" charset="0"/>
              </a:rPr>
              <a:t>content</a:t>
            </a:r>
          </a:p>
          <a:p>
            <a:pPr>
              <a:lnSpc>
                <a:spcPct val="100000"/>
              </a:lnSpc>
              <a:spcBef>
                <a:spcPts val="1200"/>
              </a:spcBef>
            </a:pPr>
            <a:r>
              <a:rPr lang="en-US" altLang="zh-CN" sz="2000" dirty="0">
                <a:solidFill>
                  <a:srgbClr val="002060"/>
                </a:solidFill>
                <a:latin typeface="Arial" panose="020B0604020202020204" pitchFamily="34" charset="0"/>
                <a:cs typeface="Arial" panose="020B0604020202020204" pitchFamily="34" charset="0"/>
              </a:rPr>
              <a:t>The </a:t>
            </a:r>
            <a:r>
              <a:rPr lang="en-US" altLang="zh-CN" sz="2000" b="1" dirty="0">
                <a:solidFill>
                  <a:srgbClr val="002060"/>
                </a:solidFill>
                <a:latin typeface="Arial" panose="020B0604020202020204" pitchFamily="34" charset="0"/>
                <a:cs typeface="Arial" panose="020B0604020202020204" pitchFamily="34" charset="0"/>
              </a:rPr>
              <a:t>dissociated content/structure storage </a:t>
            </a:r>
            <a:r>
              <a:rPr lang="en-US" altLang="zh-CN" sz="2000" dirty="0">
                <a:solidFill>
                  <a:srgbClr val="002060"/>
                </a:solidFill>
                <a:latin typeface="Arial" panose="020B0604020202020204" pitchFamily="34" charset="0"/>
                <a:cs typeface="Arial" panose="020B0604020202020204" pitchFamily="34" charset="0"/>
              </a:rPr>
              <a:t>might facilitate memory transfer by applying stable structure to newly incoming contents (e.g., Behrens et al., </a:t>
            </a:r>
            <a:r>
              <a:rPr lang="en-US" altLang="zh-CN" sz="2000" i="1" dirty="0">
                <a:solidFill>
                  <a:srgbClr val="002060"/>
                </a:solidFill>
                <a:latin typeface="Arial" panose="020B0604020202020204" pitchFamily="34" charset="0"/>
                <a:cs typeface="Arial" panose="020B0604020202020204" pitchFamily="34" charset="0"/>
              </a:rPr>
              <a:t>Neuron</a:t>
            </a:r>
            <a:r>
              <a:rPr lang="en-US" altLang="zh-CN" sz="2000" dirty="0">
                <a:solidFill>
                  <a:srgbClr val="002060"/>
                </a:solidFill>
                <a:latin typeface="Arial" panose="020B0604020202020204" pitchFamily="34" charset="0"/>
                <a:cs typeface="Arial" panose="020B0604020202020204" pitchFamily="34" charset="0"/>
              </a:rPr>
              <a:t>, 2018) </a:t>
            </a:r>
          </a:p>
          <a:p>
            <a:pPr>
              <a:lnSpc>
                <a:spcPct val="100000"/>
              </a:lnSpc>
              <a:spcBef>
                <a:spcPts val="1200"/>
              </a:spcBef>
            </a:pPr>
            <a:endParaRPr lang="en-US" altLang="zh-CN" sz="2200" dirty="0">
              <a:solidFill>
                <a:srgbClr val="002060"/>
              </a:solidFill>
              <a:latin typeface="Arial" panose="020B0604020202020204" pitchFamily="34" charset="0"/>
              <a:cs typeface="Arial" panose="020B0604020202020204" pitchFamily="34" charset="0"/>
            </a:endParaRPr>
          </a:p>
          <a:p>
            <a:pPr marL="0" indent="0">
              <a:lnSpc>
                <a:spcPct val="100000"/>
              </a:lnSpc>
              <a:spcBef>
                <a:spcPts val="1200"/>
              </a:spcBef>
              <a:buFontTx/>
              <a:buNone/>
            </a:pPr>
            <a:endParaRPr lang="zh-CN" altLang="en-US"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445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E3F52CA-14BE-4BFB-A768-177A935F9494}"/>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3200" b="1" dirty="0">
                <a:solidFill>
                  <a:schemeClr val="bg1"/>
                </a:solidFill>
                <a:latin typeface="Arial" panose="020B0604020202020204" pitchFamily="34" charset="0"/>
                <a:ea typeface="+mj-ea"/>
                <a:cs typeface="Arial" panose="020B0604020202020204" pitchFamily="34" charset="0"/>
              </a:rPr>
              <a:t>Outline</a:t>
            </a:r>
            <a:endParaRPr lang="zh-CN" altLang="en-US" sz="3200" dirty="0">
              <a:solidFill>
                <a:schemeClr val="bg1"/>
              </a:solidFill>
              <a:latin typeface="Arial" panose="020B0604020202020204" pitchFamily="34" charset="0"/>
              <a:ea typeface="+mj-ea"/>
              <a:cs typeface="Arial" panose="020B0604020202020204" pitchFamily="34" charset="0"/>
            </a:endParaRPr>
          </a:p>
        </p:txBody>
      </p:sp>
      <p:pic>
        <p:nvPicPr>
          <p:cNvPr id="46" name="图片 45">
            <a:extLst>
              <a:ext uri="{FF2B5EF4-FFF2-40B4-BE49-F238E27FC236}">
                <a16:creationId xmlns:a16="http://schemas.microsoft.com/office/drawing/2014/main" id="{D3381BA9-E99F-4B48-AA3E-E7EDE79AD63D}"/>
              </a:ext>
            </a:extLst>
          </p:cNvPr>
          <p:cNvPicPr>
            <a:picLocks noChangeAspect="1"/>
          </p:cNvPicPr>
          <p:nvPr/>
        </p:nvPicPr>
        <p:blipFill rotWithShape="1">
          <a:blip r:embed="rId3"/>
          <a:srcRect l="16697" r="33948" b="14197"/>
          <a:stretch/>
        </p:blipFill>
        <p:spPr>
          <a:xfrm>
            <a:off x="901452" y="2203964"/>
            <a:ext cx="2436745" cy="2475620"/>
          </a:xfrm>
          <a:prstGeom prst="rect">
            <a:avLst/>
          </a:prstGeom>
        </p:spPr>
      </p:pic>
      <p:grpSp>
        <p:nvGrpSpPr>
          <p:cNvPr id="8" name="组合 7">
            <a:extLst>
              <a:ext uri="{FF2B5EF4-FFF2-40B4-BE49-F238E27FC236}">
                <a16:creationId xmlns:a16="http://schemas.microsoft.com/office/drawing/2014/main" id="{9E22CB77-4365-4D05-AECC-5E3891887BC8}"/>
              </a:ext>
            </a:extLst>
          </p:cNvPr>
          <p:cNvGrpSpPr/>
          <p:nvPr/>
        </p:nvGrpSpPr>
        <p:grpSpPr>
          <a:xfrm>
            <a:off x="9205571" y="2643285"/>
            <a:ext cx="2639900" cy="1731350"/>
            <a:chOff x="7836843" y="2488553"/>
            <a:chExt cx="2639900" cy="1731350"/>
          </a:xfrm>
        </p:grpSpPr>
        <p:sp>
          <p:nvSpPr>
            <p:cNvPr id="47" name="文本框 46">
              <a:extLst>
                <a:ext uri="{FF2B5EF4-FFF2-40B4-BE49-F238E27FC236}">
                  <a16:creationId xmlns:a16="http://schemas.microsoft.com/office/drawing/2014/main" id="{98CF511B-9218-49DF-9739-2046936E2E0C}"/>
                </a:ext>
              </a:extLst>
            </p:cNvPr>
            <p:cNvSpPr txBox="1"/>
            <p:nvPr/>
          </p:nvSpPr>
          <p:spPr>
            <a:xfrm>
              <a:off x="7836843" y="2488553"/>
              <a:ext cx="2639900" cy="523220"/>
            </a:xfrm>
            <a:prstGeom prst="rect">
              <a:avLst/>
            </a:prstGeom>
            <a:noFill/>
          </p:spPr>
          <p:txBody>
            <a:bodyPr wrap="square" rtlCol="0">
              <a:spAutoFit/>
            </a:bodyPr>
            <a:lstStyle/>
            <a:p>
              <a:pPr algn="ctr"/>
              <a:r>
                <a:rPr lang="en-US" altLang="zh-CN" sz="2800" dirty="0">
                  <a:latin typeface="Arial" panose="020B0604020202020204" pitchFamily="34" charset="0"/>
                  <a:cs typeface="Arial" panose="020B0604020202020204" pitchFamily="34" charset="0"/>
                </a:rPr>
                <a:t>155-2346-3897</a:t>
              </a:r>
              <a:endParaRPr lang="zh-CN" altLang="en-US" sz="2800" dirty="0">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DE1CAEFA-94A7-417B-9D47-84E87D1F2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315" y="3119081"/>
              <a:ext cx="1512118" cy="11008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a:extLst>
              <a:ext uri="{FF2B5EF4-FFF2-40B4-BE49-F238E27FC236}">
                <a16:creationId xmlns:a16="http://schemas.microsoft.com/office/drawing/2014/main" id="{67CD3293-1402-4B9C-BB01-F3D43629A55C}"/>
              </a:ext>
            </a:extLst>
          </p:cNvPr>
          <p:cNvGrpSpPr/>
          <p:nvPr/>
        </p:nvGrpSpPr>
        <p:grpSpPr>
          <a:xfrm>
            <a:off x="2766768" y="1460626"/>
            <a:ext cx="8240486" cy="1976717"/>
            <a:chOff x="2766768" y="1460626"/>
            <a:chExt cx="8240486" cy="1976717"/>
          </a:xfrm>
        </p:grpSpPr>
        <p:grpSp>
          <p:nvGrpSpPr>
            <p:cNvPr id="49" name="组合 48">
              <a:extLst>
                <a:ext uri="{FF2B5EF4-FFF2-40B4-BE49-F238E27FC236}">
                  <a16:creationId xmlns:a16="http://schemas.microsoft.com/office/drawing/2014/main" id="{EA1E5AE3-AA92-4CA6-9F12-C7F04EFB8B1E}"/>
                </a:ext>
              </a:extLst>
            </p:cNvPr>
            <p:cNvGrpSpPr/>
            <p:nvPr/>
          </p:nvGrpSpPr>
          <p:grpSpPr>
            <a:xfrm>
              <a:off x="2766768" y="1460626"/>
              <a:ext cx="8240486" cy="1096484"/>
              <a:chOff x="2752725" y="424873"/>
              <a:chExt cx="5851086" cy="1423060"/>
            </a:xfrm>
            <a:solidFill>
              <a:schemeClr val="bg1"/>
            </a:solidFill>
          </p:grpSpPr>
          <p:sp>
            <p:nvSpPr>
              <p:cNvPr id="50" name="箭头: 左弧形 49">
                <a:extLst>
                  <a:ext uri="{FF2B5EF4-FFF2-40B4-BE49-F238E27FC236}">
                    <a16:creationId xmlns:a16="http://schemas.microsoft.com/office/drawing/2014/main" id="{D72A58C6-78B4-462B-91AD-0E6C23422CF9}"/>
                  </a:ext>
                </a:extLst>
              </p:cNvPr>
              <p:cNvSpPr/>
              <p:nvPr/>
            </p:nvSpPr>
            <p:spPr>
              <a:xfrm rot="5400000">
                <a:off x="4970579" y="-1277977"/>
                <a:ext cx="908056" cy="5343764"/>
              </a:xfrm>
              <a:prstGeom prst="curv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51" name="文本框 50">
                <a:extLst>
                  <a:ext uri="{FF2B5EF4-FFF2-40B4-BE49-F238E27FC236}">
                    <a16:creationId xmlns:a16="http://schemas.microsoft.com/office/drawing/2014/main" id="{DC188B64-3C6A-4F14-AE89-0AB8176A26A9}"/>
                  </a:ext>
                </a:extLst>
              </p:cNvPr>
              <p:cNvSpPr txBox="1"/>
              <p:nvPr/>
            </p:nvSpPr>
            <p:spPr>
              <a:xfrm>
                <a:off x="2793561" y="424873"/>
                <a:ext cx="5810250" cy="51927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lumMod val="95000"/>
                      </a:schemeClr>
                    </a:solidFill>
                    <a:latin typeface="Arial" panose="020B0604020202020204" pitchFamily="34" charset="0"/>
                    <a:ea typeface="等线" panose="02010600030101010101" pitchFamily="2" charset="-122"/>
                    <a:cs typeface="Arial" panose="020B0604020202020204" pitchFamily="34" charset="0"/>
                  </a:rPr>
                  <a:t>I. Accessing WM representation during retention</a:t>
                </a:r>
                <a:endParaRPr kumimoji="0" lang="zh-CN" altLang="en-US" sz="20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2" name="文本框 11">
              <a:extLst>
                <a:ext uri="{FF2B5EF4-FFF2-40B4-BE49-F238E27FC236}">
                  <a16:creationId xmlns:a16="http://schemas.microsoft.com/office/drawing/2014/main" id="{CD880576-7415-402B-94E6-26376FFB5E13}"/>
                </a:ext>
              </a:extLst>
            </p:cNvPr>
            <p:cNvSpPr txBox="1"/>
            <p:nvPr/>
          </p:nvSpPr>
          <p:spPr>
            <a:xfrm>
              <a:off x="3919049" y="2160070"/>
              <a:ext cx="5506183" cy="1277273"/>
            </a:xfrm>
            <a:prstGeom prst="rect">
              <a:avLst/>
            </a:prstGeom>
            <a:noFill/>
          </p:spPr>
          <p:txBody>
            <a:bodyPr wrap="square" rtlCol="0">
              <a:spAutoFit/>
            </a:bodyPr>
            <a:lstStyle/>
            <a:p>
              <a:pPr>
                <a:spcBef>
                  <a:spcPts val="600"/>
                </a:spcBef>
              </a:pPr>
              <a:r>
                <a:rPr lang="en-US" altLang="zh-CN" b="1" dirty="0">
                  <a:solidFill>
                    <a:schemeClr val="bg1">
                      <a:lumMod val="95000"/>
                    </a:schemeClr>
                  </a:solidFill>
                  <a:latin typeface="Times New Roman" panose="02020603050405020304" pitchFamily="18" charset="0"/>
                  <a:cs typeface="Times New Roman" panose="02020603050405020304" pitchFamily="18" charset="0"/>
                </a:rPr>
                <a:t>Project 1</a:t>
              </a:r>
              <a:r>
                <a:rPr lang="en-US" altLang="zh-CN" dirty="0">
                  <a:solidFill>
                    <a:schemeClr val="bg1">
                      <a:lumMod val="95000"/>
                    </a:schemeClr>
                  </a:solidFill>
                  <a:latin typeface="Times New Roman" panose="02020603050405020304" pitchFamily="18" charset="0"/>
                  <a:cs typeface="Times New Roman" panose="02020603050405020304" pitchFamily="18" charset="0"/>
                </a:rPr>
                <a:t>: Sequence structure </a:t>
              </a:r>
              <a:r>
                <a:rPr lang="en-US" altLang="zh-CN" i="1" dirty="0">
                  <a:solidFill>
                    <a:schemeClr val="bg1">
                      <a:lumMod val="95000"/>
                    </a:schemeClr>
                  </a:solidFill>
                  <a:latin typeface="Times New Roman" panose="02020603050405020304" pitchFamily="18" charset="0"/>
                  <a:cs typeface="Times New Roman" panose="02020603050405020304" pitchFamily="18" charset="0"/>
                </a:rPr>
                <a:t>reorganizes</a:t>
              </a:r>
              <a:r>
                <a:rPr lang="en-US" altLang="zh-CN" dirty="0">
                  <a:solidFill>
                    <a:schemeClr val="bg1">
                      <a:lumMod val="95000"/>
                    </a:schemeClr>
                  </a:solidFill>
                  <a:latin typeface="Times New Roman" panose="02020603050405020304" pitchFamily="18" charset="0"/>
                  <a:cs typeface="Times New Roman" panose="02020603050405020304" pitchFamily="18" charset="0"/>
                </a:rPr>
                <a:t> item representations in WM</a:t>
              </a:r>
            </a:p>
            <a:p>
              <a:pPr>
                <a:spcBef>
                  <a:spcPts val="600"/>
                </a:spcBef>
              </a:pPr>
              <a:r>
                <a:rPr lang="en-US" altLang="zh-CN" b="1" dirty="0">
                  <a:solidFill>
                    <a:schemeClr val="bg1">
                      <a:lumMod val="95000"/>
                    </a:schemeClr>
                  </a:solidFill>
                  <a:latin typeface="Times New Roman" panose="02020603050405020304" pitchFamily="18" charset="0"/>
                  <a:cs typeface="Times New Roman" panose="02020603050405020304" pitchFamily="18" charset="0"/>
                </a:rPr>
                <a:t>Project 2</a:t>
              </a:r>
              <a:r>
                <a:rPr lang="en-US" altLang="zh-CN" dirty="0">
                  <a:solidFill>
                    <a:schemeClr val="bg1">
                      <a:lumMod val="95000"/>
                    </a:schemeClr>
                  </a:solidFill>
                  <a:latin typeface="Times New Roman" panose="02020603050405020304" pitchFamily="18" charset="0"/>
                  <a:cs typeface="Times New Roman" panose="02020603050405020304" pitchFamily="18" charset="0"/>
                </a:rPr>
                <a:t>: Distinct </a:t>
              </a:r>
              <a:r>
                <a:rPr lang="en-US" altLang="zh-CN" i="1" dirty="0">
                  <a:solidFill>
                    <a:schemeClr val="bg1">
                      <a:lumMod val="95000"/>
                    </a:schemeClr>
                  </a:solidFill>
                  <a:latin typeface="Times New Roman" panose="02020603050405020304" pitchFamily="18" charset="0"/>
                  <a:cs typeface="Times New Roman" panose="02020603050405020304" pitchFamily="18" charset="0"/>
                </a:rPr>
                <a:t>content and structure </a:t>
              </a:r>
              <a:r>
                <a:rPr lang="en-US" altLang="zh-CN" dirty="0">
                  <a:solidFill>
                    <a:schemeClr val="bg1">
                      <a:lumMod val="95000"/>
                    </a:schemeClr>
                  </a:solidFill>
                  <a:latin typeface="Times New Roman" panose="02020603050405020304" pitchFamily="18" charset="0"/>
                  <a:cs typeface="Times New Roman" panose="02020603050405020304" pitchFamily="18" charset="0"/>
                </a:rPr>
                <a:t>maintenance in auditory sequence memory</a:t>
              </a:r>
              <a:endParaRPr lang="zh-CN" altLang="en-US" dirty="0">
                <a:solidFill>
                  <a:schemeClr val="bg1">
                    <a:lumMod val="95000"/>
                  </a:schemeClr>
                </a:solidFill>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F6443C5F-1D3A-4402-ABD7-7058C785A22A}"/>
              </a:ext>
            </a:extLst>
          </p:cNvPr>
          <p:cNvGrpSpPr/>
          <p:nvPr/>
        </p:nvGrpSpPr>
        <p:grpSpPr>
          <a:xfrm>
            <a:off x="3084456" y="4472509"/>
            <a:ext cx="7351368" cy="1534897"/>
            <a:chOff x="3084456" y="4472509"/>
            <a:chExt cx="7351368" cy="1534897"/>
          </a:xfrm>
        </p:grpSpPr>
        <p:grpSp>
          <p:nvGrpSpPr>
            <p:cNvPr id="52" name="组合 51">
              <a:extLst>
                <a:ext uri="{FF2B5EF4-FFF2-40B4-BE49-F238E27FC236}">
                  <a16:creationId xmlns:a16="http://schemas.microsoft.com/office/drawing/2014/main" id="{82A6E394-207D-495C-BD61-2841473EFAAD}"/>
                </a:ext>
              </a:extLst>
            </p:cNvPr>
            <p:cNvGrpSpPr/>
            <p:nvPr/>
          </p:nvGrpSpPr>
          <p:grpSpPr>
            <a:xfrm>
              <a:off x="3084456" y="4472509"/>
              <a:ext cx="7351368" cy="806079"/>
              <a:chOff x="3166947" y="4521557"/>
              <a:chExt cx="5148873" cy="1046161"/>
            </a:xfrm>
          </p:grpSpPr>
          <p:sp>
            <p:nvSpPr>
              <p:cNvPr id="53" name="箭头: 右弧形 52">
                <a:extLst>
                  <a:ext uri="{FF2B5EF4-FFF2-40B4-BE49-F238E27FC236}">
                    <a16:creationId xmlns:a16="http://schemas.microsoft.com/office/drawing/2014/main" id="{4D474232-A6C6-493D-86BB-5642F690831D}"/>
                  </a:ext>
                </a:extLst>
              </p:cNvPr>
              <p:cNvSpPr/>
              <p:nvPr/>
            </p:nvSpPr>
            <p:spPr>
              <a:xfrm rot="5400000">
                <a:off x="5218303" y="2470201"/>
                <a:ext cx="1046161" cy="5148873"/>
              </a:xfrm>
              <a:prstGeom prst="curved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文本框 53">
                <a:extLst>
                  <a:ext uri="{FF2B5EF4-FFF2-40B4-BE49-F238E27FC236}">
                    <a16:creationId xmlns:a16="http://schemas.microsoft.com/office/drawing/2014/main" id="{5619C7C1-938F-4F31-8B1B-9FF1A0AFE8B0}"/>
                  </a:ext>
                </a:extLst>
              </p:cNvPr>
              <p:cNvSpPr txBox="1"/>
              <p:nvPr/>
            </p:nvSpPr>
            <p:spPr>
              <a:xfrm>
                <a:off x="3611216" y="4691661"/>
                <a:ext cx="4478336" cy="5192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C00000"/>
                    </a:solidFill>
                    <a:latin typeface="Arial" panose="020B0604020202020204" pitchFamily="34" charset="0"/>
                    <a:ea typeface="等线" panose="02010600030101010101" pitchFamily="2" charset="-122"/>
                    <a:cs typeface="Arial" panose="020B0604020202020204" pitchFamily="34" charset="0"/>
                  </a:rPr>
                  <a:t>II. Manipulating multi-item WM </a:t>
                </a:r>
                <a:r>
                  <a:rPr lang="en-US" altLang="zh-CN" sz="1600" dirty="0">
                    <a:solidFill>
                      <a:srgbClr val="C00000"/>
                    </a:solidFill>
                    <a:latin typeface="Arial" panose="020B0604020202020204" pitchFamily="34" charset="0"/>
                    <a:ea typeface="等线" panose="02010600030101010101" pitchFamily="2" charset="-122"/>
                    <a:cs typeface="Arial" panose="020B0604020202020204" pitchFamily="34" charset="0"/>
                  </a:rPr>
                  <a:t>(causal evidence)</a:t>
                </a:r>
                <a:endParaRPr kumimoji="0" lang="zh-CN" altLang="en-US" sz="160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8" name="文本框 57">
              <a:extLst>
                <a:ext uri="{FF2B5EF4-FFF2-40B4-BE49-F238E27FC236}">
                  <a16:creationId xmlns:a16="http://schemas.microsoft.com/office/drawing/2014/main" id="{C18EA404-5E8A-4413-AB8C-627FC014CE0B}"/>
                </a:ext>
              </a:extLst>
            </p:cNvPr>
            <p:cNvSpPr txBox="1"/>
            <p:nvPr/>
          </p:nvSpPr>
          <p:spPr>
            <a:xfrm>
              <a:off x="3987505" y="5361075"/>
              <a:ext cx="5534529" cy="646331"/>
            </a:xfrm>
            <a:prstGeom prst="rect">
              <a:avLst/>
            </a:prstGeom>
            <a:noFill/>
          </p:spPr>
          <p:txBody>
            <a:bodyPr wrap="square" rtlCol="0">
              <a:spAutoFit/>
            </a:bodyPr>
            <a:lstStyle/>
            <a:p>
              <a:pPr>
                <a:spcBef>
                  <a:spcPts val="600"/>
                </a:spcBef>
              </a:pPr>
              <a:r>
                <a:rPr lang="en-US" altLang="zh-CN" b="1" dirty="0">
                  <a:latin typeface="Times New Roman" panose="02020603050405020304" pitchFamily="18" charset="0"/>
                  <a:cs typeface="Times New Roman" panose="02020603050405020304" pitchFamily="18" charset="0"/>
                </a:rPr>
                <a:t>Project 3</a:t>
              </a:r>
              <a:r>
                <a:rPr lang="en-US" altLang="zh-CN" dirty="0">
                  <a:latin typeface="Times New Roman" panose="02020603050405020304" pitchFamily="18" charset="0"/>
                  <a:cs typeface="Times New Roman" panose="02020603050405020304" pitchFamily="18" charset="0"/>
                </a:rPr>
                <a:t>: “Dynamic perturbation” approach to manipulate WM; STP-based neural modelling</a:t>
              </a:r>
            </a:p>
          </p:txBody>
        </p:sp>
      </p:grpSp>
      <p:grpSp>
        <p:nvGrpSpPr>
          <p:cNvPr id="17" name="组合 16">
            <a:extLst>
              <a:ext uri="{FF2B5EF4-FFF2-40B4-BE49-F238E27FC236}">
                <a16:creationId xmlns:a16="http://schemas.microsoft.com/office/drawing/2014/main" id="{4B77E4D9-40C7-46E7-B28D-73F6EB9DC813}"/>
              </a:ext>
            </a:extLst>
          </p:cNvPr>
          <p:cNvGrpSpPr/>
          <p:nvPr/>
        </p:nvGrpSpPr>
        <p:grpSpPr>
          <a:xfrm>
            <a:off x="0" y="5122546"/>
            <a:ext cx="3223181" cy="1735454"/>
            <a:chOff x="8408698" y="3284865"/>
            <a:chExt cx="3116989" cy="1750796"/>
          </a:xfrm>
        </p:grpSpPr>
        <p:grpSp>
          <p:nvGrpSpPr>
            <p:cNvPr id="18" name="组合 17">
              <a:extLst>
                <a:ext uri="{FF2B5EF4-FFF2-40B4-BE49-F238E27FC236}">
                  <a16:creationId xmlns:a16="http://schemas.microsoft.com/office/drawing/2014/main" id="{47DC1199-D38B-4AFA-A200-2A120E608C7E}"/>
                </a:ext>
              </a:extLst>
            </p:cNvPr>
            <p:cNvGrpSpPr/>
            <p:nvPr/>
          </p:nvGrpSpPr>
          <p:grpSpPr>
            <a:xfrm>
              <a:off x="8408698" y="3284865"/>
              <a:ext cx="1732191" cy="1750796"/>
              <a:chOff x="9418224" y="5346851"/>
              <a:chExt cx="1732191" cy="1750796"/>
            </a:xfrm>
          </p:grpSpPr>
          <p:pic>
            <p:nvPicPr>
              <p:cNvPr id="21" name="图片 20">
                <a:extLst>
                  <a:ext uri="{FF2B5EF4-FFF2-40B4-BE49-F238E27FC236}">
                    <a16:creationId xmlns:a16="http://schemas.microsoft.com/office/drawing/2014/main" id="{F9E1C23E-EE80-426D-B2FF-0F69EED6F27C}"/>
                  </a:ext>
                </a:extLst>
              </p:cNvPr>
              <p:cNvPicPr>
                <a:picLocks noChangeAspect="1"/>
              </p:cNvPicPr>
              <p:nvPr/>
            </p:nvPicPr>
            <p:blipFill rotWithShape="1">
              <a:blip r:embed="rId5">
                <a:extLst>
                  <a:ext uri="{28A0092B-C50C-407E-A947-70E740481C1C}">
                    <a14:useLocalDpi xmlns:a14="http://schemas.microsoft.com/office/drawing/2010/main" val="0"/>
                  </a:ext>
                </a:extLst>
              </a:blip>
              <a:srcRect l="29999" t="28711" r="30122" b="5010"/>
              <a:stretch/>
            </p:blipFill>
            <p:spPr>
              <a:xfrm>
                <a:off x="9650140" y="5346851"/>
                <a:ext cx="1268360" cy="1424751"/>
              </a:xfrm>
              <a:prstGeom prst="rect">
                <a:avLst/>
              </a:prstGeom>
            </p:spPr>
          </p:pic>
          <p:sp>
            <p:nvSpPr>
              <p:cNvPr id="22" name="文本框 21">
                <a:extLst>
                  <a:ext uri="{FF2B5EF4-FFF2-40B4-BE49-F238E27FC236}">
                    <a16:creationId xmlns:a16="http://schemas.microsoft.com/office/drawing/2014/main" id="{E20A73C3-5C63-48E9-A754-5D734B02813F}"/>
                  </a:ext>
                </a:extLst>
              </p:cNvPr>
              <p:cNvSpPr txBox="1"/>
              <p:nvPr/>
            </p:nvSpPr>
            <p:spPr>
              <a:xfrm>
                <a:off x="9418224" y="6771603"/>
                <a:ext cx="1732191" cy="326044"/>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Jiaqi Li</a:t>
                </a:r>
              </a:p>
            </p:txBody>
          </p:sp>
        </p:grpSp>
        <p:sp>
          <p:nvSpPr>
            <p:cNvPr id="19" name="文本框 18">
              <a:extLst>
                <a:ext uri="{FF2B5EF4-FFF2-40B4-BE49-F238E27FC236}">
                  <a16:creationId xmlns:a16="http://schemas.microsoft.com/office/drawing/2014/main" id="{840BAC7A-8896-4FF1-BC4C-78AD10450F09}"/>
                </a:ext>
              </a:extLst>
            </p:cNvPr>
            <p:cNvSpPr txBox="1"/>
            <p:nvPr/>
          </p:nvSpPr>
          <p:spPr>
            <a:xfrm>
              <a:off x="9793496" y="4690330"/>
              <a:ext cx="1732191" cy="326044"/>
            </a:xfrm>
            <a:prstGeom prst="rect">
              <a:avLst/>
            </a:prstGeom>
            <a:noFill/>
          </p:spPr>
          <p:txBody>
            <a:bodyPr wrap="square" rtlCol="0">
              <a:spAutoFit/>
            </a:bodyPr>
            <a:lstStyle/>
            <a:p>
              <a:pPr algn="ctr"/>
              <a:r>
                <a:rPr lang="en-US" altLang="zh-CN" dirty="0" err="1">
                  <a:latin typeface="Times New Roman" panose="02020603050405020304" pitchFamily="18" charset="0"/>
                  <a:cs typeface="Times New Roman" panose="02020603050405020304" pitchFamily="18" charset="0"/>
                </a:rPr>
                <a:t>Qiaoli</a:t>
              </a:r>
              <a:r>
                <a:rPr lang="en-US" altLang="zh-CN" dirty="0">
                  <a:latin typeface="Times New Roman" panose="02020603050405020304" pitchFamily="18" charset="0"/>
                  <a:cs typeface="Times New Roman" panose="02020603050405020304" pitchFamily="18" charset="0"/>
                </a:rPr>
                <a:t> Huang</a:t>
              </a:r>
            </a:p>
          </p:txBody>
        </p:sp>
        <p:pic>
          <p:nvPicPr>
            <p:cNvPr id="20" name="图片 19">
              <a:extLst>
                <a:ext uri="{FF2B5EF4-FFF2-40B4-BE49-F238E27FC236}">
                  <a16:creationId xmlns:a16="http://schemas.microsoft.com/office/drawing/2014/main" id="{93225810-9662-438E-9958-3747CE5A518D}"/>
                </a:ext>
              </a:extLst>
            </p:cNvPr>
            <p:cNvPicPr>
              <a:picLocks noChangeAspect="1"/>
            </p:cNvPicPr>
            <p:nvPr/>
          </p:nvPicPr>
          <p:blipFill rotWithShape="1">
            <a:blip r:embed="rId6"/>
            <a:srcRect l="22750" t="5132" r="29358" b="19767"/>
            <a:stretch/>
          </p:blipFill>
          <p:spPr>
            <a:xfrm>
              <a:off x="9970184" y="3284865"/>
              <a:ext cx="1190362" cy="1399983"/>
            </a:xfrm>
            <a:prstGeom prst="rect">
              <a:avLst/>
            </a:prstGeom>
          </p:spPr>
        </p:pic>
      </p:grpSp>
      <p:sp>
        <p:nvSpPr>
          <p:cNvPr id="28" name="文本框 27">
            <a:extLst>
              <a:ext uri="{FF2B5EF4-FFF2-40B4-BE49-F238E27FC236}">
                <a16:creationId xmlns:a16="http://schemas.microsoft.com/office/drawing/2014/main" id="{E8719DCF-0391-4C24-B3BD-555F82D54161}"/>
              </a:ext>
            </a:extLst>
          </p:cNvPr>
          <p:cNvSpPr txBox="1"/>
          <p:nvPr/>
        </p:nvSpPr>
        <p:spPr>
          <a:xfrm>
            <a:off x="3364796" y="6007406"/>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486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3"/>
          <a:srcRect l="6726"/>
          <a:stretch/>
        </p:blipFill>
        <p:spPr>
          <a:xfrm>
            <a:off x="696716" y="1153168"/>
            <a:ext cx="10798568" cy="4829310"/>
          </a:xfrm>
          <a:prstGeom prst="rect">
            <a:avLst/>
          </a:prstGeom>
        </p:spPr>
      </p:pic>
      <p:sp>
        <p:nvSpPr>
          <p:cNvPr id="32" name="标题 1">
            <a:extLst>
              <a:ext uri="{FF2B5EF4-FFF2-40B4-BE49-F238E27FC236}">
                <a16:creationId xmlns:a16="http://schemas.microsoft.com/office/drawing/2014/main" id="{1568CE7D-2684-408A-9D5A-2DD36ACA4E8F}"/>
              </a:ext>
            </a:extLst>
          </p:cNvPr>
          <p:cNvSpPr txBox="1">
            <a:spLocks/>
          </p:cNvSpPr>
          <p:nvPr/>
        </p:nvSpPr>
        <p:spPr bwMode="auto">
          <a:xfrm>
            <a:off x="0" y="-3715"/>
            <a:ext cx="12192000" cy="1117600"/>
          </a:xfrm>
          <a:prstGeom prst="rect">
            <a:avLst/>
          </a:prstGeom>
          <a:solidFill>
            <a:srgbClr val="002060"/>
          </a:solidFill>
          <a:ln w="9525">
            <a:noFill/>
            <a:miter lim="800000"/>
            <a:headEnd/>
            <a:tailEnd/>
          </a:ln>
        </p:spPr>
        <p:txBody>
          <a:bodyPr anchor="ctr"/>
          <a:lstStyle/>
          <a:p>
            <a:pPr algn="ctr">
              <a:defRPr/>
            </a:pPr>
            <a:r>
              <a:rPr lang="en-US" altLang="zh-CN" sz="2600" b="1" dirty="0">
                <a:solidFill>
                  <a:schemeClr val="bg1"/>
                </a:solidFill>
                <a:latin typeface="Arial" panose="020B0604020202020204" pitchFamily="34" charset="0"/>
                <a:ea typeface="+mj-ea"/>
                <a:cs typeface="Arial" panose="020B0604020202020204" pitchFamily="34" charset="0"/>
              </a:rPr>
              <a:t>Experimental paradigm</a:t>
            </a:r>
            <a:r>
              <a:rPr lang="en-US" altLang="zh-CN" sz="2400" b="1" dirty="0">
                <a:solidFill>
                  <a:schemeClr val="bg1"/>
                </a:solidFill>
                <a:latin typeface="Arial" panose="020B0604020202020204" pitchFamily="34" charset="0"/>
                <a:ea typeface="+mj-ea"/>
                <a:cs typeface="Arial" panose="020B0604020202020204" pitchFamily="34" charset="0"/>
              </a:rPr>
              <a:t>: </a:t>
            </a:r>
            <a:r>
              <a:rPr lang="en-US" altLang="zh-CN" sz="2400" dirty="0">
                <a:solidFill>
                  <a:schemeClr val="bg1"/>
                </a:solidFill>
                <a:latin typeface="Arial" panose="020B0604020202020204" pitchFamily="34" charset="0"/>
                <a:ea typeface="+mj-ea"/>
                <a:cs typeface="Arial" panose="020B0604020202020204" pitchFamily="34" charset="0"/>
              </a:rPr>
              <a:t>presenting flickering probes during retention</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34" name="图片 33">
            <a:extLst>
              <a:ext uri="{FF2B5EF4-FFF2-40B4-BE49-F238E27FC236}">
                <a16:creationId xmlns:a16="http://schemas.microsoft.com/office/drawing/2014/main" id="{0606F546-D781-41CE-873D-B58F4F0EE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6685" y="2246529"/>
            <a:ext cx="1476855" cy="1131488"/>
          </a:xfrm>
          <a:prstGeom prst="rect">
            <a:avLst/>
          </a:prstGeom>
        </p:spPr>
      </p:pic>
      <p:sp>
        <p:nvSpPr>
          <p:cNvPr id="3" name="灯片编号占位符 2"/>
          <p:cNvSpPr>
            <a:spLocks noGrp="1"/>
          </p:cNvSpPr>
          <p:nvPr>
            <p:ph type="sldNum" sz="quarter" idx="12"/>
          </p:nvPr>
        </p:nvSpPr>
        <p:spPr/>
        <p:txBody>
          <a:bodyPr/>
          <a:lstStyle/>
          <a:p>
            <a:fld id="{697FC2E4-822B-4394-AEB8-3FE938F2C0A8}" type="slidenum">
              <a:rPr lang="zh-CN" altLang="en-US" smtClean="0"/>
              <a:t>27</a:t>
            </a:fld>
            <a:endParaRPr lang="zh-CN" altLang="en-US"/>
          </a:p>
        </p:txBody>
      </p:sp>
      <p:sp>
        <p:nvSpPr>
          <p:cNvPr id="8" name="文本框 7">
            <a:extLst>
              <a:ext uri="{FF2B5EF4-FFF2-40B4-BE49-F238E27FC236}">
                <a16:creationId xmlns:a16="http://schemas.microsoft.com/office/drawing/2014/main" id="{DDE35CD8-5893-4FEE-9095-A6A076368AE4}"/>
              </a:ext>
            </a:extLst>
          </p:cNvPr>
          <p:cNvSpPr txBox="1"/>
          <p:nvPr/>
        </p:nvSpPr>
        <p:spPr>
          <a:xfrm>
            <a:off x="3681592" y="597360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7254294-DF89-4E91-A1B3-0380BC705C44}"/>
              </a:ext>
            </a:extLst>
          </p:cNvPr>
          <p:cNvSpPr txBox="1"/>
          <p:nvPr/>
        </p:nvSpPr>
        <p:spPr>
          <a:xfrm>
            <a:off x="1760305" y="4381393"/>
            <a:ext cx="8835775" cy="1631216"/>
          </a:xfrm>
          <a:prstGeom prst="rect">
            <a:avLst/>
          </a:prstGeom>
          <a:solidFill>
            <a:schemeClr val="bg1"/>
          </a:solidFill>
          <a:ln>
            <a:solidFill>
              <a:srgbClr val="002060"/>
            </a:solidFill>
          </a:ln>
        </p:spPr>
        <p:txBody>
          <a:bodyPr wrap="square">
            <a:spAutoFit/>
          </a:bodyPr>
          <a:lstStyle/>
          <a:p>
            <a:pPr algn="ctr">
              <a:spcBef>
                <a:spcPts val="600"/>
              </a:spcBef>
              <a:spcAft>
                <a:spcPts val="600"/>
              </a:spcAft>
            </a:pPr>
            <a:r>
              <a:rPr lang="en-US" altLang="zh-CN" sz="2000" b="1" dirty="0">
                <a:solidFill>
                  <a:srgbClr val="002060"/>
                </a:solidFill>
                <a:latin typeface="Arial" panose="020B0604020202020204" pitchFamily="34" charset="0"/>
                <a:cs typeface="Arial" panose="020B0604020202020204" pitchFamily="34" charset="0"/>
              </a:rPr>
              <a:t>“Dynamic perturbation”</a:t>
            </a:r>
          </a:p>
          <a:p>
            <a:pPr algn="ctr">
              <a:spcBef>
                <a:spcPts val="600"/>
              </a:spcBef>
              <a:spcAft>
                <a:spcPts val="600"/>
              </a:spcAft>
            </a:pPr>
            <a:r>
              <a:rPr lang="en-US" altLang="zh-CN" sz="2000" dirty="0">
                <a:latin typeface="Arial" panose="020B0604020202020204" pitchFamily="34" charset="0"/>
                <a:cs typeface="Arial" panose="020B0604020202020204" pitchFamily="34" charset="0"/>
              </a:rPr>
              <a:t>Introducing </a:t>
            </a:r>
            <a:r>
              <a:rPr lang="en-US" altLang="zh-CN" sz="2000" b="1" i="1" dirty="0">
                <a:latin typeface="Arial" panose="020B0604020202020204" pitchFamily="34" charset="0"/>
                <a:cs typeface="Arial" panose="020B0604020202020204" pitchFamily="34" charset="0"/>
              </a:rPr>
              <a:t>temporal correlations </a:t>
            </a:r>
            <a:r>
              <a:rPr lang="en-US" altLang="zh-CN" sz="2000" dirty="0">
                <a:latin typeface="Arial" panose="020B0604020202020204" pitchFamily="34" charset="0"/>
                <a:cs typeface="Arial" panose="020B0604020202020204" pitchFamily="34" charset="0"/>
              </a:rPr>
              <a:t>between </a:t>
            </a:r>
            <a:r>
              <a:rPr lang="en-US" altLang="zh-CN" sz="2000" b="1" i="1" dirty="0">
                <a:latin typeface="Arial" panose="020B0604020202020204" pitchFamily="34" charset="0"/>
                <a:cs typeface="Arial" panose="020B0604020202020204" pitchFamily="34" charset="0"/>
              </a:rPr>
              <a:t>Seq1</a:t>
            </a:r>
            <a:r>
              <a:rPr lang="en-US" altLang="zh-CN" sz="2000" dirty="0">
                <a:latin typeface="Arial" panose="020B0604020202020204" pitchFamily="34" charset="0"/>
                <a:cs typeface="Arial" panose="020B0604020202020204" pitchFamily="34" charset="0"/>
              </a:rPr>
              <a:t> and </a:t>
            </a:r>
            <a:r>
              <a:rPr lang="en-US" altLang="zh-CN" sz="2000" b="1" i="1" dirty="0">
                <a:latin typeface="Arial" panose="020B0604020202020204" pitchFamily="34" charset="0"/>
                <a:cs typeface="Arial" panose="020B0604020202020204" pitchFamily="34" charset="0"/>
              </a:rPr>
              <a:t>Seq2</a:t>
            </a:r>
            <a:r>
              <a:rPr lang="en-US" altLang="zh-CN" sz="2000" dirty="0">
                <a:latin typeface="Arial" panose="020B0604020202020204" pitchFamily="34" charset="0"/>
                <a:cs typeface="Arial" panose="020B0604020202020204" pitchFamily="34" charset="0"/>
              </a:rPr>
              <a:t> </a:t>
            </a:r>
          </a:p>
          <a:p>
            <a:pPr algn="ctr">
              <a:spcBef>
                <a:spcPts val="600"/>
              </a:spcBef>
              <a:spcAft>
                <a:spcPts val="600"/>
              </a:spcAft>
            </a:pPr>
            <a:r>
              <a:rPr lang="en-US" altLang="zh-CN" sz="2000" dirty="0">
                <a:latin typeface="Arial" panose="020B0604020202020204" pitchFamily="34" charset="0"/>
                <a:cs typeface="Arial" panose="020B0604020202020204" pitchFamily="34" charset="0"/>
              </a:rPr>
              <a:t>during retention to </a:t>
            </a:r>
            <a:r>
              <a:rPr lang="en-US" altLang="zh-CN" sz="2000" b="1" dirty="0">
                <a:latin typeface="Arial" panose="020B0604020202020204" pitchFamily="34" charset="0"/>
                <a:cs typeface="Arial" panose="020B0604020202020204" pitchFamily="34" charset="0"/>
              </a:rPr>
              <a:t>modulate</a:t>
            </a:r>
            <a:r>
              <a:rPr lang="en-US" altLang="zh-CN" sz="2000" dirty="0">
                <a:latin typeface="Arial" panose="020B0604020202020204" pitchFamily="34" charset="0"/>
                <a:cs typeface="Arial" panose="020B0604020202020204" pitchFamily="34" charset="0"/>
              </a:rPr>
              <a:t> the items’ relative memory strength</a:t>
            </a:r>
            <a:br>
              <a:rPr lang="en-US" altLang="zh-CN" sz="2000" dirty="0">
                <a:latin typeface="Arial" panose="020B0604020202020204" pitchFamily="34" charset="0"/>
                <a:cs typeface="Arial" panose="020B0604020202020204" pitchFamily="34" charset="0"/>
              </a:rPr>
            </a:br>
            <a:endParaRPr lang="en-US" altLang="zh-C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458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606F546-D781-41CE-873D-B58F4F0EE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790" y="2626450"/>
            <a:ext cx="3640125" cy="2730093"/>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266" y="2626450"/>
            <a:ext cx="6401040" cy="2788056"/>
          </a:xfrm>
          <a:prstGeom prst="rect">
            <a:avLst/>
          </a:prstGeom>
        </p:spPr>
      </p:pic>
      <p:sp>
        <p:nvSpPr>
          <p:cNvPr id="6" name="矩形 5"/>
          <p:cNvSpPr/>
          <p:nvPr/>
        </p:nvSpPr>
        <p:spPr>
          <a:xfrm>
            <a:off x="3077843" y="1210187"/>
            <a:ext cx="6036332" cy="892552"/>
          </a:xfrm>
          <a:prstGeom prst="rect">
            <a:avLst/>
          </a:prstGeom>
        </p:spPr>
        <p:txBody>
          <a:bodyPr wrap="none">
            <a:spAutoFit/>
          </a:bodyPr>
          <a:lstStyle/>
          <a:p>
            <a:pPr algn="ctr"/>
            <a:r>
              <a:rPr lang="en-US" altLang="zh-CN" sz="2800" dirty="0">
                <a:latin typeface="Calibri" panose="020F0502020204030204" pitchFamily="34" charset="0"/>
                <a:cs typeface="Calibri" panose="020F0502020204030204" pitchFamily="34" charset="0"/>
              </a:rPr>
              <a:t>Two independent luminance sequences </a:t>
            </a:r>
            <a:br>
              <a:rPr lang="en-US" altLang="zh-CN" sz="2800" dirty="0">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(no temporal correlation between items)</a:t>
            </a:r>
            <a:endParaRPr lang="zh-CN" altLang="en-US" sz="2400" b="1" dirty="0">
              <a:latin typeface="Calibri" panose="020F0502020204030204" pitchFamily="34" charset="0"/>
              <a:cs typeface="Calibri" panose="020F0502020204030204" pitchFamily="34" charset="0"/>
            </a:endParaRPr>
          </a:p>
        </p:txBody>
      </p:sp>
      <p:sp>
        <p:nvSpPr>
          <p:cNvPr id="5" name="灯片编号占位符 4"/>
          <p:cNvSpPr>
            <a:spLocks noGrp="1"/>
          </p:cNvSpPr>
          <p:nvPr>
            <p:ph type="sldNum" sz="quarter" idx="12"/>
          </p:nvPr>
        </p:nvSpPr>
        <p:spPr/>
        <p:txBody>
          <a:bodyPr/>
          <a:lstStyle/>
          <a:p>
            <a:fld id="{697FC2E4-822B-4394-AEB8-3FE938F2C0A8}" type="slidenum">
              <a:rPr lang="zh-CN" altLang="en-US" smtClean="0"/>
              <a:t>28</a:t>
            </a:fld>
            <a:endParaRPr lang="zh-CN" altLang="en-US"/>
          </a:p>
        </p:txBody>
      </p:sp>
      <p:sp>
        <p:nvSpPr>
          <p:cNvPr id="7" name="标题 1">
            <a:extLst>
              <a:ext uri="{FF2B5EF4-FFF2-40B4-BE49-F238E27FC236}">
                <a16:creationId xmlns:a16="http://schemas.microsoft.com/office/drawing/2014/main" id="{F2810B0C-0C4F-46AB-98B7-6354B8CFFCE4}"/>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600" b="1" dirty="0">
                <a:solidFill>
                  <a:schemeClr val="bg1"/>
                </a:solidFill>
                <a:latin typeface="Arial" panose="020B0604020202020204" pitchFamily="34" charset="0"/>
                <a:ea typeface="+mj-ea"/>
                <a:cs typeface="Arial" panose="020B0604020202020204" pitchFamily="34" charset="0"/>
              </a:rPr>
              <a:t>Baseline condition</a:t>
            </a:r>
            <a:r>
              <a:rPr lang="en-US" altLang="zh-CN" sz="2400" b="1" dirty="0">
                <a:solidFill>
                  <a:schemeClr val="bg1"/>
                </a:solidFill>
                <a:latin typeface="Arial" panose="020B0604020202020204" pitchFamily="34" charset="0"/>
                <a:ea typeface="+mj-ea"/>
                <a:cs typeface="Arial" panose="020B0604020202020204" pitchFamily="34" charset="0"/>
              </a:rPr>
              <a:t>:</a:t>
            </a:r>
            <a:r>
              <a:rPr lang="zh-CN" altLang="en-US" sz="2400" b="1" dirty="0">
                <a:solidFill>
                  <a:schemeClr val="bg1"/>
                </a:solidFill>
                <a:latin typeface="Arial" panose="020B0604020202020204" pitchFamily="34" charset="0"/>
                <a:ea typeface="+mj-ea"/>
                <a:cs typeface="Arial" panose="020B0604020202020204" pitchFamily="34" charset="0"/>
              </a:rPr>
              <a:t> </a:t>
            </a:r>
            <a:r>
              <a:rPr lang="en-US" altLang="zh-CN" sz="2400" dirty="0">
                <a:solidFill>
                  <a:schemeClr val="bg1"/>
                </a:solidFill>
                <a:latin typeface="Arial" panose="020B0604020202020204" pitchFamily="34" charset="0"/>
                <a:ea typeface="+mj-ea"/>
                <a:cs typeface="Arial" panose="020B0604020202020204" pitchFamily="34" charset="0"/>
              </a:rPr>
              <a:t>independent perturbations</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9" name="文本框 8">
            <a:extLst>
              <a:ext uri="{FF2B5EF4-FFF2-40B4-BE49-F238E27FC236}">
                <a16:creationId xmlns:a16="http://schemas.microsoft.com/office/drawing/2014/main" id="{87DCE61E-324A-4DA7-8A04-0DD0361F7028}"/>
              </a:ext>
            </a:extLst>
          </p:cNvPr>
          <p:cNvSpPr txBox="1"/>
          <p:nvPr/>
        </p:nvSpPr>
        <p:spPr>
          <a:xfrm>
            <a:off x="3681592" y="597360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113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802296E-D86F-4DDA-88E5-867FF11A408D}"/>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accent2">
                    <a:lumMod val="75000"/>
                  </a:schemeClr>
                </a:solidFill>
                <a:latin typeface="Arial" panose="020B0604020202020204" pitchFamily="34" charset="0"/>
                <a:ea typeface="+mj-ea"/>
                <a:cs typeface="Arial" panose="020B0604020202020204" pitchFamily="34" charset="0"/>
              </a:rPr>
              <a:t>U</a:t>
            </a:r>
            <a:r>
              <a:rPr lang="en-US" altLang="zh-CN" sz="2400" b="1" dirty="0">
                <a:solidFill>
                  <a:schemeClr val="accent2">
                    <a:lumMod val="75000"/>
                  </a:schemeClr>
                </a:solidFill>
                <a:latin typeface="Arial" panose="020B0604020202020204" pitchFamily="34" charset="0"/>
                <a:ea typeface="+mj-ea"/>
                <a:cs typeface="Arial" panose="020B0604020202020204" pitchFamily="34" charset="0"/>
              </a:rPr>
              <a:t>ncorrelated</a:t>
            </a:r>
            <a:r>
              <a:rPr lang="en-US" altLang="zh-CN" sz="2400" b="1" dirty="0">
                <a:solidFill>
                  <a:schemeClr val="bg1"/>
                </a:solidFill>
                <a:latin typeface="Arial" panose="020B0604020202020204" pitchFamily="34" charset="0"/>
                <a:ea typeface="+mj-ea"/>
                <a:cs typeface="Arial" panose="020B0604020202020204" pitchFamily="34" charset="0"/>
              </a:rPr>
              <a:t> flickering probes </a:t>
            </a:r>
            <a:r>
              <a:rPr lang="en-US" altLang="zh-CN" sz="2400" b="1" dirty="0">
                <a:solidFill>
                  <a:schemeClr val="accent2">
                    <a:lumMod val="75000"/>
                  </a:schemeClr>
                </a:solidFill>
                <a:latin typeface="Arial" panose="020B0604020202020204" pitchFamily="34" charset="0"/>
                <a:ea typeface="+mj-ea"/>
                <a:cs typeface="Arial" panose="020B0604020202020204" pitchFamily="34" charset="0"/>
              </a:rPr>
              <a:t>do not affect </a:t>
            </a:r>
            <a:r>
              <a:rPr lang="en-US" altLang="zh-CN" sz="2400" b="1" dirty="0">
                <a:solidFill>
                  <a:schemeClr val="bg1"/>
                </a:solidFill>
                <a:latin typeface="Arial" panose="020B0604020202020204" pitchFamily="34" charset="0"/>
                <a:ea typeface="+mj-ea"/>
                <a:cs typeface="Arial" panose="020B0604020202020204" pitchFamily="34" charset="0"/>
              </a:rPr>
              <a:t>recency effect </a:t>
            </a:r>
            <a:r>
              <a:rPr lang="en-US" altLang="zh-CN" sz="2400" dirty="0">
                <a:solidFill>
                  <a:schemeClr val="bg1"/>
                </a:solidFill>
                <a:latin typeface="Arial" panose="020B0604020202020204" pitchFamily="34" charset="0"/>
                <a:ea typeface="+mj-ea"/>
                <a:cs typeface="Arial" panose="020B0604020202020204" pitchFamily="34" charset="0"/>
              </a:rPr>
              <a:t>(Baseline)</a:t>
            </a:r>
            <a:r>
              <a:rPr lang="en-US" altLang="zh-CN" sz="2400" b="1" dirty="0">
                <a:solidFill>
                  <a:schemeClr val="bg1"/>
                </a:solidFill>
                <a:latin typeface="Arial" panose="020B0604020202020204" pitchFamily="34" charset="0"/>
                <a:ea typeface="+mj-ea"/>
                <a:cs typeface="Arial" panose="020B0604020202020204" pitchFamily="34" charset="0"/>
              </a:rPr>
              <a:t> </a:t>
            </a:r>
            <a:endParaRPr lang="zh-CN" altLang="en-US" sz="2400" b="1" dirty="0">
              <a:solidFill>
                <a:schemeClr val="bg1"/>
              </a:solidFill>
              <a:latin typeface="Arial" panose="020B0604020202020204" pitchFamily="34" charset="0"/>
              <a:ea typeface="+mj-ea"/>
              <a:cs typeface="Arial" panose="020B0604020202020204" pitchFamily="34" charset="0"/>
            </a:endParaRPr>
          </a:p>
        </p:txBody>
      </p:sp>
      <p:pic>
        <p:nvPicPr>
          <p:cNvPr id="7" name="图片 6">
            <a:extLst>
              <a:ext uri="{FF2B5EF4-FFF2-40B4-BE49-F238E27FC236}">
                <a16:creationId xmlns:a16="http://schemas.microsoft.com/office/drawing/2014/main" id="{811A56BB-E12C-48DC-AEDF-E056BA976A89}"/>
              </a:ext>
            </a:extLst>
          </p:cNvPr>
          <p:cNvPicPr>
            <a:picLocks noChangeAspect="1"/>
          </p:cNvPicPr>
          <p:nvPr/>
        </p:nvPicPr>
        <p:blipFill>
          <a:blip r:embed="rId2"/>
          <a:stretch>
            <a:fillRect/>
          </a:stretch>
        </p:blipFill>
        <p:spPr>
          <a:xfrm>
            <a:off x="1294331" y="1182557"/>
            <a:ext cx="9419688" cy="4313820"/>
          </a:xfrm>
          <a:prstGeom prst="rect">
            <a:avLst/>
          </a:prstGeom>
        </p:spPr>
      </p:pic>
      <p:grpSp>
        <p:nvGrpSpPr>
          <p:cNvPr id="9" name="组合 8">
            <a:extLst>
              <a:ext uri="{FF2B5EF4-FFF2-40B4-BE49-F238E27FC236}">
                <a16:creationId xmlns:a16="http://schemas.microsoft.com/office/drawing/2014/main" id="{6F8F025E-247F-4FB0-A198-875C577C522E}"/>
              </a:ext>
            </a:extLst>
          </p:cNvPr>
          <p:cNvGrpSpPr/>
          <p:nvPr/>
        </p:nvGrpSpPr>
        <p:grpSpPr>
          <a:xfrm>
            <a:off x="2619910" y="2052364"/>
            <a:ext cx="3996647" cy="3279923"/>
            <a:chOff x="2619910" y="2052364"/>
            <a:chExt cx="3996647" cy="3279923"/>
          </a:xfrm>
        </p:grpSpPr>
        <p:sp>
          <p:nvSpPr>
            <p:cNvPr id="5" name="矩形 4">
              <a:extLst>
                <a:ext uri="{FF2B5EF4-FFF2-40B4-BE49-F238E27FC236}">
                  <a16:creationId xmlns:a16="http://schemas.microsoft.com/office/drawing/2014/main" id="{3BDBDC5B-FE4C-4CB6-A202-3AAF05153B0A}"/>
                </a:ext>
              </a:extLst>
            </p:cNvPr>
            <p:cNvSpPr/>
            <p:nvPr/>
          </p:nvSpPr>
          <p:spPr>
            <a:xfrm>
              <a:off x="3945597" y="2198671"/>
              <a:ext cx="2670960" cy="313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FA3CD7EF-3423-45EE-981A-84CD20AAF177}"/>
                </a:ext>
              </a:extLst>
            </p:cNvPr>
            <p:cNvSpPr/>
            <p:nvPr/>
          </p:nvSpPr>
          <p:spPr>
            <a:xfrm>
              <a:off x="2619910" y="2052364"/>
              <a:ext cx="2969233" cy="327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0" name="组合 9">
            <a:extLst>
              <a:ext uri="{FF2B5EF4-FFF2-40B4-BE49-F238E27FC236}">
                <a16:creationId xmlns:a16="http://schemas.microsoft.com/office/drawing/2014/main" id="{EAD11859-6507-4F1E-88B8-E5E1662EDED5}"/>
              </a:ext>
            </a:extLst>
          </p:cNvPr>
          <p:cNvGrpSpPr/>
          <p:nvPr/>
        </p:nvGrpSpPr>
        <p:grpSpPr>
          <a:xfrm>
            <a:off x="7972819" y="1906056"/>
            <a:ext cx="3698374" cy="3426231"/>
            <a:chOff x="7972819" y="1906056"/>
            <a:chExt cx="3698374" cy="3426231"/>
          </a:xfrm>
        </p:grpSpPr>
        <p:sp>
          <p:nvSpPr>
            <p:cNvPr id="16" name="矩形 15">
              <a:extLst>
                <a:ext uri="{FF2B5EF4-FFF2-40B4-BE49-F238E27FC236}">
                  <a16:creationId xmlns:a16="http://schemas.microsoft.com/office/drawing/2014/main" id="{FFCA2FA9-B4C7-43AF-8018-AB284F3AB0FF}"/>
                </a:ext>
              </a:extLst>
            </p:cNvPr>
            <p:cNvSpPr/>
            <p:nvPr/>
          </p:nvSpPr>
          <p:spPr>
            <a:xfrm>
              <a:off x="9000233" y="1906056"/>
              <a:ext cx="2670960" cy="3426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FE80DF45-CF0F-4BAD-A4F8-65290D7EF26C}"/>
                </a:ext>
              </a:extLst>
            </p:cNvPr>
            <p:cNvSpPr/>
            <p:nvPr/>
          </p:nvSpPr>
          <p:spPr>
            <a:xfrm>
              <a:off x="7972819" y="1947152"/>
              <a:ext cx="2777195" cy="432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2" name="文本框 11">
            <a:extLst>
              <a:ext uri="{FF2B5EF4-FFF2-40B4-BE49-F238E27FC236}">
                <a16:creationId xmlns:a16="http://schemas.microsoft.com/office/drawing/2014/main" id="{B658026C-D4C2-48CB-8AE6-AC17BC3AC50C}"/>
              </a:ext>
            </a:extLst>
          </p:cNvPr>
          <p:cNvSpPr txBox="1"/>
          <p:nvPr/>
        </p:nvSpPr>
        <p:spPr>
          <a:xfrm>
            <a:off x="3681592" y="597360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11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FC3929C-AEB1-422F-A8E2-5F8C02DB2B9E}"/>
              </a:ext>
            </a:extLst>
          </p:cNvPr>
          <p:cNvPicPr>
            <a:picLocks noChangeAspect="1"/>
          </p:cNvPicPr>
          <p:nvPr/>
        </p:nvPicPr>
        <p:blipFill>
          <a:blip r:embed="rId3"/>
          <a:stretch>
            <a:fillRect/>
          </a:stretch>
        </p:blipFill>
        <p:spPr>
          <a:xfrm>
            <a:off x="1428887" y="2087176"/>
            <a:ext cx="5421077" cy="3965371"/>
          </a:xfrm>
          <a:prstGeom prst="rect">
            <a:avLst/>
          </a:prstGeom>
        </p:spPr>
      </p:pic>
      <p:sp>
        <p:nvSpPr>
          <p:cNvPr id="8" name="Text Box 13">
            <a:extLst>
              <a:ext uri="{FF2B5EF4-FFF2-40B4-BE49-F238E27FC236}">
                <a16:creationId xmlns:a16="http://schemas.microsoft.com/office/drawing/2014/main" id="{A8E300F0-7A67-4402-AC2B-F0153B5E8754}"/>
              </a:ext>
            </a:extLst>
          </p:cNvPr>
          <p:cNvSpPr txBox="1">
            <a:spLocks noChangeArrowheads="1"/>
          </p:cNvSpPr>
          <p:nvPr/>
        </p:nvSpPr>
        <p:spPr bwMode="auto">
          <a:xfrm>
            <a:off x="7074202" y="5152189"/>
            <a:ext cx="39650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en-US" altLang="zh-CN" sz="1600" dirty="0" err="1">
                <a:latin typeface="Times New Roman" panose="02020603050405020304" pitchFamily="18" charset="0"/>
                <a:cs typeface="Times New Roman" panose="02020603050405020304" pitchFamily="18" charset="0"/>
              </a:rPr>
              <a:t>Buschman</a:t>
            </a:r>
            <a:r>
              <a:rPr lang="en-US" altLang="zh-CN" sz="1600" dirty="0">
                <a:latin typeface="Times New Roman" panose="02020603050405020304" pitchFamily="18" charset="0"/>
                <a:cs typeface="Times New Roman" panose="02020603050405020304" pitchFamily="18" charset="0"/>
              </a:rPr>
              <a:t> &amp; </a:t>
            </a:r>
            <a:r>
              <a:rPr lang="en-US" altLang="zh-CN" sz="1600" dirty="0" err="1">
                <a:latin typeface="Times New Roman" panose="02020603050405020304" pitchFamily="18" charset="0"/>
                <a:cs typeface="Times New Roman" panose="02020603050405020304" pitchFamily="18" charset="0"/>
              </a:rPr>
              <a:t>Kastner</a:t>
            </a:r>
            <a:r>
              <a:rPr lang="en-US" altLang="zh-CN" sz="1600" dirty="0">
                <a:latin typeface="Times New Roman" panose="02020603050405020304" pitchFamily="18" charset="0"/>
                <a:cs typeface="Times New Roman" panose="02020603050405020304" pitchFamily="18" charset="0"/>
              </a:rPr>
              <a:t>, </a:t>
            </a:r>
            <a:r>
              <a:rPr lang="en-US" altLang="zh-CN" sz="1600" i="1" dirty="0">
                <a:latin typeface="Times New Roman" panose="02020603050405020304" pitchFamily="18" charset="0"/>
                <a:cs typeface="Times New Roman" panose="02020603050405020304" pitchFamily="18" charset="0"/>
              </a:rPr>
              <a:t>Neuron</a:t>
            </a:r>
            <a:r>
              <a:rPr lang="en-US" altLang="zh-CN" sz="1600" dirty="0">
                <a:latin typeface="Times New Roman" panose="02020603050405020304" pitchFamily="18" charset="0"/>
                <a:cs typeface="Times New Roman" panose="02020603050405020304" pitchFamily="18" charset="0"/>
              </a:rPr>
              <a:t>, 2015</a:t>
            </a:r>
          </a:p>
        </p:txBody>
      </p:sp>
      <p:sp>
        <p:nvSpPr>
          <p:cNvPr id="3" name="标题 1">
            <a:extLst>
              <a:ext uri="{FF2B5EF4-FFF2-40B4-BE49-F238E27FC236}">
                <a16:creationId xmlns:a16="http://schemas.microsoft.com/office/drawing/2014/main" id="{E0EAFD2D-E76E-4D2D-88DF-58E50E8CFA15}"/>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黑体" panose="02010609060101010101" pitchFamily="49" charset="-122"/>
                <a:cs typeface="Arial" panose="020B0604020202020204" pitchFamily="34" charset="0"/>
              </a:rPr>
              <a:t>Oscillation-based information processing in the brain</a:t>
            </a:r>
            <a:endParaRPr lang="zh-CN" altLang="en-US" sz="28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4" name="文本框 3">
            <a:extLst>
              <a:ext uri="{FF2B5EF4-FFF2-40B4-BE49-F238E27FC236}">
                <a16:creationId xmlns:a16="http://schemas.microsoft.com/office/drawing/2014/main" id="{7C9E1063-FF65-4BEB-B988-61C96264919C}"/>
              </a:ext>
            </a:extLst>
          </p:cNvPr>
          <p:cNvSpPr txBox="1"/>
          <p:nvPr/>
        </p:nvSpPr>
        <p:spPr>
          <a:xfrm>
            <a:off x="7439757" y="1705811"/>
            <a:ext cx="4048017" cy="3631763"/>
          </a:xfrm>
          <a:prstGeom prst="rect">
            <a:avLst/>
          </a:prstGeom>
          <a:noFill/>
        </p:spPr>
        <p:txBody>
          <a:bodyPr wrap="square" rtlCol="0">
            <a:spAutoFit/>
          </a:bodyPr>
          <a:lstStyle/>
          <a:p>
            <a:endParaRPr lang="en-US" altLang="zh-CN" dirty="0">
              <a:latin typeface="Times New Roman" panose="02020603050405020304" pitchFamily="18" charset="0"/>
              <a:cs typeface="Times New Roman" panose="02020603050405020304" pitchFamily="18" charset="0"/>
            </a:endParaRPr>
          </a:p>
          <a:p>
            <a:r>
              <a:rPr lang="en-US" altLang="zh-CN" b="1" dirty="0">
                <a:solidFill>
                  <a:srgbClr val="002060"/>
                </a:solidFill>
                <a:latin typeface="Times New Roman" panose="02020603050405020304" pitchFamily="18" charset="0"/>
                <a:cs typeface="Times New Roman" panose="02020603050405020304" pitchFamily="18" charset="0"/>
              </a:rPr>
              <a:t>Temporal organization </a:t>
            </a:r>
            <a:r>
              <a:rPr lang="en-US" altLang="zh-CN" dirty="0">
                <a:solidFill>
                  <a:srgbClr val="002060"/>
                </a:solidFill>
                <a:latin typeface="Times New Roman" panose="02020603050405020304" pitchFamily="18" charset="0"/>
                <a:cs typeface="Times New Roman" panose="02020603050405020304" pitchFamily="18" charset="0"/>
              </a:rPr>
              <a:t>essentially underlies many cognitive functions, e.g., </a:t>
            </a:r>
            <a:r>
              <a:rPr lang="en-US" altLang="zh-CN" i="1" dirty="0">
                <a:solidFill>
                  <a:srgbClr val="002060"/>
                </a:solidFill>
                <a:latin typeface="Times New Roman" panose="02020603050405020304" pitchFamily="18" charset="0"/>
                <a:cs typeface="Times New Roman" panose="02020603050405020304" pitchFamily="18" charset="0"/>
              </a:rPr>
              <a:t>speech, audiovisual, auditory processing</a:t>
            </a:r>
            <a:br>
              <a:rPr lang="en-US" altLang="zh-CN" i="1" dirty="0">
                <a:solidFill>
                  <a:srgbClr val="002060"/>
                </a:solidFill>
                <a:latin typeface="Times New Roman" panose="02020603050405020304" pitchFamily="18" charset="0"/>
                <a:cs typeface="Times New Roman" panose="02020603050405020304" pitchFamily="18" charset="0"/>
              </a:rPr>
            </a:br>
            <a:r>
              <a:rPr lang="en-US" altLang="zh-CN" dirty="0">
                <a:solidFill>
                  <a:srgbClr val="002060"/>
                </a:solidFill>
                <a:latin typeface="Times New Roman" panose="02020603050405020304" pitchFamily="18" charset="0"/>
                <a:cs typeface="Times New Roman" panose="02020603050405020304" pitchFamily="18" charset="0"/>
              </a:rPr>
              <a:t> </a:t>
            </a:r>
            <a:r>
              <a:rPr lang="en-US" altLang="zh-CN" sz="1400" dirty="0">
                <a:solidFill>
                  <a:srgbClr val="002060"/>
                </a:solidFill>
                <a:latin typeface="Times New Roman" panose="02020603050405020304" pitchFamily="18" charset="0"/>
                <a:cs typeface="Times New Roman" panose="02020603050405020304" pitchFamily="18" charset="0"/>
              </a:rPr>
              <a:t>(e.g., Luo et al., </a:t>
            </a:r>
            <a:r>
              <a:rPr lang="en-US" altLang="zh-CN" sz="1400" i="1" dirty="0" err="1">
                <a:solidFill>
                  <a:srgbClr val="002060"/>
                </a:solidFill>
                <a:latin typeface="Times New Roman" panose="02020603050405020304" pitchFamily="18" charset="0"/>
                <a:cs typeface="Times New Roman" panose="02020603050405020304" pitchFamily="18" charset="0"/>
              </a:rPr>
              <a:t>PLoS</a:t>
            </a:r>
            <a:r>
              <a:rPr lang="en-US" altLang="zh-CN" sz="1400" i="1" dirty="0">
                <a:solidFill>
                  <a:srgbClr val="002060"/>
                </a:solidFill>
                <a:latin typeface="Times New Roman" panose="02020603050405020304" pitchFamily="18" charset="0"/>
                <a:cs typeface="Times New Roman" panose="02020603050405020304" pitchFamily="18" charset="0"/>
              </a:rPr>
              <a:t> Bio</a:t>
            </a:r>
            <a:r>
              <a:rPr lang="en-US" altLang="zh-CN" sz="1400" dirty="0">
                <a:solidFill>
                  <a:srgbClr val="002060"/>
                </a:solidFill>
                <a:latin typeface="Times New Roman" panose="02020603050405020304" pitchFamily="18" charset="0"/>
                <a:cs typeface="Times New Roman" panose="02020603050405020304" pitchFamily="18" charset="0"/>
              </a:rPr>
              <a:t>., 2010; Luo et al., </a:t>
            </a:r>
            <a:r>
              <a:rPr lang="en-US" altLang="zh-CN" sz="1400" i="1" dirty="0">
                <a:solidFill>
                  <a:srgbClr val="002060"/>
                </a:solidFill>
                <a:latin typeface="Times New Roman" panose="02020603050405020304" pitchFamily="18" charset="0"/>
                <a:cs typeface="Times New Roman" panose="02020603050405020304" pitchFamily="18" charset="0"/>
              </a:rPr>
              <a:t>Current Bio</a:t>
            </a:r>
            <a:r>
              <a:rPr lang="en-US" altLang="zh-CN" sz="1400" dirty="0">
                <a:solidFill>
                  <a:srgbClr val="002060"/>
                </a:solidFill>
                <a:latin typeface="Times New Roman" panose="02020603050405020304" pitchFamily="18" charset="0"/>
                <a:cs typeface="Times New Roman" panose="02020603050405020304" pitchFamily="18" charset="0"/>
              </a:rPr>
              <a:t>, 2013, etc.)</a:t>
            </a:r>
          </a:p>
          <a:p>
            <a:endParaRPr lang="en-US" altLang="zh-CN" dirty="0">
              <a:solidFill>
                <a:srgbClr val="002060"/>
              </a:solidFill>
              <a:latin typeface="Times New Roman" panose="02020603050405020304" pitchFamily="18" charset="0"/>
              <a:cs typeface="Times New Roman" panose="02020603050405020304" pitchFamily="18" charset="0"/>
            </a:endParaRPr>
          </a:p>
          <a:p>
            <a:r>
              <a:rPr lang="en-US" altLang="zh-CN" dirty="0">
                <a:solidFill>
                  <a:srgbClr val="002060"/>
                </a:solidFill>
                <a:latin typeface="Times New Roman" panose="02020603050405020304" pitchFamily="18" charset="0"/>
                <a:cs typeface="Times New Roman" panose="02020603050405020304" pitchFamily="18" charset="0"/>
              </a:rPr>
              <a:t>Brain has its own</a:t>
            </a:r>
            <a:r>
              <a:rPr lang="en-US" altLang="zh-CN" b="1" dirty="0">
                <a:solidFill>
                  <a:srgbClr val="002060"/>
                </a:solidFill>
                <a:latin typeface="Times New Roman" panose="02020603050405020304" pitchFamily="18" charset="0"/>
                <a:cs typeface="Times New Roman" panose="02020603050405020304" pitchFamily="18" charset="0"/>
              </a:rPr>
              <a:t> temporal windows </a:t>
            </a:r>
            <a:r>
              <a:rPr lang="en-US" altLang="zh-CN" sz="1600" dirty="0">
                <a:solidFill>
                  <a:srgbClr val="002060"/>
                </a:solidFill>
                <a:latin typeface="Times New Roman" panose="02020603050405020304" pitchFamily="18" charset="0"/>
                <a:cs typeface="Times New Roman" panose="02020603050405020304" pitchFamily="18" charset="0"/>
              </a:rPr>
              <a:t>(</a:t>
            </a:r>
            <a:r>
              <a:rPr lang="en-US" altLang="zh-CN" sz="1600" i="1" dirty="0">
                <a:solidFill>
                  <a:srgbClr val="002060"/>
                </a:solidFill>
                <a:latin typeface="Times New Roman" panose="02020603050405020304" pitchFamily="18" charset="0"/>
                <a:cs typeface="Times New Roman" panose="02020603050405020304" pitchFamily="18" charset="0"/>
              </a:rPr>
              <a:t>tens to hundreds of milliseconds</a:t>
            </a:r>
            <a:r>
              <a:rPr lang="en-US" altLang="zh-CN" sz="1600"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latin typeface="Times New Roman" panose="02020603050405020304" pitchFamily="18" charset="0"/>
                <a:cs typeface="Times New Roman" panose="02020603050405020304" pitchFamily="18" charset="0"/>
              </a:rPr>
              <a:t>for information processing and storage</a:t>
            </a:r>
          </a:p>
          <a:p>
            <a:endParaRPr lang="en-US" altLang="zh-CN" dirty="0">
              <a:solidFill>
                <a:srgbClr val="002060"/>
              </a:solidFill>
              <a:latin typeface="Times New Roman" panose="02020603050405020304" pitchFamily="18" charset="0"/>
              <a:cs typeface="Times New Roman" panose="02020603050405020304" pitchFamily="18" charset="0"/>
            </a:endParaRPr>
          </a:p>
          <a:p>
            <a:endParaRPr lang="en-US" altLang="zh-CN" dirty="0">
              <a:solidFill>
                <a:srgbClr val="002060"/>
              </a:solidFill>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B7527FAB-D727-4DAF-88FD-D869EA1AE268}"/>
              </a:ext>
            </a:extLst>
          </p:cNvPr>
          <p:cNvSpPr txBox="1"/>
          <p:nvPr/>
        </p:nvSpPr>
        <p:spPr>
          <a:xfrm>
            <a:off x="7032742" y="5591896"/>
            <a:ext cx="4048018" cy="307777"/>
          </a:xfrm>
          <a:prstGeom prst="rect">
            <a:avLst/>
          </a:prstGeom>
          <a:noFill/>
        </p:spPr>
        <p:txBody>
          <a:bodyPr wrap="square" rtlCol="0">
            <a:spAutoFit/>
          </a:bodyPr>
          <a:lstStyle/>
          <a:p>
            <a:pPr algn="ctr"/>
            <a:r>
              <a:rPr lang="en-US" altLang="zh-CN" sz="1400" dirty="0">
                <a:solidFill>
                  <a:srgbClr val="002060"/>
                </a:solidFill>
                <a:latin typeface="Arial" panose="020B0604020202020204" pitchFamily="34" charset="0"/>
                <a:cs typeface="Arial" panose="020B0604020202020204" pitchFamily="34" charset="0"/>
              </a:rPr>
              <a:t>Communication through neural oscillation</a:t>
            </a:r>
            <a:endParaRPr lang="zh-CN" altLang="en-US"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668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826518" y="1172956"/>
            <a:ext cx="6538971" cy="892552"/>
          </a:xfrm>
          <a:prstGeom prst="rect">
            <a:avLst/>
          </a:prstGeom>
        </p:spPr>
        <p:txBody>
          <a:bodyPr wrap="none">
            <a:spAutoFit/>
          </a:bodyPr>
          <a:lstStyle/>
          <a:p>
            <a:pPr algn="ctr"/>
            <a:r>
              <a:rPr lang="en-US" altLang="zh-CN" sz="2800" dirty="0">
                <a:latin typeface="Calibri" panose="020F0502020204030204" pitchFamily="34" charset="0"/>
                <a:cs typeface="Calibri" panose="020F0502020204030204" pitchFamily="34" charset="0"/>
              </a:rPr>
              <a:t>Synchronization condition</a:t>
            </a:r>
          </a:p>
          <a:p>
            <a:pPr algn="ctr"/>
            <a:r>
              <a:rPr lang="zh-CN" altLang="en-US" sz="2400" b="1" dirty="0">
                <a:latin typeface="Calibri" panose="020F0502020204030204" pitchFamily="34" charset="0"/>
                <a:cs typeface="Calibri" panose="020F0502020204030204" pitchFamily="34" charset="0"/>
              </a:rPr>
              <a:t>（</a:t>
            </a:r>
            <a:r>
              <a:rPr lang="en-US" altLang="zh-CN" sz="2400" b="1" dirty="0">
                <a:latin typeface="Calibri" panose="020F0502020204030204" pitchFamily="34" charset="0"/>
                <a:cs typeface="Calibri" panose="020F0502020204030204" pitchFamily="34" charset="0"/>
              </a:rPr>
              <a:t>Seq1 = Seq 2, the same luminance sequences</a:t>
            </a:r>
            <a:r>
              <a:rPr lang="zh-CN" altLang="en-US" sz="2400" b="1" dirty="0">
                <a:latin typeface="Calibri" panose="020F0502020204030204" pitchFamily="34" charset="0"/>
                <a:cs typeface="Calibri" panose="020F0502020204030204" pitchFamily="34" charset="0"/>
              </a:rPr>
              <a:t>）</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9164" y="2413656"/>
            <a:ext cx="2413570" cy="181017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9164" y="4438841"/>
            <a:ext cx="2413570" cy="1810178"/>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14936"/>
          <a:stretch/>
        </p:blipFill>
        <p:spPr>
          <a:xfrm>
            <a:off x="5607409" y="2299895"/>
            <a:ext cx="6249775" cy="4054224"/>
          </a:xfrm>
          <a:prstGeom prst="rect">
            <a:avLst/>
          </a:prstGeom>
        </p:spPr>
      </p:pic>
      <p:sp>
        <p:nvSpPr>
          <p:cNvPr id="13" name="矩形 12"/>
          <p:cNvSpPr/>
          <p:nvPr/>
        </p:nvSpPr>
        <p:spPr>
          <a:xfrm>
            <a:off x="417220" y="2949562"/>
            <a:ext cx="2251577" cy="646331"/>
          </a:xfrm>
          <a:prstGeom prst="rect">
            <a:avLst/>
          </a:prstGeom>
        </p:spPr>
        <p:txBody>
          <a:bodyPr wrap="none">
            <a:spAutoFit/>
          </a:bodyPr>
          <a:lstStyle/>
          <a:p>
            <a:pPr algn="ctr"/>
            <a:r>
              <a:rPr lang="en-US" altLang="zh-CN" b="1" dirty="0">
                <a:latin typeface="Times New Roman" panose="02020603050405020304" pitchFamily="18" charset="0"/>
                <a:cs typeface="Times New Roman" panose="02020603050405020304" pitchFamily="18" charset="0"/>
              </a:rPr>
              <a:t>Full Synchronization</a:t>
            </a:r>
          </a:p>
          <a:p>
            <a:pPr algn="ctr"/>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Seq</a:t>
            </a:r>
            <a:r>
              <a:rPr lang="en-US" altLang="zh-CN" dirty="0">
                <a:latin typeface="Times New Roman" panose="02020603050405020304" pitchFamily="18" charset="0"/>
                <a:cs typeface="Times New Roman" panose="02020603050405020304" pitchFamily="18" charset="0"/>
              </a:rPr>
              <a:t> 1 = </a:t>
            </a:r>
            <a:r>
              <a:rPr lang="en-US" altLang="zh-CN" dirty="0" err="1">
                <a:latin typeface="Times New Roman" panose="02020603050405020304" pitchFamily="18" charset="0"/>
                <a:cs typeface="Times New Roman" panose="02020603050405020304" pitchFamily="18" charset="0"/>
              </a:rPr>
              <a:t>Seq</a:t>
            </a:r>
            <a:r>
              <a:rPr lang="en-US" altLang="zh-CN" dirty="0">
                <a:latin typeface="Times New Roman" panose="02020603050405020304" pitchFamily="18" charset="0"/>
                <a:cs typeface="Times New Roman" panose="02020603050405020304" pitchFamily="18" charset="0"/>
              </a:rPr>
              <a:t> 2)</a:t>
            </a:r>
            <a:endParaRPr lang="zh-CN" altLang="en-US" dirty="0">
              <a:latin typeface="Times New Roman" panose="02020603050405020304" pitchFamily="18" charset="0"/>
              <a:cs typeface="Times New Roman" panose="02020603050405020304" pitchFamily="18" charset="0"/>
            </a:endParaRPr>
          </a:p>
        </p:txBody>
      </p:sp>
      <p:sp>
        <p:nvSpPr>
          <p:cNvPr id="14" name="矩形 13"/>
          <p:cNvSpPr/>
          <p:nvPr/>
        </p:nvSpPr>
        <p:spPr>
          <a:xfrm>
            <a:off x="183758" y="5020764"/>
            <a:ext cx="2718500" cy="646331"/>
          </a:xfrm>
          <a:prstGeom prst="rect">
            <a:avLst/>
          </a:prstGeom>
        </p:spPr>
        <p:txBody>
          <a:bodyPr wrap="none">
            <a:spAutoFit/>
          </a:bodyPr>
          <a:lstStyle/>
          <a:p>
            <a:pPr algn="ctr"/>
            <a:r>
              <a:rPr lang="en-US" altLang="zh-CN" sz="1600" b="1" dirty="0">
                <a:latin typeface="Times New Roman" panose="02020603050405020304" pitchFamily="18" charset="0"/>
                <a:cs typeface="Times New Roman" panose="02020603050405020304" pitchFamily="18" charset="0"/>
              </a:rPr>
              <a:t>Alpha-band Synchronization</a:t>
            </a:r>
          </a:p>
          <a:p>
            <a:pPr algn="ct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Seq</a:t>
            </a:r>
            <a:r>
              <a:rPr lang="en-US" altLang="zh-CN" sz="2000" dirty="0">
                <a:latin typeface="Times New Roman" panose="02020603050405020304" pitchFamily="18" charset="0"/>
                <a:cs typeface="Times New Roman" panose="02020603050405020304" pitchFamily="18" charset="0"/>
              </a:rPr>
              <a:t> 1 = </a:t>
            </a:r>
            <a:r>
              <a:rPr lang="en-US" altLang="zh-CN" sz="2000" dirty="0" err="1">
                <a:latin typeface="Times New Roman" panose="02020603050405020304" pitchFamily="18" charset="0"/>
                <a:cs typeface="Times New Roman" panose="02020603050405020304" pitchFamily="18" charset="0"/>
              </a:rPr>
              <a:t>Seq</a:t>
            </a:r>
            <a:r>
              <a:rPr lang="en-US" altLang="zh-CN" sz="2000" dirty="0">
                <a:latin typeface="Times New Roman" panose="02020603050405020304" pitchFamily="18" charset="0"/>
                <a:cs typeface="Times New Roman" panose="02020603050405020304" pitchFamily="18" charset="0"/>
              </a:rPr>
              <a:t> 2)</a:t>
            </a:r>
            <a:endParaRPr lang="zh-CN" altLang="en-US" sz="2000" dirty="0">
              <a:latin typeface="Times New Roman" panose="02020603050405020304" pitchFamily="18" charset="0"/>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697FC2E4-822B-4394-AEB8-3FE938F2C0A8}" type="slidenum">
              <a:rPr lang="zh-CN" altLang="en-US" smtClean="0"/>
              <a:t>30</a:t>
            </a:fld>
            <a:endParaRPr lang="zh-CN" altLang="en-US"/>
          </a:p>
        </p:txBody>
      </p:sp>
      <p:sp>
        <p:nvSpPr>
          <p:cNvPr id="12" name="标题 1">
            <a:extLst>
              <a:ext uri="{FF2B5EF4-FFF2-40B4-BE49-F238E27FC236}">
                <a16:creationId xmlns:a16="http://schemas.microsoft.com/office/drawing/2014/main" id="{1BE35E9B-D141-4813-86B9-FE3D8A54DC09}"/>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600" b="1" dirty="0">
                <a:solidFill>
                  <a:schemeClr val="bg1"/>
                </a:solidFill>
                <a:latin typeface="Arial" panose="020B0604020202020204" pitchFamily="34" charset="0"/>
                <a:ea typeface="+mj-ea"/>
                <a:cs typeface="Arial" panose="020B0604020202020204" pitchFamily="34" charset="0"/>
              </a:rPr>
              <a:t>“Temporal synchronization” condition</a:t>
            </a:r>
            <a:endParaRPr lang="zh-CN" altLang="en-US" sz="2600" dirty="0">
              <a:solidFill>
                <a:schemeClr val="bg1"/>
              </a:solidFill>
              <a:latin typeface="Arial" panose="020B0604020202020204" pitchFamily="34" charset="0"/>
              <a:ea typeface="+mj-ea"/>
              <a:cs typeface="Arial" panose="020B0604020202020204" pitchFamily="34" charset="0"/>
            </a:endParaRPr>
          </a:p>
        </p:txBody>
      </p:sp>
      <p:sp>
        <p:nvSpPr>
          <p:cNvPr id="15" name="文本框 14">
            <a:extLst>
              <a:ext uri="{FF2B5EF4-FFF2-40B4-BE49-F238E27FC236}">
                <a16:creationId xmlns:a16="http://schemas.microsoft.com/office/drawing/2014/main" id="{3BB83733-B1CF-449B-AD04-ACAB59B8DBB9}"/>
              </a:ext>
            </a:extLst>
          </p:cNvPr>
          <p:cNvSpPr txBox="1"/>
          <p:nvPr/>
        </p:nvSpPr>
        <p:spPr>
          <a:xfrm>
            <a:off x="3148193" y="6403840"/>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003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D85ABD77-0D70-49F0-B257-B535322E2C32}"/>
              </a:ext>
            </a:extLst>
          </p:cNvPr>
          <p:cNvPicPr>
            <a:picLocks noChangeAspect="1"/>
          </p:cNvPicPr>
          <p:nvPr/>
        </p:nvPicPr>
        <p:blipFill>
          <a:blip r:embed="rId2"/>
          <a:stretch>
            <a:fillRect/>
          </a:stretch>
        </p:blipFill>
        <p:spPr>
          <a:xfrm>
            <a:off x="1294331" y="1182557"/>
            <a:ext cx="9419688" cy="4313820"/>
          </a:xfrm>
          <a:prstGeom prst="rect">
            <a:avLst/>
          </a:prstGeom>
        </p:spPr>
      </p:pic>
      <p:grpSp>
        <p:nvGrpSpPr>
          <p:cNvPr id="5" name="组合 4">
            <a:extLst>
              <a:ext uri="{FF2B5EF4-FFF2-40B4-BE49-F238E27FC236}">
                <a16:creationId xmlns:a16="http://schemas.microsoft.com/office/drawing/2014/main" id="{0AFD63A1-2D43-4B47-88C3-E6583CC7EAF7}"/>
              </a:ext>
            </a:extLst>
          </p:cNvPr>
          <p:cNvGrpSpPr/>
          <p:nvPr/>
        </p:nvGrpSpPr>
        <p:grpSpPr>
          <a:xfrm>
            <a:off x="3809365" y="2198668"/>
            <a:ext cx="7088304" cy="3174716"/>
            <a:chOff x="3809365" y="2198668"/>
            <a:chExt cx="7671436" cy="3174716"/>
          </a:xfrm>
        </p:grpSpPr>
        <p:sp>
          <p:nvSpPr>
            <p:cNvPr id="4" name="矩形: 圆角 3">
              <a:extLst>
                <a:ext uri="{FF2B5EF4-FFF2-40B4-BE49-F238E27FC236}">
                  <a16:creationId xmlns:a16="http://schemas.microsoft.com/office/drawing/2014/main" id="{14EB3100-FACE-4B64-9867-2D21EBFE8C75}"/>
                </a:ext>
              </a:extLst>
            </p:cNvPr>
            <p:cNvSpPr/>
            <p:nvPr/>
          </p:nvSpPr>
          <p:spPr>
            <a:xfrm>
              <a:off x="3809365" y="2198670"/>
              <a:ext cx="2663354" cy="3174714"/>
            </a:xfrm>
            <a:prstGeom prst="roundRect">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D9B3B8E8-B1B3-412B-A265-0B635888773C}"/>
                </a:ext>
              </a:extLst>
            </p:cNvPr>
            <p:cNvSpPr/>
            <p:nvPr/>
          </p:nvSpPr>
          <p:spPr>
            <a:xfrm>
              <a:off x="9627341" y="2198668"/>
              <a:ext cx="1853460" cy="3174715"/>
            </a:xfrm>
            <a:prstGeom prst="roundRect">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6" name="标题 1">
            <a:extLst>
              <a:ext uri="{FF2B5EF4-FFF2-40B4-BE49-F238E27FC236}">
                <a16:creationId xmlns:a16="http://schemas.microsoft.com/office/drawing/2014/main" id="{02E095E9-26CB-4AE1-8984-5C724D5C804C}"/>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accent2">
                    <a:lumMod val="75000"/>
                  </a:schemeClr>
                </a:solidFill>
                <a:latin typeface="Arial" panose="020B0604020202020204" pitchFamily="34" charset="0"/>
                <a:ea typeface="+mj-ea"/>
                <a:cs typeface="Arial" panose="020B0604020202020204" pitchFamily="34" charset="0"/>
              </a:rPr>
              <a:t>Synchronized</a:t>
            </a:r>
            <a:r>
              <a:rPr lang="en-US" altLang="zh-CN" sz="2400" b="1" dirty="0">
                <a:solidFill>
                  <a:schemeClr val="bg1"/>
                </a:solidFill>
                <a:latin typeface="Arial" panose="020B0604020202020204" pitchFamily="34" charset="0"/>
                <a:ea typeface="+mj-ea"/>
                <a:cs typeface="Arial" panose="020B0604020202020204" pitchFamily="34" charset="0"/>
              </a:rPr>
              <a:t> flickering probes </a:t>
            </a:r>
            <a:r>
              <a:rPr lang="en-US" altLang="zh-CN" sz="2400" b="1" dirty="0">
                <a:solidFill>
                  <a:schemeClr val="accent2">
                    <a:lumMod val="75000"/>
                  </a:schemeClr>
                </a:solidFill>
                <a:latin typeface="Arial" panose="020B0604020202020204" pitchFamily="34" charset="0"/>
                <a:ea typeface="+mj-ea"/>
                <a:cs typeface="Arial" panose="020B0604020202020204" pitchFamily="34" charset="0"/>
              </a:rPr>
              <a:t>disrupts</a:t>
            </a:r>
            <a:r>
              <a:rPr lang="en-US" altLang="zh-CN" sz="2400" b="1" dirty="0">
                <a:solidFill>
                  <a:schemeClr val="bg1"/>
                </a:solidFill>
                <a:latin typeface="Arial" panose="020B0604020202020204" pitchFamily="34" charset="0"/>
                <a:ea typeface="+mj-ea"/>
                <a:cs typeface="Arial" panose="020B0604020202020204" pitchFamily="34" charset="0"/>
              </a:rPr>
              <a:t> recency effect </a:t>
            </a:r>
            <a:r>
              <a:rPr lang="en-US" altLang="zh-CN" sz="2400" dirty="0">
                <a:solidFill>
                  <a:schemeClr val="bg1"/>
                </a:solidFill>
                <a:latin typeface="Arial" panose="020B0604020202020204" pitchFamily="34" charset="0"/>
                <a:ea typeface="+mj-ea"/>
                <a:cs typeface="Arial" panose="020B0604020202020204" pitchFamily="34" charset="0"/>
              </a:rPr>
              <a:t>(Sync)</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8" name="文本框 7">
            <a:extLst>
              <a:ext uri="{FF2B5EF4-FFF2-40B4-BE49-F238E27FC236}">
                <a16:creationId xmlns:a16="http://schemas.microsoft.com/office/drawing/2014/main" id="{20472191-29AD-4FDA-9299-7BB45AE0C112}"/>
              </a:ext>
            </a:extLst>
          </p:cNvPr>
          <p:cNvSpPr txBox="1"/>
          <p:nvPr/>
        </p:nvSpPr>
        <p:spPr>
          <a:xfrm>
            <a:off x="3681592" y="597360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06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灯片编号占位符 42"/>
          <p:cNvSpPr>
            <a:spLocks noGrp="1"/>
          </p:cNvSpPr>
          <p:nvPr>
            <p:ph type="sldNum" sz="quarter" idx="12"/>
          </p:nvPr>
        </p:nvSpPr>
        <p:spPr/>
        <p:txBody>
          <a:bodyPr/>
          <a:lstStyle/>
          <a:p>
            <a:fld id="{697FC2E4-822B-4394-AEB8-3FE938F2C0A8}" type="slidenum">
              <a:rPr lang="zh-CN" altLang="en-US" smtClean="0"/>
              <a:t>32</a:t>
            </a:fld>
            <a:endParaRPr lang="zh-CN" altLang="en-US"/>
          </a:p>
        </p:txBody>
      </p:sp>
      <p:sp>
        <p:nvSpPr>
          <p:cNvPr id="44" name="标题 1">
            <a:extLst>
              <a:ext uri="{FF2B5EF4-FFF2-40B4-BE49-F238E27FC236}">
                <a16:creationId xmlns:a16="http://schemas.microsoft.com/office/drawing/2014/main" id="{3CC82553-8186-453A-A173-BEE1911EAD8B}"/>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a:t>
            </a:r>
            <a:r>
              <a:rPr lang="en-US" altLang="zh-CN" sz="2400" b="1" dirty="0">
                <a:solidFill>
                  <a:schemeClr val="accent2"/>
                </a:solidFill>
                <a:latin typeface="Arial" panose="020B0604020202020204" pitchFamily="34" charset="0"/>
                <a:ea typeface="+mj-ea"/>
                <a:cs typeface="Arial" panose="020B0604020202020204" pitchFamily="34" charset="0"/>
              </a:rPr>
              <a:t>Order reversal</a:t>
            </a:r>
            <a:r>
              <a:rPr lang="en-US" altLang="zh-CN" sz="2400" b="1" dirty="0">
                <a:solidFill>
                  <a:schemeClr val="bg1"/>
                </a:solidFill>
                <a:latin typeface="Arial" panose="020B0604020202020204" pitchFamily="34" charset="0"/>
                <a:ea typeface="+mj-ea"/>
                <a:cs typeface="Arial" panose="020B0604020202020204" pitchFamily="34" charset="0"/>
              </a:rPr>
              <a:t>” condition</a:t>
            </a:r>
            <a:r>
              <a:rPr lang="en-US" altLang="zh-CN" sz="2400" dirty="0">
                <a:solidFill>
                  <a:schemeClr val="bg1"/>
                </a:solidFill>
                <a:latin typeface="Arial" panose="020B0604020202020204" pitchFamily="34" charset="0"/>
                <a:ea typeface="+mj-ea"/>
                <a:cs typeface="Arial" panose="020B0604020202020204" pitchFamily="34" charset="0"/>
              </a:rPr>
              <a:t>: </a:t>
            </a:r>
            <a:r>
              <a:rPr lang="en-US" altLang="zh-CN" sz="2000" dirty="0">
                <a:solidFill>
                  <a:schemeClr val="bg1"/>
                </a:solidFill>
                <a:latin typeface="Arial" panose="020B0604020202020204" pitchFamily="34" charset="0"/>
                <a:ea typeface="+mj-ea"/>
                <a:cs typeface="Arial" panose="020B0604020202020204" pitchFamily="34" charset="0"/>
              </a:rPr>
              <a:t>introducing temporal lags between Seq1 and Seq2</a:t>
            </a:r>
            <a:endParaRPr lang="zh-CN" altLang="en-US" sz="2000" dirty="0">
              <a:solidFill>
                <a:schemeClr val="bg1"/>
              </a:solidFill>
              <a:latin typeface="Arial" panose="020B0604020202020204" pitchFamily="34" charset="0"/>
              <a:ea typeface="+mj-ea"/>
              <a:cs typeface="Arial" panose="020B0604020202020204" pitchFamily="34" charset="0"/>
            </a:endParaRPr>
          </a:p>
        </p:txBody>
      </p:sp>
      <p:grpSp>
        <p:nvGrpSpPr>
          <p:cNvPr id="5" name="组合 4">
            <a:extLst>
              <a:ext uri="{FF2B5EF4-FFF2-40B4-BE49-F238E27FC236}">
                <a16:creationId xmlns:a16="http://schemas.microsoft.com/office/drawing/2014/main" id="{A6234BDC-E4D2-4D96-B0E7-24DB50928103}"/>
              </a:ext>
            </a:extLst>
          </p:cNvPr>
          <p:cNvGrpSpPr/>
          <p:nvPr/>
        </p:nvGrpSpPr>
        <p:grpSpPr>
          <a:xfrm>
            <a:off x="6737154" y="1137912"/>
            <a:ext cx="5629372" cy="5218438"/>
            <a:chOff x="6737154" y="1137912"/>
            <a:chExt cx="5629372" cy="5218438"/>
          </a:xfrm>
        </p:grpSpPr>
        <p:grpSp>
          <p:nvGrpSpPr>
            <p:cNvPr id="3" name="组合 2">
              <a:extLst>
                <a:ext uri="{FF2B5EF4-FFF2-40B4-BE49-F238E27FC236}">
                  <a16:creationId xmlns:a16="http://schemas.microsoft.com/office/drawing/2014/main" id="{F768B081-576D-46FA-98A5-E866A26680B6}"/>
                </a:ext>
              </a:extLst>
            </p:cNvPr>
            <p:cNvGrpSpPr/>
            <p:nvPr/>
          </p:nvGrpSpPr>
          <p:grpSpPr>
            <a:xfrm>
              <a:off x="6737154" y="1137912"/>
              <a:ext cx="3733793" cy="5218438"/>
              <a:chOff x="7205809" y="1137912"/>
              <a:chExt cx="3733793" cy="5218438"/>
            </a:xfrm>
          </p:grpSpPr>
          <p:pic>
            <p:nvPicPr>
              <p:cNvPr id="34" name="图片 33">
                <a:extLst>
                  <a:ext uri="{FF2B5EF4-FFF2-40B4-BE49-F238E27FC236}">
                    <a16:creationId xmlns:a16="http://schemas.microsoft.com/office/drawing/2014/main" id="{BE35D081-E293-49B2-8556-8DAC410B9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175" y="1617475"/>
                <a:ext cx="2657428" cy="1993072"/>
              </a:xfrm>
              <a:prstGeom prst="rect">
                <a:avLst/>
              </a:prstGeom>
            </p:spPr>
          </p:pic>
          <p:pic>
            <p:nvPicPr>
              <p:cNvPr id="35" name="图片 34">
                <a:extLst>
                  <a:ext uri="{FF2B5EF4-FFF2-40B4-BE49-F238E27FC236}">
                    <a16:creationId xmlns:a16="http://schemas.microsoft.com/office/drawing/2014/main" id="{1CFEE22D-E6AF-4D39-A5B8-CC1632D61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324" y="4370140"/>
                <a:ext cx="2648279" cy="1986210"/>
              </a:xfrm>
              <a:prstGeom prst="rect">
                <a:avLst/>
              </a:prstGeom>
            </p:spPr>
          </p:pic>
          <p:sp>
            <p:nvSpPr>
              <p:cNvPr id="36" name="文本框 35">
                <a:extLst>
                  <a:ext uri="{FF2B5EF4-FFF2-40B4-BE49-F238E27FC236}">
                    <a16:creationId xmlns:a16="http://schemas.microsoft.com/office/drawing/2014/main" id="{F99BFAA2-F2C3-4B0F-80D8-E564A856CD8E}"/>
                  </a:ext>
                </a:extLst>
              </p:cNvPr>
              <p:cNvSpPr txBox="1"/>
              <p:nvPr/>
            </p:nvSpPr>
            <p:spPr>
              <a:xfrm>
                <a:off x="7205809" y="1137912"/>
                <a:ext cx="3566160"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Red </a:t>
                </a:r>
                <a:r>
                  <a:rPr lang="en-US" altLang="zh-CN" sz="1600" b="1" dirty="0">
                    <a:latin typeface="Arial" panose="020B0604020202020204" pitchFamily="34" charset="0"/>
                    <a:cs typeface="Arial" panose="020B0604020202020204" pitchFamily="34" charset="0"/>
                  </a:rPr>
                  <a:t>leads</a:t>
                </a:r>
                <a:r>
                  <a:rPr lang="en-US" altLang="zh-CN" sz="1600" dirty="0">
                    <a:latin typeface="Arial" panose="020B0604020202020204" pitchFamily="34" charset="0"/>
                    <a:cs typeface="Arial" panose="020B0604020202020204" pitchFamily="34" charset="0"/>
                  </a:rPr>
                  <a:t> Blue by 200ms</a:t>
                </a:r>
                <a:endParaRPr lang="zh-CN" altLang="en-US" sz="1600" dirty="0">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A8DCD497-5A1E-4C7F-A644-30B5F746DB36}"/>
                  </a:ext>
                </a:extLst>
              </p:cNvPr>
              <p:cNvSpPr txBox="1"/>
              <p:nvPr/>
            </p:nvSpPr>
            <p:spPr>
              <a:xfrm>
                <a:off x="7373442" y="3909746"/>
                <a:ext cx="3566160"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Red </a:t>
                </a:r>
                <a:r>
                  <a:rPr lang="en-US" altLang="zh-CN" sz="1600" b="1" dirty="0">
                    <a:latin typeface="Arial" panose="020B0604020202020204" pitchFamily="34" charset="0"/>
                    <a:cs typeface="Arial" panose="020B0604020202020204" pitchFamily="34" charset="0"/>
                  </a:rPr>
                  <a:t>lags </a:t>
                </a:r>
                <a:r>
                  <a:rPr lang="en-US" altLang="zh-CN" sz="1600" dirty="0">
                    <a:latin typeface="Arial" panose="020B0604020202020204" pitchFamily="34" charset="0"/>
                    <a:cs typeface="Arial" panose="020B0604020202020204" pitchFamily="34" charset="0"/>
                  </a:rPr>
                  <a:t>Blue by 200ms</a:t>
                </a:r>
                <a:endParaRPr lang="zh-CN" altLang="en-US" sz="1600" dirty="0">
                  <a:latin typeface="Arial" panose="020B0604020202020204" pitchFamily="34" charset="0"/>
                  <a:cs typeface="Arial" panose="020B0604020202020204" pitchFamily="34" charset="0"/>
                </a:endParaRPr>
              </a:p>
            </p:txBody>
          </p:sp>
        </p:grpSp>
        <p:sp>
          <p:nvSpPr>
            <p:cNvPr id="4" name="文本框 3">
              <a:extLst>
                <a:ext uri="{FF2B5EF4-FFF2-40B4-BE49-F238E27FC236}">
                  <a16:creationId xmlns:a16="http://schemas.microsoft.com/office/drawing/2014/main" id="{A9CD6E9C-4B3D-4804-A174-4B22836AA731}"/>
                </a:ext>
              </a:extLst>
            </p:cNvPr>
            <p:cNvSpPr txBox="1"/>
            <p:nvPr/>
          </p:nvSpPr>
          <p:spPr>
            <a:xfrm>
              <a:off x="10068169" y="3504775"/>
              <a:ext cx="2298357" cy="923330"/>
            </a:xfrm>
            <a:prstGeom prst="rect">
              <a:avLst/>
            </a:prstGeom>
            <a:noFill/>
          </p:spPr>
          <p:txBody>
            <a:bodyPr wrap="square" rtlCol="0">
              <a:spAutoFit/>
            </a:bodyPr>
            <a:lstStyle/>
            <a:p>
              <a:r>
                <a:rPr lang="en-US" altLang="zh-CN" dirty="0">
                  <a:solidFill>
                    <a:srgbClr val="002060"/>
                  </a:solidFill>
                  <a:latin typeface="Times New Roman" panose="02020603050405020304" pitchFamily="18" charset="0"/>
                  <a:cs typeface="Times New Roman" panose="02020603050405020304" pitchFamily="18" charset="0"/>
                </a:rPr>
                <a:t>Cannot perceptually distinguish the two conditions</a:t>
              </a:r>
              <a:endParaRPr lang="zh-CN" altLang="en-US" dirty="0">
                <a:solidFill>
                  <a:srgbClr val="002060"/>
                </a:solidFill>
                <a:latin typeface="Times New Roman" panose="02020603050405020304" pitchFamily="18" charset="0"/>
                <a:cs typeface="Times New Roman" panose="02020603050405020304" pitchFamily="18" charset="0"/>
              </a:endParaRPr>
            </a:p>
          </p:txBody>
        </p:sp>
      </p:grpSp>
      <p:pic>
        <p:nvPicPr>
          <p:cNvPr id="7" name="图片 6">
            <a:extLst>
              <a:ext uri="{FF2B5EF4-FFF2-40B4-BE49-F238E27FC236}">
                <a16:creationId xmlns:a16="http://schemas.microsoft.com/office/drawing/2014/main" id="{B4B1257A-F234-43FD-B0C3-9C21BEAC52E0}"/>
              </a:ext>
            </a:extLst>
          </p:cNvPr>
          <p:cNvPicPr>
            <a:picLocks noChangeAspect="1"/>
          </p:cNvPicPr>
          <p:nvPr/>
        </p:nvPicPr>
        <p:blipFill rotWithShape="1">
          <a:blip r:embed="rId5"/>
          <a:srcRect r="2965"/>
          <a:stretch/>
        </p:blipFill>
        <p:spPr>
          <a:xfrm>
            <a:off x="530905" y="1137912"/>
            <a:ext cx="5859622" cy="5396452"/>
          </a:xfrm>
          <a:prstGeom prst="rect">
            <a:avLst/>
          </a:prstGeom>
        </p:spPr>
      </p:pic>
      <p:sp>
        <p:nvSpPr>
          <p:cNvPr id="12" name="文本框 11">
            <a:extLst>
              <a:ext uri="{FF2B5EF4-FFF2-40B4-BE49-F238E27FC236}">
                <a16:creationId xmlns:a16="http://schemas.microsoft.com/office/drawing/2014/main" id="{D860738A-DE40-4B62-9F0B-4F8DC35905F5}"/>
              </a:ext>
            </a:extLst>
          </p:cNvPr>
          <p:cNvSpPr txBox="1"/>
          <p:nvPr/>
        </p:nvSpPr>
        <p:spPr>
          <a:xfrm>
            <a:off x="184278" y="634969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5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984B745-0E60-4114-9E77-3686EA12F78B}"/>
              </a:ext>
            </a:extLst>
          </p:cNvPr>
          <p:cNvSpPr/>
          <p:nvPr/>
        </p:nvSpPr>
        <p:spPr>
          <a:xfrm>
            <a:off x="6288405" y="1508759"/>
            <a:ext cx="4659630" cy="4292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99279C4E-3C96-4516-8F12-F5EEA76D88AC}"/>
              </a:ext>
            </a:extLst>
          </p:cNvPr>
          <p:cNvSpPr txBox="1"/>
          <p:nvPr/>
        </p:nvSpPr>
        <p:spPr>
          <a:xfrm>
            <a:off x="3006090" y="1165860"/>
            <a:ext cx="4154998" cy="400110"/>
          </a:xfrm>
          <a:prstGeom prst="rect">
            <a:avLst/>
          </a:prstGeom>
          <a:noFill/>
        </p:spPr>
        <p:txBody>
          <a:bodyPr wrap="square" rtlCol="0">
            <a:spAutoFit/>
          </a:bodyPr>
          <a:lstStyle/>
          <a:p>
            <a:pPr algn="ctr"/>
            <a:r>
              <a:rPr lang="en-US" altLang="zh-CN" sz="2000" dirty="0">
                <a:solidFill>
                  <a:srgbClr val="C00000"/>
                </a:solidFill>
                <a:latin typeface="Arial" panose="020B0604020202020204" pitchFamily="34" charset="0"/>
                <a:cs typeface="Arial" panose="020B0604020202020204" pitchFamily="34" charset="0"/>
              </a:rPr>
              <a:t>Shifting by 200 </a:t>
            </a:r>
            <a:r>
              <a:rPr lang="en-US" altLang="zh-CN" sz="2000" dirty="0" err="1">
                <a:solidFill>
                  <a:srgbClr val="C00000"/>
                </a:solidFill>
                <a:latin typeface="Arial" panose="020B0604020202020204" pitchFamily="34" charset="0"/>
                <a:cs typeface="Arial" panose="020B0604020202020204" pitchFamily="34" charset="0"/>
              </a:rPr>
              <a:t>ms</a:t>
            </a:r>
            <a:r>
              <a:rPr lang="en-US" altLang="zh-CN" sz="2000" dirty="0">
                <a:solidFill>
                  <a:srgbClr val="C00000"/>
                </a:solidFill>
                <a:latin typeface="Arial" panose="020B0604020202020204" pitchFamily="34" charset="0"/>
                <a:cs typeface="Arial" panose="020B0604020202020204" pitchFamily="34" charset="0"/>
              </a:rPr>
              <a:t> (N =54)</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0" name="标题 1">
            <a:extLst>
              <a:ext uri="{FF2B5EF4-FFF2-40B4-BE49-F238E27FC236}">
                <a16:creationId xmlns:a16="http://schemas.microsoft.com/office/drawing/2014/main" id="{B6F01730-B269-4547-9A54-2DF4DE7E8974}"/>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accent2">
                    <a:lumMod val="75000"/>
                  </a:schemeClr>
                </a:solidFill>
                <a:latin typeface="Arial" panose="020B0604020202020204" pitchFamily="34" charset="0"/>
                <a:ea typeface="+mj-ea"/>
                <a:cs typeface="Arial" panose="020B0604020202020204" pitchFamily="34" charset="0"/>
              </a:rPr>
              <a:t>Order reversal </a:t>
            </a:r>
            <a:r>
              <a:rPr lang="en-US" altLang="zh-CN" sz="2400" b="1" dirty="0">
                <a:solidFill>
                  <a:schemeClr val="bg1"/>
                </a:solidFill>
                <a:latin typeface="Arial" panose="020B0604020202020204" pitchFamily="34" charset="0"/>
                <a:ea typeface="+mj-ea"/>
                <a:cs typeface="Arial" panose="020B0604020202020204" pitchFamily="34" charset="0"/>
              </a:rPr>
              <a:t>of flickering probes </a:t>
            </a:r>
            <a:r>
              <a:rPr lang="en-US" altLang="zh-CN" sz="2400" b="1" dirty="0">
                <a:solidFill>
                  <a:schemeClr val="accent2"/>
                </a:solidFill>
                <a:latin typeface="Arial" panose="020B0604020202020204" pitchFamily="34" charset="0"/>
                <a:ea typeface="+mj-ea"/>
                <a:cs typeface="Arial" panose="020B0604020202020204" pitchFamily="34" charset="0"/>
              </a:rPr>
              <a:t>reverses</a:t>
            </a:r>
            <a:r>
              <a:rPr lang="en-US" altLang="zh-CN" sz="2400" b="1" dirty="0">
                <a:solidFill>
                  <a:schemeClr val="bg1"/>
                </a:solidFill>
                <a:latin typeface="Arial" panose="020B0604020202020204" pitchFamily="34" charset="0"/>
                <a:ea typeface="+mj-ea"/>
                <a:cs typeface="Arial" panose="020B0604020202020204" pitchFamily="34" charset="0"/>
              </a:rPr>
              <a:t> recency effect</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12" name="图片 11">
            <a:extLst>
              <a:ext uri="{FF2B5EF4-FFF2-40B4-BE49-F238E27FC236}">
                <a16:creationId xmlns:a16="http://schemas.microsoft.com/office/drawing/2014/main" id="{4AAA1CCC-095B-428A-833F-059D7A985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146" y="2583270"/>
            <a:ext cx="1687530" cy="1265648"/>
          </a:xfrm>
          <a:prstGeom prst="rect">
            <a:avLst/>
          </a:prstGeom>
        </p:spPr>
      </p:pic>
      <p:pic>
        <p:nvPicPr>
          <p:cNvPr id="13" name="图片 12">
            <a:extLst>
              <a:ext uri="{FF2B5EF4-FFF2-40B4-BE49-F238E27FC236}">
                <a16:creationId xmlns:a16="http://schemas.microsoft.com/office/drawing/2014/main" id="{1965939F-32F7-4BE1-A89F-93F330AC2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220" y="4056653"/>
            <a:ext cx="1687530" cy="1265648"/>
          </a:xfrm>
          <a:prstGeom prst="rect">
            <a:avLst/>
          </a:prstGeom>
        </p:spPr>
      </p:pic>
      <p:sp>
        <p:nvSpPr>
          <p:cNvPr id="20" name="文本框 19">
            <a:extLst>
              <a:ext uri="{FF2B5EF4-FFF2-40B4-BE49-F238E27FC236}">
                <a16:creationId xmlns:a16="http://schemas.microsoft.com/office/drawing/2014/main" id="{76FDF2B9-3676-425A-804E-6A0E3BF015A4}"/>
              </a:ext>
            </a:extLst>
          </p:cNvPr>
          <p:cNvSpPr txBox="1"/>
          <p:nvPr/>
        </p:nvSpPr>
        <p:spPr>
          <a:xfrm>
            <a:off x="8064176" y="2104389"/>
            <a:ext cx="3566160"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Red </a:t>
            </a:r>
            <a:r>
              <a:rPr lang="en-US" altLang="zh-CN" sz="1600" b="1" dirty="0">
                <a:latin typeface="Arial" panose="020B0604020202020204" pitchFamily="34" charset="0"/>
                <a:cs typeface="Arial" panose="020B0604020202020204" pitchFamily="34" charset="0"/>
              </a:rPr>
              <a:t>leads</a:t>
            </a:r>
            <a:r>
              <a:rPr lang="en-US" altLang="zh-CN" sz="1600" dirty="0">
                <a:latin typeface="Arial" panose="020B0604020202020204" pitchFamily="34" charset="0"/>
                <a:cs typeface="Arial" panose="020B0604020202020204" pitchFamily="34" charset="0"/>
              </a:rPr>
              <a:t> Blue by 200ms</a:t>
            </a:r>
            <a:endParaRPr lang="zh-CN" altLang="en-US" sz="1600"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6E1D0854-C5AD-4E75-AC32-701026C267FB}"/>
              </a:ext>
            </a:extLst>
          </p:cNvPr>
          <p:cNvSpPr txBox="1"/>
          <p:nvPr/>
        </p:nvSpPr>
        <p:spPr>
          <a:xfrm>
            <a:off x="7947439" y="5462628"/>
            <a:ext cx="3566160"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Red </a:t>
            </a:r>
            <a:r>
              <a:rPr lang="en-US" altLang="zh-CN" sz="1600" b="1" dirty="0">
                <a:latin typeface="Arial" panose="020B0604020202020204" pitchFamily="34" charset="0"/>
                <a:cs typeface="Arial" panose="020B0604020202020204" pitchFamily="34" charset="0"/>
              </a:rPr>
              <a:t>lags </a:t>
            </a:r>
            <a:r>
              <a:rPr lang="en-US" altLang="zh-CN" sz="1600" dirty="0">
                <a:latin typeface="Arial" panose="020B0604020202020204" pitchFamily="34" charset="0"/>
                <a:cs typeface="Arial" panose="020B0604020202020204" pitchFamily="34" charset="0"/>
              </a:rPr>
              <a:t>Blue by 200ms</a:t>
            </a:r>
            <a:endParaRPr lang="zh-CN" altLang="en-US" sz="16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EA61CB3A-4292-424F-863F-DF9D340222AA}"/>
              </a:ext>
            </a:extLst>
          </p:cNvPr>
          <p:cNvSpPr txBox="1"/>
          <p:nvPr/>
        </p:nvSpPr>
        <p:spPr>
          <a:xfrm>
            <a:off x="3681592" y="597360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7DDC5378-98F8-4883-BA7F-653BF42138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515" y="1738396"/>
            <a:ext cx="4659631" cy="4193668"/>
          </a:xfrm>
          <a:prstGeom prst="rect">
            <a:avLst/>
          </a:prstGeom>
        </p:spPr>
      </p:pic>
    </p:spTree>
    <p:extLst>
      <p:ext uri="{BB962C8B-B14F-4D97-AF65-F5344CB8AC3E}">
        <p14:creationId xmlns:p14="http://schemas.microsoft.com/office/powerpoint/2010/main" val="328042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B7AD8FC-CC38-4C48-82BE-8FADA3576BB3}"/>
              </a:ext>
            </a:extLst>
          </p:cNvPr>
          <p:cNvPicPr>
            <a:picLocks noChangeAspect="1"/>
          </p:cNvPicPr>
          <p:nvPr/>
        </p:nvPicPr>
        <p:blipFill>
          <a:blip r:embed="rId3"/>
          <a:stretch>
            <a:fillRect/>
          </a:stretch>
        </p:blipFill>
        <p:spPr>
          <a:xfrm>
            <a:off x="2260315" y="1679401"/>
            <a:ext cx="8075487" cy="4121782"/>
          </a:xfrm>
          <a:prstGeom prst="rect">
            <a:avLst/>
          </a:prstGeom>
        </p:spPr>
      </p:pic>
      <p:sp>
        <p:nvSpPr>
          <p:cNvPr id="14" name="文本框 13">
            <a:extLst>
              <a:ext uri="{FF2B5EF4-FFF2-40B4-BE49-F238E27FC236}">
                <a16:creationId xmlns:a16="http://schemas.microsoft.com/office/drawing/2014/main" id="{99279C4E-3C96-4516-8F12-F5EEA76D88AC}"/>
              </a:ext>
            </a:extLst>
          </p:cNvPr>
          <p:cNvSpPr txBox="1"/>
          <p:nvPr/>
        </p:nvSpPr>
        <p:spPr>
          <a:xfrm>
            <a:off x="3006090" y="1165860"/>
            <a:ext cx="3089910" cy="400110"/>
          </a:xfrm>
          <a:prstGeom prst="rect">
            <a:avLst/>
          </a:prstGeom>
          <a:noFill/>
        </p:spPr>
        <p:txBody>
          <a:bodyPr wrap="square" rtlCol="0">
            <a:spAutoFit/>
          </a:bodyPr>
          <a:lstStyle/>
          <a:p>
            <a:pPr algn="ctr"/>
            <a:r>
              <a:rPr lang="en-US" altLang="zh-CN" sz="2000" dirty="0">
                <a:solidFill>
                  <a:srgbClr val="C00000"/>
                </a:solidFill>
                <a:latin typeface="Arial" panose="020B0604020202020204" pitchFamily="34" charset="0"/>
                <a:cs typeface="Arial" panose="020B0604020202020204" pitchFamily="34" charset="0"/>
              </a:rPr>
              <a:t>Shifting by 200 </a:t>
            </a:r>
            <a:r>
              <a:rPr lang="en-US" altLang="zh-CN" sz="2000" dirty="0" err="1">
                <a:solidFill>
                  <a:srgbClr val="C00000"/>
                </a:solidFill>
                <a:latin typeface="Arial" panose="020B0604020202020204" pitchFamily="34" charset="0"/>
                <a:cs typeface="Arial" panose="020B0604020202020204" pitchFamily="34" charset="0"/>
              </a:rPr>
              <a:t>ms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0" name="标题 1">
            <a:extLst>
              <a:ext uri="{FF2B5EF4-FFF2-40B4-BE49-F238E27FC236}">
                <a16:creationId xmlns:a16="http://schemas.microsoft.com/office/drawing/2014/main" id="{B6F01730-B269-4547-9A54-2DF4DE7E8974}"/>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“Order reversal” manipulation</a:t>
            </a:r>
            <a:r>
              <a:rPr lang="en-US" altLang="zh-CN" sz="2400" dirty="0">
                <a:solidFill>
                  <a:schemeClr val="bg1"/>
                </a:solidFill>
                <a:latin typeface="Arial" panose="020B0604020202020204" pitchFamily="34" charset="0"/>
                <a:ea typeface="+mj-ea"/>
                <a:cs typeface="Arial" panose="020B0604020202020204" pitchFamily="34" charset="0"/>
              </a:rPr>
              <a:t>: </a:t>
            </a:r>
            <a:r>
              <a:rPr lang="en-US" altLang="zh-CN" sz="2400" dirty="0">
                <a:solidFill>
                  <a:schemeClr val="accent2"/>
                </a:solidFill>
                <a:latin typeface="Arial" panose="020B0604020202020204" pitchFamily="34" charset="0"/>
                <a:ea typeface="+mj-ea"/>
                <a:cs typeface="Arial" panose="020B0604020202020204" pitchFamily="34" charset="0"/>
              </a:rPr>
              <a:t>effective within certain range</a:t>
            </a:r>
            <a:endParaRPr lang="zh-CN" altLang="en-US" sz="2400" dirty="0">
              <a:solidFill>
                <a:schemeClr val="accent2"/>
              </a:solidFill>
              <a:latin typeface="Arial" panose="020B0604020202020204" pitchFamily="34" charset="0"/>
              <a:ea typeface="+mj-ea"/>
              <a:cs typeface="Arial" panose="020B0604020202020204" pitchFamily="34" charset="0"/>
            </a:endParaRPr>
          </a:p>
        </p:txBody>
      </p:sp>
      <p:sp>
        <p:nvSpPr>
          <p:cNvPr id="9" name="矩形: 圆角 8">
            <a:extLst>
              <a:ext uri="{FF2B5EF4-FFF2-40B4-BE49-F238E27FC236}">
                <a16:creationId xmlns:a16="http://schemas.microsoft.com/office/drawing/2014/main" id="{19971775-AA10-43D6-A9F7-C680A1E89E54}"/>
              </a:ext>
            </a:extLst>
          </p:cNvPr>
          <p:cNvSpPr/>
          <p:nvPr/>
        </p:nvSpPr>
        <p:spPr>
          <a:xfrm>
            <a:off x="3291839" y="2291254"/>
            <a:ext cx="6890711" cy="1597942"/>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5401983F-91DD-4B09-BF0B-A0BAD62167EB}"/>
              </a:ext>
            </a:extLst>
          </p:cNvPr>
          <p:cNvSpPr/>
          <p:nvPr/>
        </p:nvSpPr>
        <p:spPr>
          <a:xfrm>
            <a:off x="3296308" y="3924420"/>
            <a:ext cx="6885381" cy="1515054"/>
          </a:xfrm>
          <a:prstGeom prst="round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B931A79-D313-4799-97EE-180C6241E1EE}"/>
              </a:ext>
            </a:extLst>
          </p:cNvPr>
          <p:cNvSpPr txBox="1"/>
          <p:nvPr/>
        </p:nvSpPr>
        <p:spPr>
          <a:xfrm>
            <a:off x="6298058" y="1155657"/>
            <a:ext cx="3089910" cy="400110"/>
          </a:xfrm>
          <a:prstGeom prst="rect">
            <a:avLst/>
          </a:prstGeom>
          <a:noFill/>
        </p:spPr>
        <p:txBody>
          <a:bodyPr wrap="square" rtlCol="0">
            <a:spAutoFit/>
          </a:bodyPr>
          <a:lstStyle/>
          <a:p>
            <a:pPr algn="ctr"/>
            <a:r>
              <a:rPr lang="en-US" altLang="zh-CN" sz="2000" dirty="0">
                <a:solidFill>
                  <a:srgbClr val="C00000"/>
                </a:solidFill>
                <a:latin typeface="Arial" panose="020B0604020202020204" pitchFamily="34" charset="0"/>
                <a:cs typeface="Arial" panose="020B0604020202020204" pitchFamily="34" charset="0"/>
              </a:rPr>
              <a:t>Shifting by 500 </a:t>
            </a:r>
            <a:r>
              <a:rPr lang="en-US" altLang="zh-CN" sz="2000" dirty="0" err="1">
                <a:solidFill>
                  <a:srgbClr val="C00000"/>
                </a:solidFill>
                <a:latin typeface="Arial" panose="020B0604020202020204" pitchFamily="34" charset="0"/>
                <a:cs typeface="Arial" panose="020B0604020202020204" pitchFamily="34" charset="0"/>
              </a:rPr>
              <a:t>ms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43C96A6D-53C1-4931-8B57-81F9FF204A30}"/>
              </a:ext>
            </a:extLst>
          </p:cNvPr>
          <p:cNvSpPr txBox="1"/>
          <p:nvPr/>
        </p:nvSpPr>
        <p:spPr>
          <a:xfrm>
            <a:off x="3681592" y="597360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847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1E6CD5E-364D-4BD3-AC95-B3B098E5E2B3}"/>
              </a:ext>
            </a:extLst>
          </p:cNvPr>
          <p:cNvGrpSpPr/>
          <p:nvPr/>
        </p:nvGrpSpPr>
        <p:grpSpPr>
          <a:xfrm>
            <a:off x="2441984" y="1519087"/>
            <a:ext cx="6243631" cy="3100724"/>
            <a:chOff x="5108182" y="2818497"/>
            <a:chExt cx="6243631" cy="3100724"/>
          </a:xfrm>
        </p:grpSpPr>
        <p:grpSp>
          <p:nvGrpSpPr>
            <p:cNvPr id="3" name="组合 2">
              <a:extLst>
                <a:ext uri="{FF2B5EF4-FFF2-40B4-BE49-F238E27FC236}">
                  <a16:creationId xmlns:a16="http://schemas.microsoft.com/office/drawing/2014/main" id="{EB2C18FB-73DA-45D7-A48D-930339978D2A}"/>
                </a:ext>
              </a:extLst>
            </p:cNvPr>
            <p:cNvGrpSpPr/>
            <p:nvPr/>
          </p:nvGrpSpPr>
          <p:grpSpPr>
            <a:xfrm>
              <a:off x="5108182" y="3324258"/>
              <a:ext cx="6243631" cy="2594963"/>
              <a:chOff x="5113650" y="2865594"/>
              <a:chExt cx="6243631" cy="2594963"/>
            </a:xfrm>
          </p:grpSpPr>
          <p:grpSp>
            <p:nvGrpSpPr>
              <p:cNvPr id="5" name="组合 4">
                <a:extLst>
                  <a:ext uri="{FF2B5EF4-FFF2-40B4-BE49-F238E27FC236}">
                    <a16:creationId xmlns:a16="http://schemas.microsoft.com/office/drawing/2014/main" id="{F4C4C463-0B80-481C-BB11-35E5F9DA489E}"/>
                  </a:ext>
                </a:extLst>
              </p:cNvPr>
              <p:cNvGrpSpPr/>
              <p:nvPr/>
            </p:nvGrpSpPr>
            <p:grpSpPr>
              <a:xfrm>
                <a:off x="5113650" y="3299399"/>
                <a:ext cx="6243631" cy="2161158"/>
                <a:chOff x="5066053" y="3715580"/>
                <a:chExt cx="5022606" cy="1490376"/>
              </a:xfrm>
            </p:grpSpPr>
            <p:sp>
              <p:nvSpPr>
                <p:cNvPr id="8" name="文本框 7">
                  <a:extLst>
                    <a:ext uri="{FF2B5EF4-FFF2-40B4-BE49-F238E27FC236}">
                      <a16:creationId xmlns:a16="http://schemas.microsoft.com/office/drawing/2014/main" id="{364E61AE-2C19-49D0-849F-ACB68861E02E}"/>
                    </a:ext>
                  </a:extLst>
                </p:cNvPr>
                <p:cNvSpPr txBox="1"/>
                <p:nvPr/>
              </p:nvSpPr>
              <p:spPr>
                <a:xfrm>
                  <a:off x="5168721" y="3715580"/>
                  <a:ext cx="2194560" cy="445722"/>
                </a:xfrm>
                <a:prstGeom prst="rect">
                  <a:avLst/>
                </a:prstGeom>
                <a:solidFill>
                  <a:srgbClr val="0070C0"/>
                </a:solid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Temporally correlated dynamic perturbation</a:t>
                  </a:r>
                  <a:endParaRPr lang="zh-CN" altLang="en-US" dirty="0">
                    <a:solidFill>
                      <a:schemeClr val="bg1"/>
                    </a:solidFill>
                    <a:latin typeface="Arial" panose="020B0604020202020204" pitchFamily="34" charset="0"/>
                    <a:cs typeface="Arial" panose="020B0604020202020204" pitchFamily="34" charset="0"/>
                  </a:endParaRPr>
                </a:p>
              </p:txBody>
            </p:sp>
            <p:sp>
              <p:nvSpPr>
                <p:cNvPr id="9" name="箭头: 右 8">
                  <a:extLst>
                    <a:ext uri="{FF2B5EF4-FFF2-40B4-BE49-F238E27FC236}">
                      <a16:creationId xmlns:a16="http://schemas.microsoft.com/office/drawing/2014/main" id="{EFEC34D2-84E0-41E1-9029-C42CE1FD3CB3}"/>
                    </a:ext>
                  </a:extLst>
                </p:cNvPr>
                <p:cNvSpPr/>
                <p:nvPr/>
              </p:nvSpPr>
              <p:spPr>
                <a:xfrm>
                  <a:off x="7417445" y="3849306"/>
                  <a:ext cx="388598" cy="2365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0E2CA7FC-E7F8-4B0B-ACA3-307612CECDD4}"/>
                    </a:ext>
                  </a:extLst>
                </p:cNvPr>
                <p:cNvSpPr txBox="1"/>
                <p:nvPr/>
              </p:nvSpPr>
              <p:spPr>
                <a:xfrm>
                  <a:off x="7854895" y="3715580"/>
                  <a:ext cx="2194560" cy="445722"/>
                </a:xfrm>
                <a:prstGeom prst="rect">
                  <a:avLst/>
                </a:prstGeom>
                <a:solidFill>
                  <a:srgbClr val="0070C0"/>
                </a:solid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Changes in items’ reactivation competition</a:t>
                  </a:r>
                  <a:endParaRPr lang="zh-CN" altLang="en-US" dirty="0">
                    <a:solidFill>
                      <a:schemeClr val="bg1"/>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B5F4640F-F565-4986-8514-3DFBF7CC7962}"/>
                    </a:ext>
                  </a:extLst>
                </p:cNvPr>
                <p:cNvSpPr txBox="1"/>
                <p:nvPr/>
              </p:nvSpPr>
              <p:spPr>
                <a:xfrm>
                  <a:off x="7894099" y="4760234"/>
                  <a:ext cx="2194560" cy="445722"/>
                </a:xfrm>
                <a:prstGeom prst="rect">
                  <a:avLst/>
                </a:prstGeom>
                <a:solidFill>
                  <a:srgbClr val="0070C0"/>
                </a:solid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Changes in items’ synaptic efficacies</a:t>
                  </a:r>
                  <a:endParaRPr lang="zh-CN" altLang="en-US" dirty="0">
                    <a:solidFill>
                      <a:schemeClr val="bg1"/>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E0ED2192-380B-49CF-837C-99D87BC0D821}"/>
                    </a:ext>
                  </a:extLst>
                </p:cNvPr>
                <p:cNvSpPr txBox="1"/>
                <p:nvPr/>
              </p:nvSpPr>
              <p:spPr>
                <a:xfrm>
                  <a:off x="5066053" y="4755526"/>
                  <a:ext cx="2383476" cy="445722"/>
                </a:xfrm>
                <a:prstGeom prst="rect">
                  <a:avLst/>
                </a:prstGeom>
                <a:solidFill>
                  <a:srgbClr val="0070C0"/>
                </a:solid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Changes in their relative memory strength</a:t>
                  </a:r>
                  <a:endParaRPr lang="zh-CN" altLang="en-US" dirty="0">
                    <a:solidFill>
                      <a:schemeClr val="bg1"/>
                    </a:solidFill>
                    <a:latin typeface="Arial" panose="020B0604020202020204" pitchFamily="34" charset="0"/>
                    <a:cs typeface="Arial" panose="020B0604020202020204" pitchFamily="34" charset="0"/>
                  </a:endParaRPr>
                </a:p>
              </p:txBody>
            </p:sp>
            <p:sp>
              <p:nvSpPr>
                <p:cNvPr id="13" name="箭头: 下 12">
                  <a:extLst>
                    <a:ext uri="{FF2B5EF4-FFF2-40B4-BE49-F238E27FC236}">
                      <a16:creationId xmlns:a16="http://schemas.microsoft.com/office/drawing/2014/main" id="{26104CAE-AD3A-4A8E-BD2A-0A5006BC5365}"/>
                    </a:ext>
                  </a:extLst>
                </p:cNvPr>
                <p:cNvSpPr/>
                <p:nvPr/>
              </p:nvSpPr>
              <p:spPr>
                <a:xfrm>
                  <a:off x="8816693" y="4336153"/>
                  <a:ext cx="221381" cy="35054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64BAD9D3-A21A-4C6C-844A-2DB602551526}"/>
                    </a:ext>
                  </a:extLst>
                </p:cNvPr>
                <p:cNvSpPr/>
                <p:nvPr/>
              </p:nvSpPr>
              <p:spPr>
                <a:xfrm rot="10800000">
                  <a:off x="7468735" y="4914228"/>
                  <a:ext cx="388598" cy="2365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B0297F73-D0E9-44EE-B6C0-A4FE8168FECB}"/>
                  </a:ext>
                </a:extLst>
              </p:cNvPr>
              <p:cNvSpPr txBox="1"/>
              <p:nvPr/>
            </p:nvSpPr>
            <p:spPr>
              <a:xfrm>
                <a:off x="5428648" y="2865594"/>
                <a:ext cx="2021306" cy="369332"/>
              </a:xfrm>
              <a:prstGeom prst="rect">
                <a:avLst/>
              </a:prstGeom>
              <a:noFill/>
            </p:spPr>
            <p:txBody>
              <a:bodyPr wrap="square" rtlCol="0">
                <a:spAutoFit/>
              </a:bodyPr>
              <a:lstStyle/>
              <a:p>
                <a:pPr algn="ctr"/>
                <a:r>
                  <a:rPr lang="en-US" altLang="zh-CN" b="1" dirty="0">
                    <a:solidFill>
                      <a:srgbClr val="C00000"/>
                    </a:solidFill>
                  </a:rPr>
                  <a:t>Input</a:t>
                </a:r>
                <a:endParaRPr lang="zh-CN" altLang="en-US" b="1" dirty="0">
                  <a:solidFill>
                    <a:srgbClr val="C00000"/>
                  </a:solidFill>
                </a:endParaRPr>
              </a:p>
            </p:txBody>
          </p:sp>
          <p:sp>
            <p:nvSpPr>
              <p:cNvPr id="7" name="文本框 6">
                <a:extLst>
                  <a:ext uri="{FF2B5EF4-FFF2-40B4-BE49-F238E27FC236}">
                    <a16:creationId xmlns:a16="http://schemas.microsoft.com/office/drawing/2014/main" id="{7E93C893-8C58-4BA2-97C5-8EBC5A394403}"/>
                  </a:ext>
                </a:extLst>
              </p:cNvPr>
              <p:cNvSpPr txBox="1"/>
              <p:nvPr/>
            </p:nvSpPr>
            <p:spPr>
              <a:xfrm>
                <a:off x="5428648" y="4382760"/>
                <a:ext cx="2021306" cy="369332"/>
              </a:xfrm>
              <a:prstGeom prst="rect">
                <a:avLst/>
              </a:prstGeom>
              <a:noFill/>
            </p:spPr>
            <p:txBody>
              <a:bodyPr wrap="square" rtlCol="0">
                <a:spAutoFit/>
              </a:bodyPr>
              <a:lstStyle/>
              <a:p>
                <a:pPr algn="ctr"/>
                <a:r>
                  <a:rPr lang="en-US" altLang="zh-CN" b="1" dirty="0">
                    <a:solidFill>
                      <a:srgbClr val="C00000"/>
                    </a:solidFill>
                  </a:rPr>
                  <a:t>Output</a:t>
                </a:r>
                <a:endParaRPr lang="zh-CN" altLang="en-US" b="1" dirty="0">
                  <a:solidFill>
                    <a:srgbClr val="C00000"/>
                  </a:solidFill>
                </a:endParaRPr>
              </a:p>
            </p:txBody>
          </p:sp>
        </p:grpSp>
        <p:sp>
          <p:nvSpPr>
            <p:cNvPr id="4" name="文本框 3">
              <a:extLst>
                <a:ext uri="{FF2B5EF4-FFF2-40B4-BE49-F238E27FC236}">
                  <a16:creationId xmlns:a16="http://schemas.microsoft.com/office/drawing/2014/main" id="{D7220634-84CB-47BE-954D-04E1E1C61760}"/>
                </a:ext>
              </a:extLst>
            </p:cNvPr>
            <p:cNvSpPr txBox="1"/>
            <p:nvPr/>
          </p:nvSpPr>
          <p:spPr>
            <a:xfrm>
              <a:off x="6284385" y="2818497"/>
              <a:ext cx="4104238" cy="430887"/>
            </a:xfrm>
            <a:prstGeom prst="rect">
              <a:avLst/>
            </a:prstGeom>
            <a:noFill/>
          </p:spPr>
          <p:txBody>
            <a:bodyPr wrap="square" rtlCol="0">
              <a:spAutoFit/>
            </a:bodyPr>
            <a:lstStyle/>
            <a:p>
              <a:r>
                <a:rPr lang="en-US" altLang="zh-CN" sz="2200" b="1" dirty="0">
                  <a:latin typeface="Calibri" panose="020F0502020204030204" pitchFamily="34" charset="0"/>
                  <a:cs typeface="Calibri" panose="020F0502020204030204" pitchFamily="34" charset="0"/>
                </a:rPr>
                <a:t>Dynamic perturbation approach</a:t>
              </a:r>
              <a:endParaRPr lang="zh-CN" altLang="en-US" sz="2200" b="1" dirty="0">
                <a:latin typeface="Calibri" panose="020F0502020204030204" pitchFamily="34" charset="0"/>
                <a:cs typeface="Calibri" panose="020F0502020204030204" pitchFamily="34" charset="0"/>
              </a:endParaRPr>
            </a:p>
          </p:txBody>
        </p:sp>
      </p:grpSp>
      <p:sp>
        <p:nvSpPr>
          <p:cNvPr id="15" name="矩形 14">
            <a:extLst>
              <a:ext uri="{FF2B5EF4-FFF2-40B4-BE49-F238E27FC236}">
                <a16:creationId xmlns:a16="http://schemas.microsoft.com/office/drawing/2014/main" id="{358297E8-B3AD-4BBD-BFA6-118BB2EBAF22}"/>
              </a:ext>
            </a:extLst>
          </p:cNvPr>
          <p:cNvSpPr/>
          <p:nvPr/>
        </p:nvSpPr>
        <p:spPr>
          <a:xfrm>
            <a:off x="5715128" y="2091539"/>
            <a:ext cx="3328998" cy="3057291"/>
          </a:xfrm>
          <a:prstGeom prst="rect">
            <a:avLst/>
          </a:prstGeom>
          <a:noFill/>
          <a:ln w="412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64E11BFA-F5AF-43EF-93E6-D798290E8C6B}"/>
              </a:ext>
            </a:extLst>
          </p:cNvPr>
          <p:cNvSpPr txBox="1"/>
          <p:nvPr/>
        </p:nvSpPr>
        <p:spPr>
          <a:xfrm>
            <a:off x="8091797" y="3223900"/>
            <a:ext cx="924014" cy="707886"/>
          </a:xfrm>
          <a:prstGeom prst="rect">
            <a:avLst/>
          </a:prstGeom>
          <a:noFill/>
        </p:spPr>
        <p:txBody>
          <a:bodyPr wrap="square" rtlCol="0">
            <a:spAutoFit/>
          </a:bodyPr>
          <a:lstStyle/>
          <a:p>
            <a:r>
              <a:rPr lang="zh-CN" altLang="en-US" sz="4000" b="1" dirty="0">
                <a:solidFill>
                  <a:srgbClr val="C00000"/>
                </a:solidFill>
                <a:latin typeface="Arial" panose="020B0604020202020204" pitchFamily="34" charset="0"/>
                <a:cs typeface="Arial" panose="020B0604020202020204" pitchFamily="34" charset="0"/>
              </a:rPr>
              <a:t>？</a:t>
            </a:r>
          </a:p>
        </p:txBody>
      </p:sp>
      <p:sp>
        <p:nvSpPr>
          <p:cNvPr id="17" name="标题 1">
            <a:extLst>
              <a:ext uri="{FF2B5EF4-FFF2-40B4-BE49-F238E27FC236}">
                <a16:creationId xmlns:a16="http://schemas.microsoft.com/office/drawing/2014/main" id="{8CBD53D4-8DA3-49B8-9EBD-776C54AFFF92}"/>
              </a:ext>
            </a:extLst>
          </p:cNvPr>
          <p:cNvSpPr txBox="1">
            <a:spLocks/>
          </p:cNvSpPr>
          <p:nvPr/>
        </p:nvSpPr>
        <p:spPr bwMode="auto">
          <a:xfrm>
            <a:off x="0" y="-3715"/>
            <a:ext cx="12192000" cy="1117600"/>
          </a:xfrm>
          <a:prstGeom prst="rect">
            <a:avLst/>
          </a:prstGeom>
          <a:solidFill>
            <a:srgbClr val="002060"/>
          </a:solidFill>
          <a:ln w="9525">
            <a:noFill/>
            <a:miter lim="800000"/>
            <a:headEnd/>
            <a:tailEnd/>
          </a:ln>
        </p:spPr>
        <p:txBody>
          <a:bodyPr anchor="ctr"/>
          <a:lstStyle/>
          <a:p>
            <a:pPr algn="ctr">
              <a:defRPr/>
            </a:pPr>
            <a:r>
              <a:rPr lang="en-US" altLang="zh-CN" sz="3200" b="1" dirty="0">
                <a:solidFill>
                  <a:schemeClr val="bg1"/>
                </a:solidFill>
                <a:latin typeface="Arial" panose="020B0604020202020204" pitchFamily="34" charset="0"/>
                <a:ea typeface="+mj-ea"/>
                <a:cs typeface="Arial" panose="020B0604020202020204" pitchFamily="34" charset="0"/>
              </a:rPr>
              <a:t> </a:t>
            </a:r>
            <a:r>
              <a:rPr lang="en-US" altLang="zh-CN" sz="2800" b="1" dirty="0">
                <a:solidFill>
                  <a:schemeClr val="bg1"/>
                </a:solidFill>
                <a:latin typeface="Arial" panose="020B0604020202020204" pitchFamily="34" charset="0"/>
                <a:ea typeface="+mj-ea"/>
                <a:cs typeface="Arial" panose="020B0604020202020204" pitchFamily="34" charset="0"/>
              </a:rPr>
              <a:t>“Dynamic perturbation” approach:</a:t>
            </a:r>
            <a:r>
              <a:rPr lang="zh-CN" altLang="en-US" sz="2800" b="1" dirty="0">
                <a:solidFill>
                  <a:schemeClr val="bg1"/>
                </a:solidFill>
                <a:latin typeface="Arial" panose="020B0604020202020204" pitchFamily="34" charset="0"/>
                <a:ea typeface="+mj-ea"/>
                <a:cs typeface="Arial" panose="020B0604020202020204" pitchFamily="34" charset="0"/>
              </a:rPr>
              <a:t> </a:t>
            </a:r>
            <a:r>
              <a:rPr lang="en-US" altLang="zh-CN" sz="2800" i="1" dirty="0">
                <a:solidFill>
                  <a:srgbClr val="C00000"/>
                </a:solidFill>
                <a:latin typeface="Arial" panose="020B0604020202020204" pitchFamily="34" charset="0"/>
                <a:ea typeface="+mj-ea"/>
                <a:cs typeface="Arial" panose="020B0604020202020204" pitchFamily="34" charset="0"/>
              </a:rPr>
              <a:t>underlying mechanisms</a:t>
            </a:r>
            <a:endParaRPr lang="zh-CN" altLang="en-US" sz="2800" i="1" dirty="0">
              <a:solidFill>
                <a:srgbClr val="C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6731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90" y="2378020"/>
            <a:ext cx="4122452" cy="215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latin typeface="Cambria"/>
              <a:ea typeface="华文楷体" panose="02010600040101010101" pitchFamily="2" charset="-122"/>
            </a:endParaRPr>
          </a:p>
        </p:txBody>
      </p:sp>
      <p:pic>
        <p:nvPicPr>
          <p:cNvPr id="5" name="图片 4">
            <a:extLst>
              <a:ext uri="{FF2B5EF4-FFF2-40B4-BE49-F238E27FC236}">
                <a16:creationId xmlns:a16="http://schemas.microsoft.com/office/drawing/2014/main" id="{E1BA47CA-C7A7-4E3C-B460-735CE652BD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72" y="4554428"/>
            <a:ext cx="1260329" cy="1547493"/>
          </a:xfrm>
          <a:prstGeom prst="rect">
            <a:avLst/>
          </a:prstGeom>
        </p:spPr>
      </p:pic>
      <p:sp>
        <p:nvSpPr>
          <p:cNvPr id="6" name="标题 1">
            <a:extLst>
              <a:ext uri="{FF2B5EF4-FFF2-40B4-BE49-F238E27FC236}">
                <a16:creationId xmlns:a16="http://schemas.microsoft.com/office/drawing/2014/main" id="{63016D86-C0B0-4614-96D7-E991C8F68BDE}"/>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spcBef>
                <a:spcPts val="1200"/>
              </a:spcBef>
            </a:pPr>
            <a:r>
              <a:rPr lang="en-US" altLang="zh-CN" sz="2800" dirty="0">
                <a:solidFill>
                  <a:schemeClr val="bg1"/>
                </a:solidFill>
                <a:latin typeface="Arial" pitchFamily="34" charset="0"/>
                <a:ea typeface="华文楷体" panose="02010600040101010101" pitchFamily="2" charset="-122"/>
                <a:cs typeface="Arial" pitchFamily="34" charset="0"/>
              </a:rPr>
              <a:t>The Computational Neural Model </a:t>
            </a:r>
            <a:r>
              <a:rPr lang="en-US" altLang="zh-CN" sz="2400" dirty="0">
                <a:solidFill>
                  <a:schemeClr val="bg1"/>
                </a:solidFill>
                <a:latin typeface="Arial" pitchFamily="34" charset="0"/>
                <a:ea typeface="华文楷体" panose="02010600040101010101" pitchFamily="2" charset="-122"/>
                <a:cs typeface="Arial" pitchFamily="34" charset="0"/>
              </a:rPr>
              <a:t>--- CANN-STP model</a:t>
            </a:r>
            <a:endParaRPr lang="zh-CN" altLang="en-US" sz="2400" dirty="0">
              <a:solidFill>
                <a:schemeClr val="bg1"/>
              </a:solidFill>
              <a:latin typeface="Arial" pitchFamily="34" charset="0"/>
              <a:ea typeface="华文楷体" panose="02010600040101010101" pitchFamily="2" charset="-122"/>
              <a:cs typeface="Arial" pitchFamily="34" charset="0"/>
            </a:endParaRPr>
          </a:p>
          <a:p>
            <a:pPr algn="ctr">
              <a:defRPr/>
            </a:pPr>
            <a:endParaRPr lang="zh-CN" altLang="en-US" sz="2800" b="1"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
        <p:nvSpPr>
          <p:cNvPr id="9" name="文本框 8">
            <a:extLst>
              <a:ext uri="{FF2B5EF4-FFF2-40B4-BE49-F238E27FC236}">
                <a16:creationId xmlns:a16="http://schemas.microsoft.com/office/drawing/2014/main" id="{4FF0ABF1-FA1C-4FCD-81A2-03AF2BBC144F}"/>
              </a:ext>
            </a:extLst>
          </p:cNvPr>
          <p:cNvSpPr txBox="1"/>
          <p:nvPr/>
        </p:nvSpPr>
        <p:spPr>
          <a:xfrm>
            <a:off x="-235384" y="6201509"/>
            <a:ext cx="2251984"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Yuanyuan Mi, Chongqing U</a:t>
            </a:r>
            <a:endParaRPr lang="zh-CN" altLang="en-US"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6736F3E0-BA16-48EF-BB22-7239F0939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455" y="2212890"/>
            <a:ext cx="4442586" cy="2371230"/>
          </a:xfrm>
          <a:prstGeom prst="rect">
            <a:avLst/>
          </a:prstGeom>
        </p:spPr>
      </p:pic>
      <p:sp>
        <p:nvSpPr>
          <p:cNvPr id="2" name="文本框 1">
            <a:extLst>
              <a:ext uri="{FF2B5EF4-FFF2-40B4-BE49-F238E27FC236}">
                <a16:creationId xmlns:a16="http://schemas.microsoft.com/office/drawing/2014/main" id="{28AC817E-8355-4C95-9D7E-B3589728437E}"/>
              </a:ext>
            </a:extLst>
          </p:cNvPr>
          <p:cNvSpPr txBox="1"/>
          <p:nvPr/>
        </p:nvSpPr>
        <p:spPr>
          <a:xfrm>
            <a:off x="618828" y="1316420"/>
            <a:ext cx="3884058" cy="707886"/>
          </a:xfrm>
          <a:prstGeom prst="rect">
            <a:avLst/>
          </a:prstGeom>
          <a:noFill/>
        </p:spPr>
        <p:txBody>
          <a:bodyPr wrap="square" rtlCol="0">
            <a:spAutoFit/>
          </a:bodyPr>
          <a:lstStyle/>
          <a:p>
            <a:pPr algn="ctr"/>
            <a:r>
              <a:rPr lang="en-US" altLang="zh-CN" sz="2000" dirty="0">
                <a:solidFill>
                  <a:srgbClr val="002060"/>
                </a:solidFill>
                <a:latin typeface="Times New Roman" panose="02020603050405020304" pitchFamily="18" charset="0"/>
                <a:cs typeface="Times New Roman" panose="02020603050405020304" pitchFamily="18" charset="0"/>
              </a:rPr>
              <a:t>Continuous attractor network (CANN)</a:t>
            </a:r>
          </a:p>
        </p:txBody>
      </p:sp>
      <p:pic>
        <p:nvPicPr>
          <p:cNvPr id="11" name="图片 10">
            <a:extLst>
              <a:ext uri="{FF2B5EF4-FFF2-40B4-BE49-F238E27FC236}">
                <a16:creationId xmlns:a16="http://schemas.microsoft.com/office/drawing/2014/main" id="{77A18732-B560-493C-97F3-76DC234D9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5982" y="2362047"/>
            <a:ext cx="3308317" cy="2005366"/>
          </a:xfrm>
          <a:prstGeom prst="rect">
            <a:avLst/>
          </a:prstGeom>
        </p:spPr>
      </p:pic>
      <p:sp>
        <p:nvSpPr>
          <p:cNvPr id="12" name="文本框 11">
            <a:extLst>
              <a:ext uri="{FF2B5EF4-FFF2-40B4-BE49-F238E27FC236}">
                <a16:creationId xmlns:a16="http://schemas.microsoft.com/office/drawing/2014/main" id="{B9D27EEC-DD9B-4CEC-ADB1-9614D69E7E26}"/>
              </a:ext>
            </a:extLst>
          </p:cNvPr>
          <p:cNvSpPr txBox="1"/>
          <p:nvPr/>
        </p:nvSpPr>
        <p:spPr>
          <a:xfrm>
            <a:off x="6740514" y="1316420"/>
            <a:ext cx="3884058" cy="707886"/>
          </a:xfrm>
          <a:prstGeom prst="rect">
            <a:avLst/>
          </a:prstGeom>
          <a:noFill/>
        </p:spPr>
        <p:txBody>
          <a:bodyPr wrap="square" rtlCol="0">
            <a:spAutoFit/>
          </a:bodyPr>
          <a:lstStyle/>
          <a:p>
            <a:pPr algn="ctr"/>
            <a:r>
              <a:rPr lang="en-US" altLang="zh-CN" sz="2000" dirty="0">
                <a:solidFill>
                  <a:srgbClr val="002060"/>
                </a:solidFill>
                <a:latin typeface="Times New Roman" panose="02020603050405020304" pitchFamily="18" charset="0"/>
                <a:cs typeface="Times New Roman" panose="02020603050405020304" pitchFamily="18" charset="0"/>
              </a:rPr>
              <a:t>Short-term neural plasticity</a:t>
            </a:r>
            <a:br>
              <a:rPr lang="en-US" altLang="zh-CN" sz="2000" dirty="0">
                <a:solidFill>
                  <a:srgbClr val="002060"/>
                </a:solidFill>
                <a:latin typeface="Times New Roman" panose="02020603050405020304" pitchFamily="18" charset="0"/>
                <a:cs typeface="Times New Roman" panose="02020603050405020304" pitchFamily="18" charset="0"/>
              </a:rPr>
            </a:br>
            <a:r>
              <a:rPr lang="en-US" altLang="zh-CN" sz="2000" dirty="0">
                <a:solidFill>
                  <a:srgbClr val="002060"/>
                </a:solidFill>
                <a:latin typeface="Times New Roman" panose="02020603050405020304" pitchFamily="18" charset="0"/>
                <a:cs typeface="Times New Roman" panose="02020603050405020304" pitchFamily="18" charset="0"/>
              </a:rPr>
              <a:t> (STP)</a:t>
            </a:r>
          </a:p>
        </p:txBody>
      </p:sp>
      <p:sp>
        <p:nvSpPr>
          <p:cNvPr id="13" name="矩形 12">
            <a:extLst>
              <a:ext uri="{FF2B5EF4-FFF2-40B4-BE49-F238E27FC236}">
                <a16:creationId xmlns:a16="http://schemas.microsoft.com/office/drawing/2014/main" id="{E6B32B4E-4FF8-47F0-8036-1DE953B700DC}"/>
              </a:ext>
            </a:extLst>
          </p:cNvPr>
          <p:cNvSpPr/>
          <p:nvPr/>
        </p:nvSpPr>
        <p:spPr>
          <a:xfrm>
            <a:off x="3711832" y="5011377"/>
            <a:ext cx="8372467" cy="1315745"/>
          </a:xfrm>
          <a:prstGeom prst="rect">
            <a:avLst/>
          </a:prstGeom>
        </p:spPr>
        <p:txBody>
          <a:bodyPr wrap="square">
            <a:spAutoFit/>
          </a:bodyPr>
          <a:lstStyle/>
          <a:p>
            <a:pPr marL="285750" indent="-285750">
              <a:spcBef>
                <a:spcPts val="1200"/>
              </a:spcBef>
              <a:buFont typeface="Arial" panose="020B0604020202020204" pitchFamily="34" charset="0"/>
              <a:buChar char="•"/>
            </a:pPr>
            <a:r>
              <a:rPr lang="en-US" altLang="zh-CN"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STP,  a phenomenon that synaptic efficacy changes over time with neuronal activity</a:t>
            </a:r>
          </a:p>
          <a:p>
            <a:pPr marL="285750" indent="-285750">
              <a:spcBef>
                <a:spcPts val="900"/>
              </a:spcBef>
              <a:buFont typeface="Arial" panose="020B0604020202020204" pitchFamily="34" charset="0"/>
              <a:buChar char="•"/>
            </a:pPr>
            <a:r>
              <a:rPr lang="en-US" altLang="zh-CN"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Memory is retained in the facilitated recurrent connections between neurons </a:t>
            </a:r>
          </a:p>
          <a:p>
            <a:r>
              <a:rPr lang="en-US" altLang="zh-CN"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p>
          <a:p>
            <a:pPr algn="r"/>
            <a:r>
              <a:rPr lang="en-US" altLang="zh-CN"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Mongillo</a:t>
            </a:r>
            <a:r>
              <a:rPr lang="en-US" altLang="zh-CN"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Barak and </a:t>
            </a:r>
            <a:r>
              <a:rPr lang="en-US" altLang="zh-CN"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Tsodyks</a:t>
            </a:r>
            <a:r>
              <a:rPr lang="en-US" altLang="zh-CN"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Science, 2008</a:t>
            </a:r>
          </a:p>
        </p:txBody>
      </p:sp>
    </p:spTree>
    <p:extLst>
      <p:ext uri="{BB962C8B-B14F-4D97-AF65-F5344CB8AC3E}">
        <p14:creationId xmlns:p14="http://schemas.microsoft.com/office/powerpoint/2010/main" val="500186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27447" y="188640"/>
            <a:ext cx="8136904" cy="523220"/>
          </a:xfrm>
          <a:prstGeom prst="rect">
            <a:avLst/>
          </a:prstGeom>
        </p:spPr>
        <p:txBody>
          <a:bodyPr wrap="square">
            <a:spAutoFit/>
          </a:bodyPr>
          <a:lstStyle/>
          <a:p>
            <a:r>
              <a:rPr lang="en-US" altLang="zh-CN" sz="2800" dirty="0">
                <a:solidFill>
                  <a:prstClr val="black"/>
                </a:solidFill>
                <a:latin typeface="Arial" pitchFamily="34" charset="0"/>
                <a:ea typeface="华文楷体" panose="02010600040101010101" pitchFamily="2" charset="-122"/>
                <a:cs typeface="Arial" pitchFamily="34" charset="0"/>
              </a:rPr>
              <a:t>Network Performance </a:t>
            </a:r>
            <a:r>
              <a:rPr lang="en-US" altLang="zh-CN" sz="2800" dirty="0">
                <a:solidFill>
                  <a:srgbClr val="C00000"/>
                </a:solidFill>
                <a:latin typeface="Arial" pitchFamily="34" charset="0"/>
                <a:ea typeface="华文楷体" panose="02010600040101010101" pitchFamily="2" charset="-122"/>
                <a:cs typeface="Arial" pitchFamily="34" charset="0"/>
              </a:rPr>
              <a:t>without Probe </a:t>
            </a:r>
            <a:r>
              <a:rPr lang="en-US" altLang="zh-CN" sz="2800" dirty="0">
                <a:solidFill>
                  <a:prstClr val="black"/>
                </a:solidFill>
                <a:latin typeface="Arial" pitchFamily="34" charset="0"/>
                <a:ea typeface="华文楷体" panose="02010600040101010101" pitchFamily="2" charset="-122"/>
                <a:cs typeface="Arial" pitchFamily="34" charset="0"/>
              </a:rPr>
              <a:t>Perturbation</a:t>
            </a:r>
            <a:endParaRPr lang="zh-CN" altLang="en-US" sz="2800" dirty="0">
              <a:solidFill>
                <a:prstClr val="black"/>
              </a:solidFill>
              <a:latin typeface="Arial" pitchFamily="34" charset="0"/>
              <a:ea typeface="华文楷体" panose="02010600040101010101" pitchFamily="2" charset="-122"/>
              <a:cs typeface="Arial" pitchFamily="34" charset="0"/>
            </a:endParaRPr>
          </a:p>
        </p:txBody>
      </p:sp>
      <p:pic>
        <p:nvPicPr>
          <p:cNvPr id="3" name="图片 2"/>
          <p:cNvPicPr>
            <a:picLocks noChangeAspect="1"/>
          </p:cNvPicPr>
          <p:nvPr/>
        </p:nvPicPr>
        <p:blipFill>
          <a:blip r:embed="rId3"/>
          <a:stretch>
            <a:fillRect/>
          </a:stretch>
        </p:blipFill>
        <p:spPr>
          <a:xfrm>
            <a:off x="3319841" y="774253"/>
            <a:ext cx="5752116" cy="3125821"/>
          </a:xfrm>
          <a:prstGeom prst="rect">
            <a:avLst/>
          </a:prstGeom>
        </p:spPr>
      </p:pic>
      <p:pic>
        <p:nvPicPr>
          <p:cNvPr id="5" name="图片 4"/>
          <p:cNvPicPr>
            <a:picLocks noChangeAspect="1"/>
          </p:cNvPicPr>
          <p:nvPr/>
        </p:nvPicPr>
        <p:blipFill>
          <a:blip r:embed="rId4"/>
          <a:stretch>
            <a:fillRect/>
          </a:stretch>
        </p:blipFill>
        <p:spPr>
          <a:xfrm>
            <a:off x="3319841" y="3890550"/>
            <a:ext cx="3355992" cy="2895896"/>
          </a:xfrm>
          <a:prstGeom prst="rect">
            <a:avLst/>
          </a:prstGeom>
        </p:spPr>
      </p:pic>
      <p:pic>
        <p:nvPicPr>
          <p:cNvPr id="6" name="图片 5"/>
          <p:cNvPicPr>
            <a:picLocks noChangeAspect="1"/>
          </p:cNvPicPr>
          <p:nvPr/>
        </p:nvPicPr>
        <p:blipFill>
          <a:blip r:embed="rId5"/>
          <a:stretch>
            <a:fillRect/>
          </a:stretch>
        </p:blipFill>
        <p:spPr>
          <a:xfrm>
            <a:off x="6623685" y="3901848"/>
            <a:ext cx="2448272" cy="2884598"/>
          </a:xfrm>
          <a:prstGeom prst="rect">
            <a:avLst/>
          </a:prstGeom>
        </p:spPr>
      </p:pic>
      <p:pic>
        <p:nvPicPr>
          <p:cNvPr id="8" name="图片 7">
            <a:extLst>
              <a:ext uri="{FF2B5EF4-FFF2-40B4-BE49-F238E27FC236}">
                <a16:creationId xmlns:a16="http://schemas.microsoft.com/office/drawing/2014/main" id="{EA8CF87C-713A-4CEA-BC50-83AD51D753F2}"/>
              </a:ext>
            </a:extLst>
          </p:cNvPr>
          <p:cNvPicPr/>
          <p:nvPr/>
        </p:nvPicPr>
        <p:blipFill rotWithShape="1">
          <a:blip r:embed="rId6">
            <a:extLst>
              <a:ext uri="{28A0092B-C50C-407E-A947-70E740481C1C}">
                <a14:useLocalDpi xmlns:a14="http://schemas.microsoft.com/office/drawing/2010/main" val="0"/>
              </a:ext>
            </a:extLst>
          </a:blip>
          <a:srcRect l="16380" t="27238" r="45818" b="30219"/>
          <a:stretch/>
        </p:blipFill>
        <p:spPr bwMode="auto">
          <a:xfrm>
            <a:off x="9334500" y="3985327"/>
            <a:ext cx="2327690" cy="2801119"/>
          </a:xfrm>
          <a:prstGeom prst="rect">
            <a:avLst/>
          </a:prstGeom>
          <a:noFill/>
          <a:ln>
            <a:noFill/>
          </a:ln>
        </p:spPr>
      </p:pic>
      <p:sp>
        <p:nvSpPr>
          <p:cNvPr id="9" name="文本框 8">
            <a:extLst>
              <a:ext uri="{FF2B5EF4-FFF2-40B4-BE49-F238E27FC236}">
                <a16:creationId xmlns:a16="http://schemas.microsoft.com/office/drawing/2014/main" id="{9BA06DA7-6A36-4C0B-94B7-7C69929BE41E}"/>
              </a:ext>
            </a:extLst>
          </p:cNvPr>
          <p:cNvSpPr txBox="1"/>
          <p:nvPr/>
        </p:nvSpPr>
        <p:spPr>
          <a:xfrm>
            <a:off x="0" y="6083746"/>
            <a:ext cx="3319841" cy="646331"/>
          </a:xfrm>
          <a:prstGeom prst="rect">
            <a:avLst/>
          </a:prstGeom>
          <a:noFill/>
        </p:spPr>
        <p:txBody>
          <a:bodyPr wrap="square" rtlCol="0">
            <a:spAutoFit/>
          </a:bodyPr>
          <a:lstStyle/>
          <a:p>
            <a:pPr algn="ct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660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r="2709"/>
          <a:stretch/>
        </p:blipFill>
        <p:spPr>
          <a:xfrm>
            <a:off x="7104114" y="2047846"/>
            <a:ext cx="2952327" cy="2624292"/>
          </a:xfrm>
          <a:prstGeom prst="rect">
            <a:avLst/>
          </a:prstGeom>
        </p:spPr>
      </p:pic>
      <p:sp>
        <p:nvSpPr>
          <p:cNvPr id="2" name="TextBox 1"/>
          <p:cNvSpPr txBox="1"/>
          <p:nvPr/>
        </p:nvSpPr>
        <p:spPr>
          <a:xfrm>
            <a:off x="4151784" y="238443"/>
            <a:ext cx="3602268" cy="584775"/>
          </a:xfrm>
          <a:prstGeom prst="rect">
            <a:avLst/>
          </a:prstGeom>
          <a:noFill/>
        </p:spPr>
        <p:txBody>
          <a:bodyPr wrap="none" rtlCol="0">
            <a:spAutoFit/>
          </a:bodyPr>
          <a:lstStyle/>
          <a:p>
            <a:r>
              <a:rPr lang="en-US" altLang="zh-CN" sz="3200" dirty="0">
                <a:solidFill>
                  <a:prstClr val="black"/>
                </a:solidFill>
                <a:latin typeface="Arial" pitchFamily="34" charset="0"/>
                <a:ea typeface="华文楷体" panose="02010600040101010101" pitchFamily="2" charset="-122"/>
                <a:cs typeface="Arial" pitchFamily="34" charset="0"/>
              </a:rPr>
              <a:t>Baseline Condition</a:t>
            </a:r>
            <a:endParaRPr lang="zh-CN" altLang="en-US" sz="3200" dirty="0">
              <a:solidFill>
                <a:prstClr val="black"/>
              </a:solidFill>
              <a:latin typeface="Arial" pitchFamily="34" charset="0"/>
              <a:ea typeface="华文楷体" panose="02010600040101010101" pitchFamily="2" charset="-122"/>
              <a:cs typeface="Arial" pitchFamily="34" charset="0"/>
            </a:endParaRPr>
          </a:p>
        </p:txBody>
      </p:sp>
      <p:pic>
        <p:nvPicPr>
          <p:cNvPr id="3" name="图片 2"/>
          <p:cNvPicPr>
            <a:picLocks noChangeAspect="1"/>
          </p:cNvPicPr>
          <p:nvPr/>
        </p:nvPicPr>
        <p:blipFill>
          <a:blip r:embed="rId4"/>
          <a:stretch>
            <a:fillRect/>
          </a:stretch>
        </p:blipFill>
        <p:spPr>
          <a:xfrm>
            <a:off x="2187267" y="2066636"/>
            <a:ext cx="4916846" cy="2605290"/>
          </a:xfrm>
          <a:prstGeom prst="rect">
            <a:avLst/>
          </a:prstGeom>
        </p:spPr>
      </p:pic>
      <p:grpSp>
        <p:nvGrpSpPr>
          <p:cNvPr id="7" name="组合 6">
            <a:extLst>
              <a:ext uri="{FF2B5EF4-FFF2-40B4-BE49-F238E27FC236}">
                <a16:creationId xmlns:a16="http://schemas.microsoft.com/office/drawing/2014/main" id="{2AF8CA91-DF25-4C7F-B3A7-FFC80539F22D}"/>
              </a:ext>
            </a:extLst>
          </p:cNvPr>
          <p:cNvGrpSpPr/>
          <p:nvPr/>
        </p:nvGrpSpPr>
        <p:grpSpPr>
          <a:xfrm>
            <a:off x="7173281" y="1998662"/>
            <a:ext cx="4764719" cy="2860676"/>
            <a:chOff x="7173281" y="1998662"/>
            <a:chExt cx="4764719" cy="2860676"/>
          </a:xfrm>
        </p:grpSpPr>
        <p:pic>
          <p:nvPicPr>
            <p:cNvPr id="5" name="图片 4"/>
            <p:cNvPicPr>
              <a:picLocks noChangeAspect="1"/>
            </p:cNvPicPr>
            <p:nvPr/>
          </p:nvPicPr>
          <p:blipFill>
            <a:blip r:embed="rId5"/>
            <a:stretch>
              <a:fillRect/>
            </a:stretch>
          </p:blipFill>
          <p:spPr>
            <a:xfrm>
              <a:off x="7173281" y="2066636"/>
              <a:ext cx="2753945" cy="2605290"/>
            </a:xfrm>
            <a:prstGeom prst="rect">
              <a:avLst/>
            </a:prstGeom>
          </p:spPr>
        </p:pic>
        <p:pic>
          <p:nvPicPr>
            <p:cNvPr id="6" name="图片 5">
              <a:extLst>
                <a:ext uri="{FF2B5EF4-FFF2-40B4-BE49-F238E27FC236}">
                  <a16:creationId xmlns:a16="http://schemas.microsoft.com/office/drawing/2014/main" id="{FD5DE28A-9DB6-41E2-9879-28DF32039270}"/>
                </a:ext>
              </a:extLst>
            </p:cNvPr>
            <p:cNvPicPr>
              <a:picLocks noChangeAspect="1"/>
            </p:cNvPicPr>
            <p:nvPr/>
          </p:nvPicPr>
          <p:blipFill rotWithShape="1">
            <a:blip r:embed="rId6">
              <a:extLst>
                <a:ext uri="{28A0092B-C50C-407E-A947-70E740481C1C}">
                  <a14:useLocalDpi xmlns:a14="http://schemas.microsoft.com/office/drawing/2010/main" val="0"/>
                </a:ext>
              </a:extLst>
            </a:blip>
            <a:srcRect l="6289" t="19997" r="78179" b="46444"/>
            <a:stretch/>
          </p:blipFill>
          <p:spPr>
            <a:xfrm>
              <a:off x="10261600" y="1998662"/>
              <a:ext cx="1676400" cy="2860676"/>
            </a:xfrm>
            <a:prstGeom prst="rect">
              <a:avLst/>
            </a:prstGeom>
          </p:spPr>
        </p:pic>
      </p:grpSp>
      <p:sp>
        <p:nvSpPr>
          <p:cNvPr id="10" name="文本框 9">
            <a:extLst>
              <a:ext uri="{FF2B5EF4-FFF2-40B4-BE49-F238E27FC236}">
                <a16:creationId xmlns:a16="http://schemas.microsoft.com/office/drawing/2014/main" id="{BF97ECC2-5C8B-469D-8972-8732621201EB}"/>
              </a:ext>
            </a:extLst>
          </p:cNvPr>
          <p:cNvSpPr txBox="1"/>
          <p:nvPr/>
        </p:nvSpPr>
        <p:spPr>
          <a:xfrm>
            <a:off x="7006975" y="5527434"/>
            <a:ext cx="5185025" cy="369332"/>
          </a:xfrm>
          <a:prstGeom prst="rect">
            <a:avLst/>
          </a:prstGeom>
          <a:noFill/>
        </p:spPr>
        <p:txBody>
          <a:bodyPr wrap="square" rtlCol="0">
            <a:spAutoFit/>
          </a:bodyPr>
          <a:lstStyle/>
          <a:p>
            <a:pPr algn="ct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75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207568" y="980728"/>
            <a:ext cx="7704856" cy="5596062"/>
          </a:xfrm>
          <a:prstGeom prst="rect">
            <a:avLst/>
          </a:prstGeom>
        </p:spPr>
      </p:pic>
      <p:sp>
        <p:nvSpPr>
          <p:cNvPr id="2" name="TextBox 1"/>
          <p:cNvSpPr txBox="1"/>
          <p:nvPr/>
        </p:nvSpPr>
        <p:spPr>
          <a:xfrm>
            <a:off x="3279965" y="260649"/>
            <a:ext cx="5537093" cy="584775"/>
          </a:xfrm>
          <a:prstGeom prst="rect">
            <a:avLst/>
          </a:prstGeom>
          <a:noFill/>
        </p:spPr>
        <p:txBody>
          <a:bodyPr wrap="none" rtlCol="0">
            <a:spAutoFit/>
          </a:bodyPr>
          <a:lstStyle/>
          <a:p>
            <a:r>
              <a:rPr lang="en-US" altLang="zh-CN" sz="3200" dirty="0">
                <a:solidFill>
                  <a:prstClr val="black"/>
                </a:solidFill>
                <a:latin typeface="Arial" pitchFamily="34" charset="0"/>
                <a:ea typeface="华文楷体" panose="02010600040101010101" pitchFamily="2" charset="-122"/>
                <a:cs typeface="Arial" pitchFamily="34" charset="0"/>
              </a:rPr>
              <a:t>Synchronization Manipulation</a:t>
            </a:r>
            <a:endParaRPr lang="zh-CN" altLang="en-US" sz="3200" dirty="0">
              <a:solidFill>
                <a:prstClr val="black"/>
              </a:solidFill>
              <a:latin typeface="Arial" pitchFamily="34" charset="0"/>
              <a:ea typeface="华文楷体" panose="02010600040101010101" pitchFamily="2" charset="-122"/>
              <a:cs typeface="Arial" pitchFamily="34" charset="0"/>
            </a:endParaRPr>
          </a:p>
        </p:txBody>
      </p:sp>
      <p:grpSp>
        <p:nvGrpSpPr>
          <p:cNvPr id="3" name="组合 2">
            <a:extLst>
              <a:ext uri="{FF2B5EF4-FFF2-40B4-BE49-F238E27FC236}">
                <a16:creationId xmlns:a16="http://schemas.microsoft.com/office/drawing/2014/main" id="{E4A8AC71-2741-4DF2-A2DD-9A1862866A81}"/>
              </a:ext>
            </a:extLst>
          </p:cNvPr>
          <p:cNvGrpSpPr/>
          <p:nvPr/>
        </p:nvGrpSpPr>
        <p:grpSpPr>
          <a:xfrm>
            <a:off x="6888088" y="980728"/>
            <a:ext cx="5215012" cy="5596062"/>
            <a:chOff x="6888088" y="980728"/>
            <a:chExt cx="5215012" cy="5596062"/>
          </a:xfrm>
        </p:grpSpPr>
        <p:grpSp>
          <p:nvGrpSpPr>
            <p:cNvPr id="4" name="组合 3"/>
            <p:cNvGrpSpPr/>
            <p:nvPr/>
          </p:nvGrpSpPr>
          <p:grpSpPr>
            <a:xfrm>
              <a:off x="6888088" y="980728"/>
              <a:ext cx="2910170" cy="5596062"/>
              <a:chOff x="5796136" y="1060786"/>
              <a:chExt cx="2952328" cy="5699626"/>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060786"/>
                <a:ext cx="2880320" cy="287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804026"/>
                <a:ext cx="2952328" cy="295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图片 6">
              <a:extLst>
                <a:ext uri="{FF2B5EF4-FFF2-40B4-BE49-F238E27FC236}">
                  <a16:creationId xmlns:a16="http://schemas.microsoft.com/office/drawing/2014/main" id="{63C3545D-0536-4FCA-BF2D-3FDCCF57E82E}"/>
                </a:ext>
              </a:extLst>
            </p:cNvPr>
            <p:cNvPicPr>
              <a:picLocks noChangeAspect="1"/>
            </p:cNvPicPr>
            <p:nvPr/>
          </p:nvPicPr>
          <p:blipFill rotWithShape="1">
            <a:blip r:embed="rId5">
              <a:extLst>
                <a:ext uri="{28A0092B-C50C-407E-A947-70E740481C1C}">
                  <a14:useLocalDpi xmlns:a14="http://schemas.microsoft.com/office/drawing/2010/main" val="0"/>
                </a:ext>
              </a:extLst>
            </a:blip>
            <a:srcRect l="21233" t="20474" r="56645" b="46444"/>
            <a:stretch/>
          </p:blipFill>
          <p:spPr>
            <a:xfrm>
              <a:off x="9983404" y="3094978"/>
              <a:ext cx="2119696" cy="2503649"/>
            </a:xfrm>
            <a:prstGeom prst="rect">
              <a:avLst/>
            </a:prstGeom>
          </p:spPr>
        </p:pic>
      </p:grpSp>
      <p:sp>
        <p:nvSpPr>
          <p:cNvPr id="12" name="文本框 11">
            <a:extLst>
              <a:ext uri="{FF2B5EF4-FFF2-40B4-BE49-F238E27FC236}">
                <a16:creationId xmlns:a16="http://schemas.microsoft.com/office/drawing/2014/main" id="{6284AA2E-1F6E-4DD9-A4A0-F5913BB4B4C4}"/>
              </a:ext>
            </a:extLst>
          </p:cNvPr>
          <p:cNvSpPr txBox="1"/>
          <p:nvPr/>
        </p:nvSpPr>
        <p:spPr>
          <a:xfrm>
            <a:off x="7205745" y="6412685"/>
            <a:ext cx="5185025" cy="369332"/>
          </a:xfrm>
          <a:prstGeom prst="rect">
            <a:avLst/>
          </a:prstGeom>
          <a:noFill/>
        </p:spPr>
        <p:txBody>
          <a:bodyPr wrap="square" rtlCol="0">
            <a:spAutoFit/>
          </a:bodyPr>
          <a:lstStyle/>
          <a:p>
            <a:pPr algn="ct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7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Dynamic attention: </a:t>
            </a:r>
            <a:r>
              <a:rPr lang="en-US" altLang="zh-CN" sz="2800" dirty="0">
                <a:solidFill>
                  <a:schemeClr val="bg1"/>
                </a:solidFill>
                <a:latin typeface="Arial" panose="020B0604020202020204" pitchFamily="34" charset="0"/>
                <a:ea typeface="+mj-ea"/>
                <a:cs typeface="Arial" panose="020B0604020202020204" pitchFamily="34" charset="0"/>
              </a:rPr>
              <a:t>neural evidence</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19" name="文本框 18">
            <a:extLst>
              <a:ext uri="{FF2B5EF4-FFF2-40B4-BE49-F238E27FC236}">
                <a16:creationId xmlns:a16="http://schemas.microsoft.com/office/drawing/2014/main" id="{B319BF22-7726-490C-B940-42200B26A2A2}"/>
              </a:ext>
            </a:extLst>
          </p:cNvPr>
          <p:cNvSpPr txBox="1"/>
          <p:nvPr/>
        </p:nvSpPr>
        <p:spPr>
          <a:xfrm>
            <a:off x="905236" y="6440578"/>
            <a:ext cx="11401064" cy="376834"/>
          </a:xfrm>
          <a:prstGeom prst="rect">
            <a:avLst/>
          </a:prstGeom>
          <a:noFill/>
        </p:spPr>
        <p:txBody>
          <a:bodyPr wrap="square" rtlCol="0">
            <a:spAutoFit/>
          </a:bodyPr>
          <a:lstStyle/>
          <a:p>
            <a:pPr>
              <a:lnSpc>
                <a:spcPct val="150000"/>
              </a:lnSpc>
              <a:spcBef>
                <a:spcPts val="1800"/>
              </a:spcBef>
              <a:spcAft>
                <a:spcPts val="1200"/>
              </a:spcAft>
            </a:pPr>
            <a:r>
              <a:rPr lang="en-US" sz="1400" dirty="0">
                <a:latin typeface="Times New Roman" panose="02020603050405020304" pitchFamily="18" charset="0"/>
                <a:cs typeface="Times New Roman" panose="02020603050405020304" pitchFamily="18" charset="0"/>
              </a:rPr>
              <a:t>e.g., Landau et al., 2015; </a:t>
            </a:r>
            <a:r>
              <a:rPr lang="en-US" sz="1400" dirty="0" err="1">
                <a:latin typeface="Times New Roman" panose="02020603050405020304" pitchFamily="18" charset="0"/>
                <a:cs typeface="Times New Roman" panose="02020603050405020304" pitchFamily="18" charset="0"/>
              </a:rPr>
              <a:t>Dugue</a:t>
            </a:r>
            <a:r>
              <a:rPr lang="en-US" sz="1400" dirty="0">
                <a:latin typeface="Times New Roman" panose="02020603050405020304" pitchFamily="18" charset="0"/>
                <a:cs typeface="Times New Roman" panose="02020603050405020304" pitchFamily="18" charset="0"/>
              </a:rPr>
              <a:t> et al., 2016; </a:t>
            </a:r>
            <a:r>
              <a:rPr lang="en-US" altLang="zh-CN" sz="1400" dirty="0" err="1">
                <a:latin typeface="Times New Roman" panose="02020603050405020304" pitchFamily="18" charset="0"/>
                <a:cs typeface="Times New Roman" panose="02020603050405020304" pitchFamily="18" charset="0"/>
              </a:rPr>
              <a:t>Kienitz</a:t>
            </a:r>
            <a:r>
              <a:rPr lang="en-US" altLang="zh-CN" sz="1400" dirty="0">
                <a:latin typeface="Times New Roman" panose="02020603050405020304" pitchFamily="18" charset="0"/>
                <a:cs typeface="Times New Roman" panose="02020603050405020304" pitchFamily="18" charset="0"/>
              </a:rPr>
              <a:t> et al., 2018; Spyropoulos et al., 2018; </a:t>
            </a:r>
            <a:r>
              <a:rPr lang="en-US" altLang="zh-CN" sz="1400" dirty="0" err="1">
                <a:latin typeface="Times New Roman" panose="02020603050405020304" pitchFamily="18" charset="0"/>
                <a:cs typeface="Times New Roman" panose="02020603050405020304" pitchFamily="18" charset="0"/>
              </a:rPr>
              <a:t>Fiebelkorn</a:t>
            </a:r>
            <a:r>
              <a:rPr lang="en-US" altLang="zh-CN" sz="1400" dirty="0">
                <a:latin typeface="Times New Roman" panose="02020603050405020304" pitchFamily="18" charset="0"/>
                <a:cs typeface="Times New Roman" panose="02020603050405020304" pitchFamily="18" charset="0"/>
              </a:rPr>
              <a:t> et al., Helfrich et al., 2018</a:t>
            </a:r>
            <a:endParaRPr lang="en-US" sz="14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336A192E-53C8-4BBC-8D28-62A9DE5CCB9E}"/>
              </a:ext>
            </a:extLst>
          </p:cNvPr>
          <p:cNvPicPr>
            <a:picLocks noChangeAspect="1"/>
          </p:cNvPicPr>
          <p:nvPr/>
        </p:nvPicPr>
        <p:blipFill rotWithShape="1">
          <a:blip r:embed="rId2">
            <a:extLst>
              <a:ext uri="{28A0092B-C50C-407E-A947-70E740481C1C}">
                <a14:useLocalDpi xmlns:a14="http://schemas.microsoft.com/office/drawing/2010/main" val="0"/>
              </a:ext>
            </a:extLst>
          </a:blip>
          <a:srcRect t="16435"/>
          <a:stretch/>
        </p:blipFill>
        <p:spPr>
          <a:xfrm>
            <a:off x="448345" y="1722195"/>
            <a:ext cx="5193321" cy="1583888"/>
          </a:xfrm>
          <a:prstGeom prst="rect">
            <a:avLst/>
          </a:prstGeom>
        </p:spPr>
      </p:pic>
      <p:grpSp>
        <p:nvGrpSpPr>
          <p:cNvPr id="43" name="组合 42">
            <a:extLst>
              <a:ext uri="{FF2B5EF4-FFF2-40B4-BE49-F238E27FC236}">
                <a16:creationId xmlns:a16="http://schemas.microsoft.com/office/drawing/2014/main" id="{F3376800-FDE4-4A88-A1CA-664725D24D79}"/>
              </a:ext>
            </a:extLst>
          </p:cNvPr>
          <p:cNvGrpSpPr/>
          <p:nvPr/>
        </p:nvGrpSpPr>
        <p:grpSpPr>
          <a:xfrm>
            <a:off x="390020" y="3350254"/>
            <a:ext cx="3040340" cy="2707646"/>
            <a:chOff x="680265" y="3088006"/>
            <a:chExt cx="3170574" cy="2960882"/>
          </a:xfrm>
        </p:grpSpPr>
        <p:pic>
          <p:nvPicPr>
            <p:cNvPr id="5" name="图片 4">
              <a:extLst>
                <a:ext uri="{FF2B5EF4-FFF2-40B4-BE49-F238E27FC236}">
                  <a16:creationId xmlns:a16="http://schemas.microsoft.com/office/drawing/2014/main" id="{F5347D65-CC07-42C7-AF1F-7B8776566010}"/>
                </a:ext>
              </a:extLst>
            </p:cNvPr>
            <p:cNvPicPr>
              <a:picLocks noChangeAspect="1"/>
            </p:cNvPicPr>
            <p:nvPr/>
          </p:nvPicPr>
          <p:blipFill rotWithShape="1">
            <a:blip r:embed="rId3"/>
            <a:srcRect t="10284" r="55572" b="13648"/>
            <a:stretch/>
          </p:blipFill>
          <p:spPr>
            <a:xfrm>
              <a:off x="680265" y="3088006"/>
              <a:ext cx="1942358" cy="2807969"/>
            </a:xfrm>
            <a:prstGeom prst="rect">
              <a:avLst/>
            </a:prstGeom>
          </p:spPr>
        </p:pic>
        <p:pic>
          <p:nvPicPr>
            <p:cNvPr id="7" name="图片 6">
              <a:extLst>
                <a:ext uri="{FF2B5EF4-FFF2-40B4-BE49-F238E27FC236}">
                  <a16:creationId xmlns:a16="http://schemas.microsoft.com/office/drawing/2014/main" id="{B5FD2818-376D-49BA-978D-7695CA6F8C7E}"/>
                </a:ext>
              </a:extLst>
            </p:cNvPr>
            <p:cNvPicPr>
              <a:picLocks noChangeAspect="1"/>
            </p:cNvPicPr>
            <p:nvPr/>
          </p:nvPicPr>
          <p:blipFill rotWithShape="1">
            <a:blip r:embed="rId4">
              <a:extLst>
                <a:ext uri="{28A0092B-C50C-407E-A947-70E740481C1C}">
                  <a14:useLocalDpi xmlns:a14="http://schemas.microsoft.com/office/drawing/2010/main" val="0"/>
                </a:ext>
              </a:extLst>
            </a:blip>
            <a:srcRect l="5750" t="8485" r="60290" b="59101"/>
            <a:stretch/>
          </p:blipFill>
          <p:spPr>
            <a:xfrm>
              <a:off x="2454172" y="4192978"/>
              <a:ext cx="1363828" cy="939041"/>
            </a:xfrm>
            <a:prstGeom prst="rect">
              <a:avLst/>
            </a:prstGeom>
          </p:spPr>
        </p:pic>
        <p:pic>
          <p:nvPicPr>
            <p:cNvPr id="8" name="图片 7">
              <a:extLst>
                <a:ext uri="{FF2B5EF4-FFF2-40B4-BE49-F238E27FC236}">
                  <a16:creationId xmlns:a16="http://schemas.microsoft.com/office/drawing/2014/main" id="{9127DE80-799B-4F85-A282-3F8674420877}"/>
                </a:ext>
              </a:extLst>
            </p:cNvPr>
            <p:cNvPicPr>
              <a:picLocks noChangeAspect="1"/>
            </p:cNvPicPr>
            <p:nvPr/>
          </p:nvPicPr>
          <p:blipFill rotWithShape="1">
            <a:blip r:embed="rId5">
              <a:extLst>
                <a:ext uri="{28A0092B-C50C-407E-A947-70E740481C1C}">
                  <a14:useLocalDpi xmlns:a14="http://schemas.microsoft.com/office/drawing/2010/main" val="0"/>
                </a:ext>
              </a:extLst>
            </a:blip>
            <a:srcRect l="53015" t="35211" r="14132" b="46513"/>
            <a:stretch/>
          </p:blipFill>
          <p:spPr>
            <a:xfrm>
              <a:off x="2454172" y="5180308"/>
              <a:ext cx="1396667" cy="868580"/>
            </a:xfrm>
            <a:prstGeom prst="rect">
              <a:avLst/>
            </a:prstGeom>
          </p:spPr>
        </p:pic>
        <p:pic>
          <p:nvPicPr>
            <p:cNvPr id="9" name="图片 8">
              <a:extLst>
                <a:ext uri="{FF2B5EF4-FFF2-40B4-BE49-F238E27FC236}">
                  <a16:creationId xmlns:a16="http://schemas.microsoft.com/office/drawing/2014/main" id="{A367B3B2-8C4F-491D-833D-247F5A0FCAB0}"/>
                </a:ext>
              </a:extLst>
            </p:cNvPr>
            <p:cNvPicPr>
              <a:picLocks noChangeAspect="1"/>
            </p:cNvPicPr>
            <p:nvPr/>
          </p:nvPicPr>
          <p:blipFill>
            <a:blip r:embed="rId6"/>
            <a:stretch>
              <a:fillRect/>
            </a:stretch>
          </p:blipFill>
          <p:spPr>
            <a:xfrm>
              <a:off x="2454172" y="3232492"/>
              <a:ext cx="1312683" cy="894569"/>
            </a:xfrm>
            <a:prstGeom prst="rect">
              <a:avLst/>
            </a:prstGeom>
          </p:spPr>
        </p:pic>
      </p:grpSp>
      <p:sp>
        <p:nvSpPr>
          <p:cNvPr id="25" name="文本框 24">
            <a:extLst>
              <a:ext uri="{FF2B5EF4-FFF2-40B4-BE49-F238E27FC236}">
                <a16:creationId xmlns:a16="http://schemas.microsoft.com/office/drawing/2014/main" id="{BB1FDCD9-F3B8-4E56-932B-A1908C6FEF11}"/>
              </a:ext>
            </a:extLst>
          </p:cNvPr>
          <p:cNvSpPr txBox="1"/>
          <p:nvPr/>
        </p:nvSpPr>
        <p:spPr>
          <a:xfrm>
            <a:off x="3568281" y="5659203"/>
            <a:ext cx="2628900" cy="600164"/>
          </a:xfrm>
          <a:prstGeom prst="rect">
            <a:avLst/>
          </a:prstGeom>
          <a:noFill/>
        </p:spPr>
        <p:txBody>
          <a:bodyPr wrap="square" rtlCol="0">
            <a:spAutoFit/>
          </a:bodyPr>
          <a:lstStyle/>
          <a:p>
            <a:pPr>
              <a:spcBef>
                <a:spcPts val="600"/>
              </a:spcBef>
            </a:pPr>
            <a:r>
              <a:rPr lang="en-US" altLang="zh-CN" sz="1400" dirty="0">
                <a:solidFill>
                  <a:srgbClr val="002060"/>
                </a:solidFill>
                <a:latin typeface="Times New Roman" panose="02020603050405020304" pitchFamily="18" charset="0"/>
                <a:cs typeface="Times New Roman" panose="02020603050405020304" pitchFamily="18" charset="0"/>
              </a:rPr>
              <a:t>Jia et al., </a:t>
            </a:r>
            <a:r>
              <a:rPr lang="en-US" altLang="zh-CN" sz="1400" i="1" dirty="0" err="1">
                <a:solidFill>
                  <a:srgbClr val="002060"/>
                </a:solidFill>
                <a:latin typeface="Times New Roman" panose="02020603050405020304" pitchFamily="18" charset="0"/>
                <a:cs typeface="Times New Roman" panose="02020603050405020304" pitchFamily="18" charset="0"/>
              </a:rPr>
              <a:t>PLoS</a:t>
            </a:r>
            <a:r>
              <a:rPr lang="en-US" altLang="zh-CN" sz="1400" i="1" dirty="0">
                <a:solidFill>
                  <a:srgbClr val="002060"/>
                </a:solidFill>
                <a:latin typeface="Times New Roman" panose="02020603050405020304" pitchFamily="18" charset="0"/>
                <a:cs typeface="Times New Roman" panose="02020603050405020304" pitchFamily="18" charset="0"/>
              </a:rPr>
              <a:t> Biology</a:t>
            </a:r>
            <a:r>
              <a:rPr lang="en-US" altLang="zh-CN" sz="1400" dirty="0">
                <a:solidFill>
                  <a:srgbClr val="002060"/>
                </a:solidFill>
                <a:latin typeface="Times New Roman" panose="02020603050405020304" pitchFamily="18" charset="0"/>
                <a:cs typeface="Times New Roman" panose="02020603050405020304" pitchFamily="18" charset="0"/>
              </a:rPr>
              <a:t>, 2017</a:t>
            </a:r>
          </a:p>
          <a:p>
            <a:pPr>
              <a:spcBef>
                <a:spcPts val="600"/>
              </a:spcBef>
            </a:pPr>
            <a:r>
              <a:rPr lang="en-US" altLang="zh-CN" sz="1400" dirty="0">
                <a:solidFill>
                  <a:srgbClr val="002060"/>
                </a:solidFill>
                <a:latin typeface="Times New Roman" panose="02020603050405020304" pitchFamily="18" charset="0"/>
                <a:cs typeface="Times New Roman" panose="02020603050405020304" pitchFamily="18" charset="0"/>
              </a:rPr>
              <a:t>Jia et al., </a:t>
            </a:r>
            <a:r>
              <a:rPr lang="en-US" altLang="zh-CN" sz="1400" i="1" dirty="0" err="1">
                <a:solidFill>
                  <a:srgbClr val="002060"/>
                </a:solidFill>
                <a:latin typeface="Times New Roman" panose="02020603050405020304" pitchFamily="18" charset="0"/>
                <a:cs typeface="Times New Roman" panose="02020603050405020304" pitchFamily="18" charset="0"/>
              </a:rPr>
              <a:t>NeuroImage</a:t>
            </a:r>
            <a:r>
              <a:rPr lang="en-US" altLang="zh-CN" sz="1400" dirty="0">
                <a:solidFill>
                  <a:srgbClr val="002060"/>
                </a:solidFill>
                <a:latin typeface="Times New Roman" panose="02020603050405020304" pitchFamily="18" charset="0"/>
                <a:cs typeface="Times New Roman" panose="02020603050405020304" pitchFamily="18" charset="0"/>
              </a:rPr>
              <a:t>, 2019</a:t>
            </a:r>
            <a:endParaRPr lang="zh-CN" altLang="en-US" sz="1400" dirty="0">
              <a:solidFill>
                <a:srgbClr val="002060"/>
              </a:solidFill>
              <a:latin typeface="Times New Roman" panose="02020603050405020304" pitchFamily="18" charset="0"/>
              <a:cs typeface="Times New Roman" panose="02020603050405020304" pitchFamily="18" charset="0"/>
            </a:endParaRPr>
          </a:p>
        </p:txBody>
      </p:sp>
      <p:grpSp>
        <p:nvGrpSpPr>
          <p:cNvPr id="44" name="组合 43">
            <a:extLst>
              <a:ext uri="{FF2B5EF4-FFF2-40B4-BE49-F238E27FC236}">
                <a16:creationId xmlns:a16="http://schemas.microsoft.com/office/drawing/2014/main" id="{6DAC44EC-26E4-4590-B625-7FE9F7E8CEDE}"/>
              </a:ext>
            </a:extLst>
          </p:cNvPr>
          <p:cNvGrpSpPr/>
          <p:nvPr/>
        </p:nvGrpSpPr>
        <p:grpSpPr>
          <a:xfrm>
            <a:off x="3976090" y="3529255"/>
            <a:ext cx="1503622" cy="1813323"/>
            <a:chOff x="4103264" y="3232492"/>
            <a:chExt cx="1503622" cy="1813323"/>
          </a:xfrm>
        </p:grpSpPr>
        <p:pic>
          <p:nvPicPr>
            <p:cNvPr id="27" name="图片 26">
              <a:extLst>
                <a:ext uri="{FF2B5EF4-FFF2-40B4-BE49-F238E27FC236}">
                  <a16:creationId xmlns:a16="http://schemas.microsoft.com/office/drawing/2014/main" id="{05CF62D3-F323-4F30-AF38-4435C6E10C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482" b="27752"/>
            <a:stretch/>
          </p:blipFill>
          <p:spPr>
            <a:xfrm rot="10800000">
              <a:off x="4315446" y="3232492"/>
              <a:ext cx="1225316" cy="1217856"/>
            </a:xfrm>
            <a:prstGeom prst="rect">
              <a:avLst/>
            </a:prstGeom>
          </p:spPr>
        </p:pic>
        <p:sp>
          <p:nvSpPr>
            <p:cNvPr id="29" name="文本框 28">
              <a:extLst>
                <a:ext uri="{FF2B5EF4-FFF2-40B4-BE49-F238E27FC236}">
                  <a16:creationId xmlns:a16="http://schemas.microsoft.com/office/drawing/2014/main" id="{59529144-0744-453D-A268-8C346FF07B05}"/>
                </a:ext>
              </a:extLst>
            </p:cNvPr>
            <p:cNvSpPr txBox="1"/>
            <p:nvPr/>
          </p:nvSpPr>
          <p:spPr>
            <a:xfrm>
              <a:off x="4103264" y="4522595"/>
              <a:ext cx="1503622" cy="523220"/>
            </a:xfrm>
            <a:prstGeom prst="rect">
              <a:avLst/>
            </a:prstGeom>
            <a:noFill/>
          </p:spPr>
          <p:txBody>
            <a:bodyPr wrap="square" rtlCol="0">
              <a:spAutoFit/>
            </a:bodyPr>
            <a:lstStyle/>
            <a:p>
              <a:pPr algn="ctr"/>
              <a:r>
                <a:rPr lang="en-US" altLang="zh-CN" sz="1400" dirty="0" err="1"/>
                <a:t>Jianrong</a:t>
              </a:r>
              <a:r>
                <a:rPr lang="en-US" altLang="zh-CN" sz="1400" dirty="0"/>
                <a:t> Jia</a:t>
              </a:r>
              <a:br>
                <a:rPr lang="en-US" altLang="zh-CN" sz="1400" dirty="0"/>
              </a:br>
              <a:r>
                <a:rPr lang="zh-CN" altLang="en-US" sz="1400" dirty="0"/>
                <a:t>（贾建荣）</a:t>
              </a:r>
              <a:endParaRPr lang="en-US" altLang="zh-CN" sz="1400" dirty="0"/>
            </a:p>
          </p:txBody>
        </p:sp>
      </p:grpSp>
      <p:cxnSp>
        <p:nvCxnSpPr>
          <p:cNvPr id="31" name="直接连接符 30">
            <a:extLst>
              <a:ext uri="{FF2B5EF4-FFF2-40B4-BE49-F238E27FC236}">
                <a16:creationId xmlns:a16="http://schemas.microsoft.com/office/drawing/2014/main" id="{4FCC1B31-6901-400D-9DFB-A8B7F75D410A}"/>
              </a:ext>
            </a:extLst>
          </p:cNvPr>
          <p:cNvCxnSpPr/>
          <p:nvPr/>
        </p:nvCxnSpPr>
        <p:spPr>
          <a:xfrm>
            <a:off x="6149556" y="1358136"/>
            <a:ext cx="47625" cy="4953000"/>
          </a:xfrm>
          <a:prstGeom prst="line">
            <a:avLst/>
          </a:prstGeom>
          <a:ln w="28575"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DE081388-6B9B-4741-828D-9FBBE0D559B4}"/>
              </a:ext>
            </a:extLst>
          </p:cNvPr>
          <p:cNvSpPr txBox="1"/>
          <p:nvPr/>
        </p:nvSpPr>
        <p:spPr>
          <a:xfrm>
            <a:off x="1198188" y="1198797"/>
            <a:ext cx="4169465" cy="400110"/>
          </a:xfrm>
          <a:prstGeom prst="rect">
            <a:avLst/>
          </a:prstGeom>
          <a:noFill/>
        </p:spPr>
        <p:txBody>
          <a:bodyPr wrap="square" rtlCol="0">
            <a:spAutoFit/>
          </a:bodyPr>
          <a:lstStyle/>
          <a:p>
            <a:pPr algn="ctr"/>
            <a:r>
              <a:rPr lang="en-US" altLang="zh-CN" sz="2000" b="1" u="sng" dirty="0">
                <a:solidFill>
                  <a:srgbClr val="002060"/>
                </a:solidFill>
                <a:latin typeface="arial" panose="020B0604020202020204" pitchFamily="34" charset="0"/>
                <a:cs typeface="arial" panose="020B0604020202020204" pitchFamily="34" charset="0"/>
              </a:rPr>
              <a:t>Spatial/object attention</a:t>
            </a:r>
            <a:endParaRPr lang="zh-CN" altLang="en-US" sz="2000" b="1" u="sng" dirty="0">
              <a:solidFill>
                <a:srgbClr val="002060"/>
              </a:solidFill>
              <a:latin typeface="arial" panose="020B0604020202020204" pitchFamily="34" charset="0"/>
              <a:cs typeface="arial" panose="020B0604020202020204" pitchFamily="34" charset="0"/>
            </a:endParaRPr>
          </a:p>
        </p:txBody>
      </p:sp>
      <p:grpSp>
        <p:nvGrpSpPr>
          <p:cNvPr id="51" name="组合 50">
            <a:extLst>
              <a:ext uri="{FF2B5EF4-FFF2-40B4-BE49-F238E27FC236}">
                <a16:creationId xmlns:a16="http://schemas.microsoft.com/office/drawing/2014/main" id="{2AE34DC0-BBAF-457A-B25A-8D4AA9EBCABF}"/>
              </a:ext>
            </a:extLst>
          </p:cNvPr>
          <p:cNvGrpSpPr/>
          <p:nvPr/>
        </p:nvGrpSpPr>
        <p:grpSpPr>
          <a:xfrm>
            <a:off x="6346132" y="1219575"/>
            <a:ext cx="6004183" cy="5085898"/>
            <a:chOff x="6346132" y="1219575"/>
            <a:chExt cx="6004183" cy="5085898"/>
          </a:xfrm>
        </p:grpSpPr>
        <p:sp>
          <p:nvSpPr>
            <p:cNvPr id="33" name="文本框 32">
              <a:extLst>
                <a:ext uri="{FF2B5EF4-FFF2-40B4-BE49-F238E27FC236}">
                  <a16:creationId xmlns:a16="http://schemas.microsoft.com/office/drawing/2014/main" id="{CD41A977-5C06-4761-8797-96BDD42381A0}"/>
                </a:ext>
              </a:extLst>
            </p:cNvPr>
            <p:cNvSpPr txBox="1"/>
            <p:nvPr/>
          </p:nvSpPr>
          <p:spPr>
            <a:xfrm>
              <a:off x="10673153" y="2608455"/>
              <a:ext cx="1677162" cy="523220"/>
            </a:xfrm>
            <a:prstGeom prst="rect">
              <a:avLst/>
            </a:prstGeom>
            <a:noFill/>
          </p:spPr>
          <p:txBody>
            <a:bodyPr wrap="square" rtlCol="0">
              <a:spAutoFit/>
            </a:bodyPr>
            <a:lstStyle/>
            <a:p>
              <a:pPr algn="ctr"/>
              <a:r>
                <a:rPr lang="en-US" altLang="zh-CN" sz="1400" dirty="0"/>
                <a:t>Ce Mo</a:t>
              </a:r>
              <a:br>
                <a:rPr lang="en-US" altLang="zh-CN" sz="1400" dirty="0"/>
              </a:br>
              <a:r>
                <a:rPr lang="zh-CN" altLang="en-US" sz="1400" dirty="0"/>
                <a:t>（莫测）</a:t>
              </a:r>
              <a:endParaRPr lang="en-US" altLang="zh-CN" sz="1400" dirty="0"/>
            </a:p>
          </p:txBody>
        </p:sp>
        <p:pic>
          <p:nvPicPr>
            <p:cNvPr id="35" name="图片 34">
              <a:extLst>
                <a:ext uri="{FF2B5EF4-FFF2-40B4-BE49-F238E27FC236}">
                  <a16:creationId xmlns:a16="http://schemas.microsoft.com/office/drawing/2014/main" id="{504DFBB6-86F7-40C1-AC91-BEAB92A343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824380" y="1391413"/>
              <a:ext cx="1374708" cy="1031031"/>
            </a:xfrm>
            <a:prstGeom prst="rect">
              <a:avLst/>
            </a:prstGeom>
          </p:spPr>
        </p:pic>
        <p:pic>
          <p:nvPicPr>
            <p:cNvPr id="40" name="图片 39">
              <a:extLst>
                <a:ext uri="{FF2B5EF4-FFF2-40B4-BE49-F238E27FC236}">
                  <a16:creationId xmlns:a16="http://schemas.microsoft.com/office/drawing/2014/main" id="{D684AA79-C64A-4D17-9209-A1E34C1C52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507"/>
            <a:stretch/>
          </p:blipFill>
          <p:spPr>
            <a:xfrm>
              <a:off x="6346132" y="3765887"/>
              <a:ext cx="5575374" cy="1920063"/>
            </a:xfrm>
            <a:prstGeom prst="rect">
              <a:avLst/>
            </a:prstGeom>
          </p:spPr>
        </p:pic>
        <p:pic>
          <p:nvPicPr>
            <p:cNvPr id="42" name="图片 41">
              <a:extLst>
                <a:ext uri="{FF2B5EF4-FFF2-40B4-BE49-F238E27FC236}">
                  <a16:creationId xmlns:a16="http://schemas.microsoft.com/office/drawing/2014/main" id="{14ABD412-F7D7-4FE9-B2BF-1AA78F5CCAF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0357"/>
            <a:stretch/>
          </p:blipFill>
          <p:spPr>
            <a:xfrm>
              <a:off x="6377139" y="1941981"/>
              <a:ext cx="4419232" cy="1637254"/>
            </a:xfrm>
            <a:prstGeom prst="rect">
              <a:avLst/>
            </a:prstGeom>
          </p:spPr>
        </p:pic>
        <p:sp>
          <p:nvSpPr>
            <p:cNvPr id="48" name="文本框 47">
              <a:extLst>
                <a:ext uri="{FF2B5EF4-FFF2-40B4-BE49-F238E27FC236}">
                  <a16:creationId xmlns:a16="http://schemas.microsoft.com/office/drawing/2014/main" id="{9BD4583B-C7DD-433F-A948-E2E8C0FC25F8}"/>
                </a:ext>
              </a:extLst>
            </p:cNvPr>
            <p:cNvSpPr txBox="1"/>
            <p:nvPr/>
          </p:nvSpPr>
          <p:spPr>
            <a:xfrm>
              <a:off x="7064843" y="1280128"/>
              <a:ext cx="3608310" cy="400110"/>
            </a:xfrm>
            <a:prstGeom prst="rect">
              <a:avLst/>
            </a:prstGeom>
            <a:noFill/>
          </p:spPr>
          <p:txBody>
            <a:bodyPr wrap="square" rtlCol="0">
              <a:spAutoFit/>
            </a:bodyPr>
            <a:lstStyle/>
            <a:p>
              <a:pPr algn="ctr"/>
              <a:r>
                <a:rPr lang="en-US" altLang="zh-CN" sz="2000" b="1" u="sng" dirty="0">
                  <a:solidFill>
                    <a:srgbClr val="002060"/>
                  </a:solidFill>
                  <a:latin typeface="arial" panose="020B0604020202020204" pitchFamily="34" charset="0"/>
                  <a:cs typeface="arial" panose="020B0604020202020204" pitchFamily="34" charset="0"/>
                </a:rPr>
                <a:t>Feature attention</a:t>
              </a:r>
              <a:endParaRPr lang="zh-CN" altLang="en-US" sz="2000" b="1" u="sng" dirty="0">
                <a:solidFill>
                  <a:srgbClr val="002060"/>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31EFC8A8-C019-4AED-862F-37353590AB26}"/>
                </a:ext>
              </a:extLst>
            </p:cNvPr>
            <p:cNvSpPr txBox="1"/>
            <p:nvPr/>
          </p:nvSpPr>
          <p:spPr>
            <a:xfrm>
              <a:off x="7658167" y="5997696"/>
              <a:ext cx="3951539" cy="307777"/>
            </a:xfrm>
            <a:prstGeom prst="rect">
              <a:avLst/>
            </a:prstGeom>
            <a:noFill/>
          </p:spPr>
          <p:txBody>
            <a:bodyPr wrap="square" rtlCol="0">
              <a:spAutoFit/>
            </a:bodyPr>
            <a:lstStyle/>
            <a:p>
              <a:pPr>
                <a:spcBef>
                  <a:spcPts val="600"/>
                </a:spcBef>
              </a:pPr>
              <a:r>
                <a:rPr lang="en-US" altLang="zh-CN" sz="1400" dirty="0">
                  <a:solidFill>
                    <a:srgbClr val="002060"/>
                  </a:solidFill>
                  <a:latin typeface="Times New Roman" panose="02020603050405020304" pitchFamily="18" charset="0"/>
                  <a:cs typeface="Times New Roman" panose="02020603050405020304" pitchFamily="18" charset="0"/>
                </a:rPr>
                <a:t>Mo et al., </a:t>
              </a:r>
              <a:r>
                <a:rPr lang="en-US" altLang="zh-CN" sz="1400" i="1" dirty="0">
                  <a:solidFill>
                    <a:srgbClr val="002060"/>
                  </a:solidFill>
                  <a:latin typeface="Times New Roman" panose="02020603050405020304" pitchFamily="18" charset="0"/>
                  <a:cs typeface="Times New Roman" panose="02020603050405020304" pitchFamily="18" charset="0"/>
                </a:rPr>
                <a:t>Nature Communications</a:t>
              </a:r>
              <a:r>
                <a:rPr lang="en-US" altLang="zh-CN" sz="1400" dirty="0">
                  <a:solidFill>
                    <a:srgbClr val="002060"/>
                  </a:solidFill>
                  <a:latin typeface="Times New Roman" panose="02020603050405020304" pitchFamily="18" charset="0"/>
                  <a:cs typeface="Times New Roman" panose="02020603050405020304" pitchFamily="18" charset="0"/>
                </a:rPr>
                <a:t>, 2019</a:t>
              </a:r>
            </a:p>
          </p:txBody>
        </p:sp>
      </p:grpSp>
      <p:pic>
        <p:nvPicPr>
          <p:cNvPr id="2" name="图片 1">
            <a:extLst>
              <a:ext uri="{FF2B5EF4-FFF2-40B4-BE49-F238E27FC236}">
                <a16:creationId xmlns:a16="http://schemas.microsoft.com/office/drawing/2014/main" id="{43DDAA02-9828-491F-9A7F-542D089BD1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561" y="2235206"/>
            <a:ext cx="703491" cy="477777"/>
          </a:xfrm>
          <a:prstGeom prst="rect">
            <a:avLst/>
          </a:prstGeom>
        </p:spPr>
      </p:pic>
    </p:spTree>
    <p:extLst>
      <p:ext uri="{BB962C8B-B14F-4D97-AF65-F5344CB8AC3E}">
        <p14:creationId xmlns:p14="http://schemas.microsoft.com/office/powerpoint/2010/main" val="424809234"/>
      </p:ext>
    </p:extLst>
  </p:cSld>
  <p:clrMapOvr>
    <a:masterClrMapping/>
  </p:clrMapOvr>
  <mc:AlternateContent xmlns:mc="http://schemas.openxmlformats.org/markup-compatibility/2006" xmlns:p14="http://schemas.microsoft.com/office/powerpoint/2010/main">
    <mc:Choice Requires="p14">
      <p:transition spd="slow" p14:dur="2000" advTm="34798"/>
    </mc:Choice>
    <mc:Fallback xmlns="">
      <p:transition spd="slow" advTm="3479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7669" y="260649"/>
            <a:ext cx="5399235" cy="584775"/>
          </a:xfrm>
          <a:prstGeom prst="rect">
            <a:avLst/>
          </a:prstGeom>
          <a:noFill/>
        </p:spPr>
        <p:txBody>
          <a:bodyPr wrap="none" rtlCol="0">
            <a:spAutoFit/>
          </a:bodyPr>
          <a:lstStyle/>
          <a:p>
            <a:r>
              <a:rPr lang="en-US" altLang="zh-CN" sz="3200" dirty="0">
                <a:solidFill>
                  <a:prstClr val="black"/>
                </a:solidFill>
                <a:latin typeface="Arial" pitchFamily="34" charset="0"/>
                <a:ea typeface="华文楷体" panose="02010600040101010101" pitchFamily="2" charset="-122"/>
                <a:cs typeface="Arial" pitchFamily="34" charset="0"/>
              </a:rPr>
              <a:t>Order Reversal Manipulation</a:t>
            </a:r>
            <a:endParaRPr lang="zh-CN" altLang="en-US" sz="3200" dirty="0">
              <a:solidFill>
                <a:prstClr val="black"/>
              </a:solidFill>
              <a:latin typeface="Arial" pitchFamily="34" charset="0"/>
              <a:ea typeface="华文楷体" panose="02010600040101010101" pitchFamily="2" charset="-122"/>
              <a:cs typeface="Arial" pitchFamily="34" charset="0"/>
            </a:endParaRPr>
          </a:p>
        </p:txBody>
      </p:sp>
      <p:pic>
        <p:nvPicPr>
          <p:cNvPr id="3" name="图片 2"/>
          <p:cNvPicPr>
            <a:picLocks noChangeAspect="1"/>
          </p:cNvPicPr>
          <p:nvPr/>
        </p:nvPicPr>
        <p:blipFill rotWithShape="1">
          <a:blip r:embed="rId2"/>
          <a:srcRect t="1418"/>
          <a:stretch/>
        </p:blipFill>
        <p:spPr>
          <a:xfrm>
            <a:off x="2351585" y="1052736"/>
            <a:ext cx="7364911" cy="5466940"/>
          </a:xfrm>
          <a:prstGeom prst="rect">
            <a:avLst/>
          </a:prstGeom>
        </p:spPr>
      </p:pic>
      <p:grpSp>
        <p:nvGrpSpPr>
          <p:cNvPr id="8" name="组合 7">
            <a:extLst>
              <a:ext uri="{FF2B5EF4-FFF2-40B4-BE49-F238E27FC236}">
                <a16:creationId xmlns:a16="http://schemas.microsoft.com/office/drawing/2014/main" id="{EC5B7EDC-B7C8-46ED-8014-856B45077C72}"/>
              </a:ext>
            </a:extLst>
          </p:cNvPr>
          <p:cNvGrpSpPr/>
          <p:nvPr/>
        </p:nvGrpSpPr>
        <p:grpSpPr>
          <a:xfrm>
            <a:off x="6859814" y="1052736"/>
            <a:ext cx="5285128" cy="5466940"/>
            <a:chOff x="6859814" y="1052736"/>
            <a:chExt cx="5285128" cy="5466940"/>
          </a:xfrm>
        </p:grpSpPr>
        <p:grpSp>
          <p:nvGrpSpPr>
            <p:cNvPr id="7" name="组合 6">
              <a:extLst>
                <a:ext uri="{FF2B5EF4-FFF2-40B4-BE49-F238E27FC236}">
                  <a16:creationId xmlns:a16="http://schemas.microsoft.com/office/drawing/2014/main" id="{3E01BB1E-4987-4B61-A8D9-8229961B9F57}"/>
                </a:ext>
              </a:extLst>
            </p:cNvPr>
            <p:cNvGrpSpPr/>
            <p:nvPr/>
          </p:nvGrpSpPr>
          <p:grpSpPr>
            <a:xfrm>
              <a:off x="6859814" y="1052736"/>
              <a:ext cx="5173160" cy="5466940"/>
              <a:chOff x="6859814" y="1052736"/>
              <a:chExt cx="5173160" cy="5466940"/>
            </a:xfrm>
          </p:grpSpPr>
          <p:pic>
            <p:nvPicPr>
              <p:cNvPr id="4" name="图片 3"/>
              <p:cNvPicPr>
                <a:picLocks noChangeAspect="1"/>
              </p:cNvPicPr>
              <p:nvPr/>
            </p:nvPicPr>
            <p:blipFill>
              <a:blip r:embed="rId3"/>
              <a:stretch>
                <a:fillRect/>
              </a:stretch>
            </p:blipFill>
            <p:spPr>
              <a:xfrm>
                <a:off x="6859814" y="1052736"/>
                <a:ext cx="2856682" cy="5466940"/>
              </a:xfrm>
              <a:prstGeom prst="rect">
                <a:avLst/>
              </a:prstGeom>
            </p:spPr>
          </p:pic>
          <p:pic>
            <p:nvPicPr>
              <p:cNvPr id="5" name="图片 4">
                <a:extLst>
                  <a:ext uri="{FF2B5EF4-FFF2-40B4-BE49-F238E27FC236}">
                    <a16:creationId xmlns:a16="http://schemas.microsoft.com/office/drawing/2014/main" id="{5B289827-19EC-4A32-A801-16C382A3AA33}"/>
                  </a:ext>
                </a:extLst>
              </p:cNvPr>
              <p:cNvPicPr/>
              <p:nvPr/>
            </p:nvPicPr>
            <p:blipFill rotWithShape="1">
              <a:blip r:embed="rId4" cstate="print">
                <a:extLst>
                  <a:ext uri="{28A0092B-C50C-407E-A947-70E740481C1C}">
                    <a14:useLocalDpi xmlns:a14="http://schemas.microsoft.com/office/drawing/2010/main" val="0"/>
                  </a:ext>
                </a:extLst>
              </a:blip>
              <a:srcRect l="56825" t="60984" r="24829"/>
              <a:stretch/>
            </p:blipFill>
            <p:spPr>
              <a:xfrm>
                <a:off x="9840415" y="2573631"/>
                <a:ext cx="2192559" cy="2289917"/>
              </a:xfrm>
              <a:prstGeom prst="rect">
                <a:avLst/>
              </a:prstGeom>
            </p:spPr>
          </p:pic>
        </p:grpSp>
        <p:sp>
          <p:nvSpPr>
            <p:cNvPr id="6" name="文本框 5">
              <a:extLst>
                <a:ext uri="{FF2B5EF4-FFF2-40B4-BE49-F238E27FC236}">
                  <a16:creationId xmlns:a16="http://schemas.microsoft.com/office/drawing/2014/main" id="{40FEE84D-29E4-4B10-B8E4-005DB228AD7F}"/>
                </a:ext>
              </a:extLst>
            </p:cNvPr>
            <p:cNvSpPr txBox="1"/>
            <p:nvPr/>
          </p:nvSpPr>
          <p:spPr>
            <a:xfrm>
              <a:off x="9952383" y="2027583"/>
              <a:ext cx="2192559"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Recency reversal</a:t>
              </a:r>
              <a:endParaRPr lang="zh-CN" altLang="en-US" dirty="0">
                <a:latin typeface="Arial" panose="020B0604020202020204" pitchFamily="34" charset="0"/>
                <a:cs typeface="Arial" panose="020B0604020202020204" pitchFamily="34" charset="0"/>
              </a:endParaRPr>
            </a:p>
          </p:txBody>
        </p:sp>
      </p:grpSp>
      <p:sp>
        <p:nvSpPr>
          <p:cNvPr id="11" name="文本框 10">
            <a:extLst>
              <a:ext uri="{FF2B5EF4-FFF2-40B4-BE49-F238E27FC236}">
                <a16:creationId xmlns:a16="http://schemas.microsoft.com/office/drawing/2014/main" id="{9817A929-A2D3-4E9C-89E0-881E34C9F322}"/>
              </a:ext>
            </a:extLst>
          </p:cNvPr>
          <p:cNvSpPr txBox="1"/>
          <p:nvPr/>
        </p:nvSpPr>
        <p:spPr>
          <a:xfrm>
            <a:off x="7123983" y="6357656"/>
            <a:ext cx="5185025" cy="369332"/>
          </a:xfrm>
          <a:prstGeom prst="rect">
            <a:avLst/>
          </a:prstGeom>
          <a:noFill/>
        </p:spPr>
        <p:txBody>
          <a:bodyPr wrap="square" rtlCol="0">
            <a:spAutoFit/>
          </a:bodyPr>
          <a:lstStyle/>
          <a:p>
            <a:pPr algn="ct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4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800" y="332657"/>
            <a:ext cx="3441968" cy="584775"/>
          </a:xfrm>
          <a:prstGeom prst="rect">
            <a:avLst/>
          </a:prstGeom>
          <a:noFill/>
        </p:spPr>
        <p:txBody>
          <a:bodyPr wrap="none" rtlCol="0">
            <a:spAutoFit/>
          </a:bodyPr>
          <a:lstStyle/>
          <a:p>
            <a:r>
              <a:rPr lang="en-US" altLang="zh-CN" sz="3200" dirty="0">
                <a:solidFill>
                  <a:prstClr val="black"/>
                </a:solidFill>
                <a:latin typeface="Arial" pitchFamily="34" charset="0"/>
                <a:ea typeface="华文楷体" panose="02010600040101010101" pitchFamily="2" charset="-122"/>
                <a:cs typeface="Arial" pitchFamily="34" charset="0"/>
              </a:rPr>
              <a:t>Model Predictions</a:t>
            </a:r>
            <a:endParaRPr lang="zh-CN" altLang="en-US" sz="3200" dirty="0">
              <a:solidFill>
                <a:prstClr val="black"/>
              </a:solidFill>
              <a:latin typeface="Arial" pitchFamily="34" charset="0"/>
              <a:ea typeface="华文楷体" panose="02010600040101010101" pitchFamily="2" charset="-122"/>
              <a:cs typeface="Arial" pitchFamily="34" charset="0"/>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1124745"/>
            <a:ext cx="8712968" cy="4815521"/>
          </a:xfrm>
          <a:prstGeom prst="rect">
            <a:avLst/>
          </a:prstGeom>
        </p:spPr>
      </p:pic>
      <p:grpSp>
        <p:nvGrpSpPr>
          <p:cNvPr id="8" name="组合 7">
            <a:extLst>
              <a:ext uri="{FF2B5EF4-FFF2-40B4-BE49-F238E27FC236}">
                <a16:creationId xmlns:a16="http://schemas.microsoft.com/office/drawing/2014/main" id="{5CF92F89-789F-415B-9EC2-AE490B153315}"/>
              </a:ext>
            </a:extLst>
          </p:cNvPr>
          <p:cNvGrpSpPr/>
          <p:nvPr/>
        </p:nvGrpSpPr>
        <p:grpSpPr>
          <a:xfrm>
            <a:off x="4379495" y="1431235"/>
            <a:ext cx="7812505" cy="5030205"/>
            <a:chOff x="4379495" y="1431235"/>
            <a:chExt cx="7812505" cy="5030205"/>
          </a:xfrm>
        </p:grpSpPr>
        <p:grpSp>
          <p:nvGrpSpPr>
            <p:cNvPr id="5" name="组合 4">
              <a:extLst>
                <a:ext uri="{FF2B5EF4-FFF2-40B4-BE49-F238E27FC236}">
                  <a16:creationId xmlns:a16="http://schemas.microsoft.com/office/drawing/2014/main" id="{9B58FC82-9970-452C-8A79-57266B3FB12C}"/>
                </a:ext>
              </a:extLst>
            </p:cNvPr>
            <p:cNvGrpSpPr/>
            <p:nvPr/>
          </p:nvGrpSpPr>
          <p:grpSpPr>
            <a:xfrm>
              <a:off x="4379495" y="1645919"/>
              <a:ext cx="2223436" cy="4815521"/>
              <a:chOff x="4379495" y="1645919"/>
              <a:chExt cx="2223436" cy="4815521"/>
            </a:xfrm>
          </p:grpSpPr>
          <p:sp>
            <p:nvSpPr>
              <p:cNvPr id="3" name="矩形 2">
                <a:extLst>
                  <a:ext uri="{FF2B5EF4-FFF2-40B4-BE49-F238E27FC236}">
                    <a16:creationId xmlns:a16="http://schemas.microsoft.com/office/drawing/2014/main" id="{67451186-2849-48F0-AC7C-CE7ABE8E2721}"/>
                  </a:ext>
                </a:extLst>
              </p:cNvPr>
              <p:cNvSpPr/>
              <p:nvPr/>
            </p:nvSpPr>
            <p:spPr>
              <a:xfrm>
                <a:off x="4379495" y="1645919"/>
                <a:ext cx="2223436" cy="48155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E6A0013-D19C-4314-ADC4-F62D7C90112A}"/>
                  </a:ext>
                </a:extLst>
              </p:cNvPr>
              <p:cNvSpPr txBox="1"/>
              <p:nvPr/>
            </p:nvSpPr>
            <p:spPr>
              <a:xfrm>
                <a:off x="4379495" y="6073255"/>
                <a:ext cx="2223436"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Effective time range</a:t>
                </a:r>
                <a:endParaRPr lang="zh-CN" altLang="en-US" dirty="0">
                  <a:solidFill>
                    <a:srgbClr val="C00000"/>
                  </a:solidFill>
                  <a:latin typeface="Arial" panose="020B0604020202020204" pitchFamily="34" charset="0"/>
                  <a:cs typeface="Arial" panose="020B0604020202020204" pitchFamily="34" charset="0"/>
                </a:endParaRPr>
              </a:p>
            </p:txBody>
          </p:sp>
        </p:grpSp>
        <p:pic>
          <p:nvPicPr>
            <p:cNvPr id="7" name="图片 6">
              <a:extLst>
                <a:ext uri="{FF2B5EF4-FFF2-40B4-BE49-F238E27FC236}">
                  <a16:creationId xmlns:a16="http://schemas.microsoft.com/office/drawing/2014/main" id="{8754F7CF-7923-4E49-A75B-9EDE1C3A3126}"/>
                </a:ext>
              </a:extLst>
            </p:cNvPr>
            <p:cNvPicPr/>
            <p:nvPr/>
          </p:nvPicPr>
          <p:blipFill rotWithShape="1">
            <a:blip r:embed="rId3" cstate="print">
              <a:extLst>
                <a:ext uri="{28A0092B-C50C-407E-A947-70E740481C1C}">
                  <a14:useLocalDpi xmlns:a14="http://schemas.microsoft.com/office/drawing/2010/main" val="0"/>
                </a:ext>
              </a:extLst>
            </a:blip>
            <a:srcRect l="57859" t="60664" r="6114"/>
            <a:stretch/>
          </p:blipFill>
          <p:spPr>
            <a:xfrm>
              <a:off x="8984974" y="1431235"/>
              <a:ext cx="3207026" cy="1577008"/>
            </a:xfrm>
            <a:prstGeom prst="rect">
              <a:avLst/>
            </a:prstGeom>
          </p:spPr>
        </p:pic>
      </p:grpSp>
      <p:sp>
        <p:nvSpPr>
          <p:cNvPr id="11" name="文本框 10">
            <a:extLst>
              <a:ext uri="{FF2B5EF4-FFF2-40B4-BE49-F238E27FC236}">
                <a16:creationId xmlns:a16="http://schemas.microsoft.com/office/drawing/2014/main" id="{31254592-C8FB-4F33-AB44-845057873911}"/>
              </a:ext>
            </a:extLst>
          </p:cNvPr>
          <p:cNvSpPr txBox="1"/>
          <p:nvPr/>
        </p:nvSpPr>
        <p:spPr>
          <a:xfrm>
            <a:off x="7119991" y="6062090"/>
            <a:ext cx="5185025" cy="369332"/>
          </a:xfrm>
          <a:prstGeom prst="rect">
            <a:avLst/>
          </a:prstGeom>
          <a:noFill/>
        </p:spPr>
        <p:txBody>
          <a:bodyPr wrap="square" rtlCol="0">
            <a:spAutoFit/>
          </a:bodyPr>
          <a:lstStyle/>
          <a:p>
            <a:pPr algn="ct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3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54853" y="1548922"/>
            <a:ext cx="9282897" cy="5207478"/>
            <a:chOff x="-3862052" y="1537388"/>
            <a:chExt cx="9282897" cy="5207478"/>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052" y="1537388"/>
              <a:ext cx="9282897" cy="5207478"/>
            </a:xfrm>
            <a:prstGeom prst="rect">
              <a:avLst/>
            </a:prstGeom>
          </p:spPr>
        </p:pic>
        <p:grpSp>
          <p:nvGrpSpPr>
            <p:cNvPr id="9" name="组合 8"/>
            <p:cNvGrpSpPr/>
            <p:nvPr/>
          </p:nvGrpSpPr>
          <p:grpSpPr>
            <a:xfrm>
              <a:off x="1955492" y="2094644"/>
              <a:ext cx="483223" cy="370668"/>
              <a:chOff x="7250545" y="1705754"/>
              <a:chExt cx="666303" cy="498763"/>
            </a:xfrm>
            <a:solidFill>
              <a:schemeClr val="accent1"/>
            </a:solidFill>
          </p:grpSpPr>
          <p:sp>
            <p:nvSpPr>
              <p:cNvPr id="10" name="矩形 9"/>
              <p:cNvSpPr/>
              <p:nvPr/>
            </p:nvSpPr>
            <p:spPr>
              <a:xfrm rot="2627231">
                <a:off x="7250545" y="1993639"/>
                <a:ext cx="498763" cy="138545"/>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8776141">
                <a:off x="7598194" y="1885863"/>
                <a:ext cx="498763" cy="138545"/>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乘号 6"/>
            <p:cNvSpPr/>
            <p:nvPr/>
          </p:nvSpPr>
          <p:spPr>
            <a:xfrm>
              <a:off x="1883860" y="3609278"/>
              <a:ext cx="683180" cy="899800"/>
            </a:xfrm>
            <a:prstGeom prst="mathMultiply">
              <a:avLst>
                <a:gd name="adj1" fmla="val 13904"/>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grpSp>
      <p:pic>
        <p:nvPicPr>
          <p:cNvPr id="17" name="图片 16">
            <a:extLst>
              <a:ext uri="{FF2B5EF4-FFF2-40B4-BE49-F238E27FC236}">
                <a16:creationId xmlns:a16="http://schemas.microsoft.com/office/drawing/2014/main" id="{0606F546-D781-41CE-873D-B58F4F0EE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315" y="1520757"/>
            <a:ext cx="2050262" cy="1537696"/>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315" y="3231110"/>
            <a:ext cx="2050262" cy="1537697"/>
          </a:xfrm>
          <a:prstGeom prst="rect">
            <a:avLst/>
          </a:prstGeom>
        </p:spPr>
      </p:pic>
      <p:pic>
        <p:nvPicPr>
          <p:cNvPr id="19" name="图片 18">
            <a:extLst>
              <a:ext uri="{FF2B5EF4-FFF2-40B4-BE49-F238E27FC236}">
                <a16:creationId xmlns:a16="http://schemas.microsoft.com/office/drawing/2014/main" id="{1CFEE22D-E6AF-4D39-A5B8-CC1632D61F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6315" y="4941464"/>
            <a:ext cx="2050262" cy="1537697"/>
          </a:xfrm>
          <a:prstGeom prst="rect">
            <a:avLst/>
          </a:prstGeom>
        </p:spPr>
      </p:pic>
      <p:sp>
        <p:nvSpPr>
          <p:cNvPr id="20" name="文本框 19"/>
          <p:cNvSpPr txBox="1"/>
          <p:nvPr/>
        </p:nvSpPr>
        <p:spPr>
          <a:xfrm>
            <a:off x="9132255" y="1120647"/>
            <a:ext cx="1729448" cy="400110"/>
          </a:xfrm>
          <a:prstGeom prst="rect">
            <a:avLst/>
          </a:prstGeom>
          <a:noFill/>
        </p:spPr>
        <p:txBody>
          <a:bodyPr wrap="none" rtlCol="0">
            <a:spAutoFit/>
          </a:bodyPr>
          <a:lstStyle/>
          <a:p>
            <a:r>
              <a:rPr lang="en-US" altLang="zh-CN" sz="2000" b="1" dirty="0">
                <a:latin typeface="Calibri" panose="020F0502020204030204" pitchFamily="34" charset="0"/>
                <a:cs typeface="Calibri" panose="020F0502020204030204" pitchFamily="34" charset="0"/>
              </a:rPr>
              <a:t>Recency effect</a:t>
            </a:r>
            <a:endParaRPr lang="zh-CN" altLang="en-US" sz="2000" b="1" dirty="0">
              <a:latin typeface="Calibri" panose="020F0502020204030204" pitchFamily="34" charset="0"/>
              <a:cs typeface="Calibri" panose="020F0502020204030204" pitchFamily="34" charset="0"/>
            </a:endParaRPr>
          </a:p>
        </p:txBody>
      </p:sp>
      <p:sp>
        <p:nvSpPr>
          <p:cNvPr id="22" name="灯片编号占位符 21"/>
          <p:cNvSpPr>
            <a:spLocks noGrp="1"/>
          </p:cNvSpPr>
          <p:nvPr>
            <p:ph type="sldNum" sz="quarter" idx="12"/>
          </p:nvPr>
        </p:nvSpPr>
        <p:spPr>
          <a:xfrm>
            <a:off x="8610600" y="6254750"/>
            <a:ext cx="2743200" cy="365125"/>
          </a:xfrm>
        </p:spPr>
        <p:txBody>
          <a:bodyPr/>
          <a:lstStyle/>
          <a:p>
            <a:fld id="{697FC2E4-822B-4394-AEB8-3FE938F2C0A8}" type="slidenum">
              <a:rPr lang="zh-CN" altLang="en-US" smtClean="0"/>
              <a:t>42</a:t>
            </a:fld>
            <a:endParaRPr lang="zh-CN" altLang="en-US"/>
          </a:p>
        </p:txBody>
      </p:sp>
      <p:sp>
        <p:nvSpPr>
          <p:cNvPr id="15" name="标题 1">
            <a:extLst>
              <a:ext uri="{FF2B5EF4-FFF2-40B4-BE49-F238E27FC236}">
                <a16:creationId xmlns:a16="http://schemas.microsoft.com/office/drawing/2014/main" id="{697D81A7-1EB2-400B-B0F9-2E12988EBF3F}"/>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“Dynamic perturbation” summary</a:t>
            </a:r>
            <a:endParaRPr lang="zh-CN" altLang="en-US" sz="24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8940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513056-0422-424F-9122-2DF7517C1460}"/>
              </a:ext>
            </a:extLst>
          </p:cNvPr>
          <p:cNvPicPr>
            <a:picLocks noChangeAspect="1"/>
          </p:cNvPicPr>
          <p:nvPr/>
        </p:nvPicPr>
        <p:blipFill>
          <a:blip r:embed="rId2"/>
          <a:stretch>
            <a:fillRect/>
          </a:stretch>
        </p:blipFill>
        <p:spPr>
          <a:xfrm>
            <a:off x="2852832" y="0"/>
            <a:ext cx="6445280" cy="6854504"/>
          </a:xfrm>
          <a:prstGeom prst="rect">
            <a:avLst/>
          </a:prstGeom>
        </p:spPr>
      </p:pic>
      <p:sp>
        <p:nvSpPr>
          <p:cNvPr id="2" name="文本框 1">
            <a:extLst>
              <a:ext uri="{FF2B5EF4-FFF2-40B4-BE49-F238E27FC236}">
                <a16:creationId xmlns:a16="http://schemas.microsoft.com/office/drawing/2014/main" id="{4499BAC4-76FC-4ECB-970D-C0087F793659}"/>
              </a:ext>
            </a:extLst>
          </p:cNvPr>
          <p:cNvSpPr txBox="1"/>
          <p:nvPr/>
        </p:nvSpPr>
        <p:spPr>
          <a:xfrm>
            <a:off x="349321" y="554804"/>
            <a:ext cx="1962364"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 150 subjects</a:t>
            </a:r>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EE02239-4E96-4375-87C0-A223CC8D080D}"/>
              </a:ext>
            </a:extLst>
          </p:cNvPr>
          <p:cNvSpPr txBox="1"/>
          <p:nvPr/>
        </p:nvSpPr>
        <p:spPr>
          <a:xfrm>
            <a:off x="8640567" y="6020594"/>
            <a:ext cx="3369924" cy="646331"/>
          </a:xfrm>
          <a:prstGeom prst="rect">
            <a:avLst/>
          </a:prstGeom>
          <a:noFill/>
        </p:spPr>
        <p:txBody>
          <a:bodyPr wrap="square" rtlCol="0">
            <a:spAutoFit/>
          </a:bodyPr>
          <a:lstStyle/>
          <a:p>
            <a:pPr algn="ct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789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69061142-7017-48EE-84B9-D963E4E6B6B3}"/>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Summary III</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2" name="矩形 1">
            <a:extLst>
              <a:ext uri="{FF2B5EF4-FFF2-40B4-BE49-F238E27FC236}">
                <a16:creationId xmlns:a16="http://schemas.microsoft.com/office/drawing/2014/main" id="{9412DF22-7CE6-4842-8016-FDD25C85CF1E}"/>
              </a:ext>
            </a:extLst>
          </p:cNvPr>
          <p:cNvSpPr/>
          <p:nvPr/>
        </p:nvSpPr>
        <p:spPr>
          <a:xfrm>
            <a:off x="688368" y="1306848"/>
            <a:ext cx="10520737" cy="4832092"/>
          </a:xfrm>
          <a:prstGeom prst="rect">
            <a:avLst/>
          </a:prstGeom>
        </p:spPr>
        <p:txBody>
          <a:bodyPr wrap="square">
            <a:spAutoFit/>
          </a:bodyPr>
          <a:lstStyle/>
          <a:p>
            <a:pPr marL="285750" indent="-285750">
              <a:buFont typeface="Arial" panose="020B0604020202020204" pitchFamily="34" charset="0"/>
              <a:buChar char="•"/>
            </a:pPr>
            <a:endParaRPr lang="en-US" altLang="zh-CN"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We developed a </a:t>
            </a:r>
            <a:r>
              <a:rPr lang="en-US" altLang="zh-CN" sz="2200" dirty="0">
                <a:solidFill>
                  <a:srgbClr val="C00000"/>
                </a:solidFill>
                <a:latin typeface="Arial" panose="020B0604020202020204" pitchFamily="34" charset="0"/>
                <a:cs typeface="Arial" panose="020B0604020202020204" pitchFamily="34" charset="0"/>
              </a:rPr>
              <a:t>“dynamic perturbation</a:t>
            </a:r>
            <a:r>
              <a:rPr lang="en-US" altLang="zh-CN" sz="2200" dirty="0">
                <a:latin typeface="Arial" panose="020B0604020202020204" pitchFamily="34" charset="0"/>
                <a:cs typeface="Arial" panose="020B0604020202020204" pitchFamily="34" charset="0"/>
              </a:rPr>
              <a:t>” approach to manipulate the relative memory strength of a list of WM items, by interfering with their neural dynamics in a temporally correlated or uncorrelated way.</a:t>
            </a:r>
            <a:r>
              <a:rPr lang="en-US" altLang="zh-CN" sz="2200" kern="100" dirty="0">
                <a:latin typeface="Arial" panose="020B0604020202020204" pitchFamily="34" charset="0"/>
                <a:ea typeface="宋体" panose="02010600030101010101" pitchFamily="2" charset="-122"/>
                <a:cs typeface="Arial" panose="020B0604020202020204" pitchFamily="34" charset="0"/>
              </a:rPr>
              <a:t> </a:t>
            </a:r>
          </a:p>
          <a:p>
            <a:pPr marL="285750" indent="-285750">
              <a:buFont typeface="Arial" panose="020B0604020202020204" pitchFamily="34" charset="0"/>
              <a:buChar char="•"/>
            </a:pPr>
            <a:endParaRPr lang="en-US" altLang="zh-CN" sz="2200" kern="100"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A computational model incorporating CANN with STP principles reproduces the empirical findings and demonstrates that this “</a:t>
            </a:r>
            <a:r>
              <a:rPr lang="en-US" altLang="zh-CN" sz="2200" dirty="0">
                <a:solidFill>
                  <a:srgbClr val="C00000"/>
                </a:solidFill>
                <a:latin typeface="Arial" panose="020B0604020202020204" pitchFamily="34" charset="0"/>
                <a:cs typeface="Arial" panose="020B0604020202020204" pitchFamily="34" charset="0"/>
              </a:rPr>
              <a:t>dynamic perturbation” induces changes in the relative synaptic efficacies of WM items</a:t>
            </a:r>
            <a:r>
              <a:rPr lang="en-US" altLang="zh-CN" sz="2200" dirty="0">
                <a:latin typeface="Arial" panose="020B0604020202020204" pitchFamily="34" charset="0"/>
                <a:cs typeface="Arial" panose="020B0604020202020204" pitchFamily="34" charset="0"/>
              </a:rPr>
              <a:t> and eventually causes the modulation of their relative memory strength. </a:t>
            </a:r>
          </a:p>
          <a:p>
            <a:pPr marL="285750" indent="-285750">
              <a:buFont typeface="Arial" panose="020B0604020202020204" pitchFamily="34" charset="0"/>
              <a:buChar char="•"/>
            </a:pPr>
            <a:endParaRPr lang="en-US" altLang="zh-CN" sz="2200" kern="100"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zh-CN" altLang="zh-CN"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Our results support the causal role of temporal dynamics of neural network during WM retention in mediating multi-item WM and offer a promising, non-invasive approach to manipulate WM. </a:t>
            </a:r>
            <a:endParaRPr lang="zh-CN" altLang="zh-CN"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200" kern="100" dirty="0">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698741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69061142-7017-48EE-84B9-D963E4E6B6B3}"/>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Conclusion</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2" name="矩形 1">
            <a:extLst>
              <a:ext uri="{FF2B5EF4-FFF2-40B4-BE49-F238E27FC236}">
                <a16:creationId xmlns:a16="http://schemas.microsoft.com/office/drawing/2014/main" id="{9412DF22-7CE6-4842-8016-FDD25C85CF1E}"/>
              </a:ext>
            </a:extLst>
          </p:cNvPr>
          <p:cNvSpPr/>
          <p:nvPr/>
        </p:nvSpPr>
        <p:spPr>
          <a:xfrm>
            <a:off x="1075851" y="1605967"/>
            <a:ext cx="9797142" cy="4431983"/>
          </a:xfrm>
          <a:prstGeom prst="rect">
            <a:avLst/>
          </a:prstGeom>
        </p:spPr>
        <p:txBody>
          <a:bodyPr wrap="square">
            <a:spAutoFit/>
          </a:bodyPr>
          <a:lstStyle/>
          <a:p>
            <a:pPr marL="457200" indent="-457200">
              <a:spcBef>
                <a:spcPts val="1200"/>
              </a:spcBef>
              <a:buFont typeface="Arial" panose="020B0604020202020204" pitchFamily="34" charset="0"/>
              <a:buChar char="•"/>
            </a:pP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Multiple items </a:t>
            </a:r>
            <a:r>
              <a:rPr lang="en-US" altLang="zh-CN" sz="2000" kern="100" dirty="0">
                <a:solidFill>
                  <a:schemeClr val="accent2"/>
                </a:solidFill>
                <a:latin typeface="Arial" panose="020B0604020202020204" pitchFamily="34" charset="0"/>
                <a:ea typeface="黑体" panose="02010609060101010101" pitchFamily="49" charset="-122"/>
                <a:cs typeface="Arial" panose="020B0604020202020204" pitchFamily="34" charset="0"/>
              </a:rPr>
              <a:t>organized by sequence structure </a:t>
            </a: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are stored in </a:t>
            </a:r>
            <a:r>
              <a:rPr lang="en-US" altLang="zh-CN" sz="2000" kern="100" dirty="0">
                <a:solidFill>
                  <a:schemeClr val="accent2"/>
                </a:solidFill>
                <a:latin typeface="Arial" panose="020B0604020202020204" pitchFamily="34" charset="0"/>
                <a:ea typeface="黑体" panose="02010609060101010101" pitchFamily="49" charset="-122"/>
                <a:cs typeface="Arial" panose="020B0604020202020204" pitchFamily="34" charset="0"/>
              </a:rPr>
              <a:t>varied latent states </a:t>
            </a: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of WM network, which could be assessed by transiently perturbing the retention stage and reading out their reactivations;</a:t>
            </a:r>
          </a:p>
          <a:p>
            <a:pPr marL="457200" indent="-457200">
              <a:spcBef>
                <a:spcPts val="1200"/>
              </a:spcBef>
              <a:buFont typeface="Arial" panose="020B0604020202020204" pitchFamily="34" charset="0"/>
              <a:buChar char="•"/>
            </a:pP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Using the PING approach, we demonstrate that </a:t>
            </a:r>
            <a:r>
              <a:rPr lang="en-US" altLang="zh-CN" sz="2000" kern="100" dirty="0">
                <a:solidFill>
                  <a:schemeClr val="accent2"/>
                </a:solidFill>
                <a:latin typeface="Arial" panose="020B0604020202020204" pitchFamily="34" charset="0"/>
                <a:ea typeface="黑体" panose="02010609060101010101" pitchFamily="49" charset="-122"/>
                <a:cs typeface="Arial" panose="020B0604020202020204" pitchFamily="34" charset="0"/>
              </a:rPr>
              <a:t>content and structure </a:t>
            </a: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of an auditory sequence are </a:t>
            </a:r>
            <a:r>
              <a:rPr lang="en-US" altLang="zh-CN" sz="2000" kern="100" dirty="0">
                <a:solidFill>
                  <a:schemeClr val="accent2"/>
                </a:solidFill>
                <a:latin typeface="Arial" panose="020B0604020202020204" pitchFamily="34" charset="0"/>
                <a:ea typeface="黑体" panose="02010609060101010101" pitchFamily="49" charset="-122"/>
                <a:cs typeface="Arial" panose="020B0604020202020204" pitchFamily="34" charset="0"/>
              </a:rPr>
              <a:t>stored in a distinct manner</a:t>
            </a: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 which would benefit memory generalization of stable structure to new inputs</a:t>
            </a:r>
          </a:p>
          <a:p>
            <a:pPr marL="457200" indent="-457200">
              <a:spcBef>
                <a:spcPts val="1200"/>
              </a:spcBef>
              <a:buFont typeface="Arial" panose="020B0604020202020204" pitchFamily="34" charset="0"/>
              <a:buChar char="•"/>
            </a:pP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Based on STP principles, we developed a novel ‘</a:t>
            </a:r>
            <a:r>
              <a:rPr lang="en-US" altLang="zh-CN" sz="2000" kern="100" dirty="0">
                <a:solidFill>
                  <a:schemeClr val="accent2"/>
                </a:solidFill>
                <a:latin typeface="Arial" panose="020B0604020202020204" pitchFamily="34" charset="0"/>
                <a:ea typeface="黑体" panose="02010609060101010101" pitchFamily="49" charset="-122"/>
                <a:cs typeface="Arial" panose="020B0604020202020204" pitchFamily="34" charset="0"/>
              </a:rPr>
              <a:t>dynamic perturbation</a:t>
            </a: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 approach to modulate relative memory strength of items maintained in WM, by presenting temporally-related flickering probes.</a:t>
            </a:r>
          </a:p>
          <a:p>
            <a:pPr marL="457200" indent="-457200">
              <a:spcBef>
                <a:spcPts val="1200"/>
              </a:spcBef>
              <a:buFont typeface="Arial" panose="020B0604020202020204" pitchFamily="34" charset="0"/>
              <a:buChar char="•"/>
            </a:pPr>
            <a:r>
              <a:rPr lang="en-US" altLang="zh-CN" sz="2000" kern="100" dirty="0">
                <a:solidFill>
                  <a:schemeClr val="accent2"/>
                </a:solidFill>
                <a:latin typeface="Arial" panose="020B0604020202020204" pitchFamily="34" charset="0"/>
                <a:ea typeface="黑体" panose="02010609060101010101" pitchFamily="49" charset="-122"/>
                <a:cs typeface="Arial" panose="020B0604020202020204" pitchFamily="34" charset="0"/>
              </a:rPr>
              <a:t>Computational modelling (CANN+STP) </a:t>
            </a: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fully reproduces our results and supports that the manipulation operates through </a:t>
            </a:r>
            <a:r>
              <a:rPr lang="en-US" altLang="zh-CN" sz="2000" kern="100" dirty="0">
                <a:solidFill>
                  <a:schemeClr val="accent2"/>
                </a:solidFill>
                <a:latin typeface="Arial" panose="020B0604020202020204" pitchFamily="34" charset="0"/>
                <a:ea typeface="黑体" panose="02010609060101010101" pitchFamily="49" charset="-122"/>
                <a:cs typeface="Arial" panose="020B0604020202020204" pitchFamily="34" charset="0"/>
              </a:rPr>
              <a:t>STP-based neural dynamics</a:t>
            </a:r>
            <a:r>
              <a:rPr lang="en-US" altLang="zh-CN" sz="2000" kern="100" dirty="0">
                <a:solidFill>
                  <a:srgbClr val="000000"/>
                </a:solidFill>
                <a:latin typeface="Arial" panose="020B0604020202020204" pitchFamily="34" charset="0"/>
                <a:ea typeface="黑体" panose="02010609060101010101" pitchFamily="49" charset="-122"/>
                <a:cs typeface="Arial" panose="020B0604020202020204" pitchFamily="34" charset="0"/>
              </a:rPr>
              <a:t>.</a:t>
            </a:r>
            <a:endParaRPr lang="en-US" altLang="zh-CN" sz="2200" kern="100" dirty="0">
              <a:solidFill>
                <a:srgbClr val="000000"/>
              </a:solidFill>
              <a:latin typeface="黑体" panose="02010609060101010101" pitchFamily="49" charset="-122"/>
              <a:ea typeface="黑体" panose="02010609060101010101" pitchFamily="49" charset="-122"/>
              <a:cs typeface="Arial" panose="020B0604020202020204" pitchFamily="34" charset="0"/>
            </a:endParaRPr>
          </a:p>
          <a:p>
            <a:pPr marL="457200" indent="-457200">
              <a:spcBef>
                <a:spcPts val="1200"/>
              </a:spcBef>
              <a:buFont typeface="Arial" panose="020B0604020202020204" pitchFamily="34" charset="0"/>
              <a:buChar char="•"/>
            </a:pPr>
            <a:endParaRPr lang="en-US" altLang="zh-CN" sz="2200" kern="100" dirty="0">
              <a:solidFill>
                <a:srgbClr val="000000"/>
              </a:solidFill>
              <a:latin typeface="黑体" panose="02010609060101010101" pitchFamily="49" charset="-122"/>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083923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CE701FC-070C-45F7-B5ED-9EDF74A863BD}"/>
              </a:ext>
            </a:extLst>
          </p:cNvPr>
          <p:cNvGrpSpPr/>
          <p:nvPr/>
        </p:nvGrpSpPr>
        <p:grpSpPr>
          <a:xfrm>
            <a:off x="592015" y="2579125"/>
            <a:ext cx="11335442" cy="2605492"/>
            <a:chOff x="1927859" y="2407119"/>
            <a:chExt cx="11449882" cy="2539122"/>
          </a:xfrm>
        </p:grpSpPr>
        <p:pic>
          <p:nvPicPr>
            <p:cNvPr id="6" name="图片 5">
              <a:extLst>
                <a:ext uri="{FF2B5EF4-FFF2-40B4-BE49-F238E27FC236}">
                  <a16:creationId xmlns:a16="http://schemas.microsoft.com/office/drawing/2014/main" id="{EA064838-0357-4961-B070-ACD28E127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265" y="2407119"/>
              <a:ext cx="3800476" cy="2529044"/>
            </a:xfrm>
            <a:prstGeom prst="rect">
              <a:avLst/>
            </a:prstGeom>
          </p:spPr>
        </p:pic>
        <p:pic>
          <p:nvPicPr>
            <p:cNvPr id="9" name="Picture 2" descr="Image result for intersection China Beijing">
              <a:extLst>
                <a:ext uri="{FF2B5EF4-FFF2-40B4-BE49-F238E27FC236}">
                  <a16:creationId xmlns:a16="http://schemas.microsoft.com/office/drawing/2014/main" id="{CCFCDBC7-87A4-4BDF-907A-6C91E0FEC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859" y="2448087"/>
              <a:ext cx="3642829" cy="249815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文本框 12">
            <a:extLst>
              <a:ext uri="{FF2B5EF4-FFF2-40B4-BE49-F238E27FC236}">
                <a16:creationId xmlns:a16="http://schemas.microsoft.com/office/drawing/2014/main" id="{7D761E42-1C5E-478E-AEE9-242019D100E7}"/>
              </a:ext>
            </a:extLst>
          </p:cNvPr>
          <p:cNvSpPr txBox="1"/>
          <p:nvPr/>
        </p:nvSpPr>
        <p:spPr>
          <a:xfrm>
            <a:off x="922482" y="1848837"/>
            <a:ext cx="2762605" cy="577850"/>
          </a:xfrm>
          <a:prstGeom prst="rect">
            <a:avLst/>
          </a:prstGeom>
          <a:noFill/>
        </p:spPr>
        <p:txBody>
          <a:bodyPr wrap="square" rtlCol="0">
            <a:spAutoFit/>
          </a:bodyPr>
          <a:lstStyle/>
          <a:p>
            <a:pPr algn="ctr">
              <a:lnSpc>
                <a:spcPct val="150000"/>
              </a:lnSpc>
            </a:pPr>
            <a:r>
              <a:rPr lang="en-US" altLang="zh-CN" sz="2400" dirty="0">
                <a:solidFill>
                  <a:srgbClr val="002060"/>
                </a:solidFill>
                <a:latin typeface="Arial" panose="020B0604020202020204" pitchFamily="34" charset="0"/>
                <a:ea typeface="黑体" panose="02010609060101010101" pitchFamily="49" charset="-122"/>
                <a:cs typeface="Arial" panose="020B0604020202020204" pitchFamily="34" charset="0"/>
              </a:rPr>
              <a:t>External world</a:t>
            </a:r>
            <a:endParaRPr lang="zh-CN" altLang="en-US" sz="2400"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14" name="文本框 13">
            <a:extLst>
              <a:ext uri="{FF2B5EF4-FFF2-40B4-BE49-F238E27FC236}">
                <a16:creationId xmlns:a16="http://schemas.microsoft.com/office/drawing/2014/main" id="{212E6A4D-7A56-4DAA-8343-E6312C282A64}"/>
              </a:ext>
            </a:extLst>
          </p:cNvPr>
          <p:cNvSpPr txBox="1"/>
          <p:nvPr/>
        </p:nvSpPr>
        <p:spPr>
          <a:xfrm>
            <a:off x="8654750" y="1868260"/>
            <a:ext cx="2762605" cy="577850"/>
          </a:xfrm>
          <a:prstGeom prst="rect">
            <a:avLst/>
          </a:prstGeom>
          <a:noFill/>
        </p:spPr>
        <p:txBody>
          <a:bodyPr wrap="square" rtlCol="0">
            <a:spAutoFit/>
          </a:bodyPr>
          <a:lstStyle/>
          <a:p>
            <a:pPr algn="ctr">
              <a:lnSpc>
                <a:spcPct val="150000"/>
              </a:lnSpc>
            </a:pPr>
            <a:r>
              <a:rPr lang="en-US" altLang="zh-CN" sz="2400" dirty="0">
                <a:solidFill>
                  <a:srgbClr val="002060"/>
                </a:solidFill>
                <a:latin typeface="Arial" panose="020B0604020202020204" pitchFamily="34" charset="0"/>
                <a:ea typeface="黑体" panose="02010609060101010101" pitchFamily="49" charset="-122"/>
                <a:cs typeface="Arial" panose="020B0604020202020204" pitchFamily="34" charset="0"/>
              </a:rPr>
              <a:t>Internal world</a:t>
            </a:r>
            <a:endParaRPr lang="zh-CN" altLang="en-US" sz="2400"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cxnSp>
        <p:nvCxnSpPr>
          <p:cNvPr id="16" name="直接连接符 15">
            <a:extLst>
              <a:ext uri="{FF2B5EF4-FFF2-40B4-BE49-F238E27FC236}">
                <a16:creationId xmlns:a16="http://schemas.microsoft.com/office/drawing/2014/main" id="{8852FF35-EB77-447A-A3B5-3851D73306C2}"/>
              </a:ext>
            </a:extLst>
          </p:cNvPr>
          <p:cNvCxnSpPr>
            <a:cxnSpLocks/>
          </p:cNvCxnSpPr>
          <p:nvPr/>
        </p:nvCxnSpPr>
        <p:spPr>
          <a:xfrm>
            <a:off x="4249235" y="2621164"/>
            <a:ext cx="3864932" cy="783071"/>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070EE59-35BC-4E60-A0A7-FA040B5114D7}"/>
              </a:ext>
            </a:extLst>
          </p:cNvPr>
          <p:cNvCxnSpPr>
            <a:cxnSpLocks/>
          </p:cNvCxnSpPr>
          <p:nvPr/>
        </p:nvCxnSpPr>
        <p:spPr>
          <a:xfrm flipV="1">
            <a:off x="4249235" y="4283075"/>
            <a:ext cx="3864932" cy="88167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1" name="Picture 2" descr="Image result for intersection China Beijing">
            <a:extLst>
              <a:ext uri="{FF2B5EF4-FFF2-40B4-BE49-F238E27FC236}">
                <a16:creationId xmlns:a16="http://schemas.microsoft.com/office/drawing/2014/main" id="{C03EB5F6-4809-4642-84AD-F3EC4A0DF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399" y="3304898"/>
            <a:ext cx="3864933" cy="1081392"/>
          </a:xfrm>
          <a:prstGeom prst="rect">
            <a:avLst/>
          </a:prstGeom>
          <a:noFill/>
          <a:scene3d>
            <a:camera prst="perspectiveRight" fov="7200000">
              <a:rot lat="0" lon="18600000" rev="0"/>
            </a:camera>
            <a:lightRig rig="threePt" dir="t"/>
          </a:scene3d>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27BB23CA-938F-4553-A2FD-91D7368B61A0}"/>
              </a:ext>
            </a:extLst>
          </p:cNvPr>
          <p:cNvGrpSpPr/>
          <p:nvPr/>
        </p:nvGrpSpPr>
        <p:grpSpPr>
          <a:xfrm>
            <a:off x="4249235" y="2300643"/>
            <a:ext cx="3749826" cy="2499679"/>
            <a:chOff x="4249235" y="1395768"/>
            <a:chExt cx="3749826" cy="2499679"/>
          </a:xfrm>
        </p:grpSpPr>
        <p:sp>
          <p:nvSpPr>
            <p:cNvPr id="33" name="文本框 32">
              <a:extLst>
                <a:ext uri="{FF2B5EF4-FFF2-40B4-BE49-F238E27FC236}">
                  <a16:creationId xmlns:a16="http://schemas.microsoft.com/office/drawing/2014/main" id="{68AFC4EA-0983-46DC-8CA7-2E30122FBE72}"/>
                </a:ext>
              </a:extLst>
            </p:cNvPr>
            <p:cNvSpPr txBox="1"/>
            <p:nvPr/>
          </p:nvSpPr>
          <p:spPr>
            <a:xfrm rot="675793">
              <a:off x="4461142" y="1395768"/>
              <a:ext cx="3431531" cy="707886"/>
            </a:xfrm>
            <a:prstGeom prst="rect">
              <a:avLst/>
            </a:prstGeom>
            <a:noFill/>
          </p:spPr>
          <p:txBody>
            <a:bodyPr wrap="square" rtlCol="0">
              <a:spAutoFit/>
            </a:bodyPr>
            <a:lstStyle/>
            <a:p>
              <a:pPr algn="ctr"/>
              <a:r>
                <a:rPr lang="en-US" altLang="zh-CN" sz="20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Information reorganization in time and space</a:t>
              </a:r>
              <a:endParaRPr lang="zh-CN" altLang="en-US" sz="20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9" name="文本框 38">
              <a:extLst>
                <a:ext uri="{FF2B5EF4-FFF2-40B4-BE49-F238E27FC236}">
                  <a16:creationId xmlns:a16="http://schemas.microsoft.com/office/drawing/2014/main" id="{631C4894-2EBF-45AD-A8DA-3452A85A20BE}"/>
                </a:ext>
              </a:extLst>
            </p:cNvPr>
            <p:cNvSpPr txBox="1"/>
            <p:nvPr/>
          </p:nvSpPr>
          <p:spPr>
            <a:xfrm>
              <a:off x="4249235" y="2787650"/>
              <a:ext cx="351340" cy="369332"/>
            </a:xfrm>
            <a:prstGeom prst="rect">
              <a:avLst/>
            </a:prstGeom>
            <a:noFill/>
          </p:spPr>
          <p:txBody>
            <a:bodyPr wrap="square" rtlCol="0">
              <a:spAutoFit/>
            </a:bodyPr>
            <a:lstStyle/>
            <a:p>
              <a:r>
                <a:rPr lang="en-US" altLang="zh-CN" b="1" dirty="0">
                  <a:latin typeface="黑体" panose="02010609060101010101" pitchFamily="49" charset="-122"/>
                  <a:ea typeface="黑体" panose="02010609060101010101" pitchFamily="49" charset="-122"/>
                </a:rPr>
                <a:t>…</a:t>
              </a:r>
              <a:endParaRPr lang="zh-CN" altLang="en-US" b="1" dirty="0">
                <a:latin typeface="黑体" panose="02010609060101010101" pitchFamily="49" charset="-122"/>
                <a:ea typeface="黑体" panose="02010609060101010101" pitchFamily="49" charset="-122"/>
              </a:endParaRPr>
            </a:p>
          </p:txBody>
        </p:sp>
        <p:sp>
          <p:nvSpPr>
            <p:cNvPr id="5" name="矩形 4">
              <a:extLst>
                <a:ext uri="{FF2B5EF4-FFF2-40B4-BE49-F238E27FC236}">
                  <a16:creationId xmlns:a16="http://schemas.microsoft.com/office/drawing/2014/main" id="{CE82F8D1-1629-462F-B8A0-740D9F787CB7}"/>
                </a:ext>
              </a:extLst>
            </p:cNvPr>
            <p:cNvSpPr/>
            <p:nvPr/>
          </p:nvSpPr>
          <p:spPr>
            <a:xfrm rot="593856">
              <a:off x="4453793" y="2479053"/>
              <a:ext cx="3523168" cy="6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141270F3-0963-44A0-8456-03A2A322B7AA}"/>
                </a:ext>
              </a:extLst>
            </p:cNvPr>
            <p:cNvSpPr/>
            <p:nvPr/>
          </p:nvSpPr>
          <p:spPr>
            <a:xfrm rot="182636">
              <a:off x="4420115" y="2805933"/>
              <a:ext cx="3523168" cy="6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AA45BBC5-133D-4398-AB2A-56B67C15DDC0}"/>
                </a:ext>
              </a:extLst>
            </p:cNvPr>
            <p:cNvSpPr/>
            <p:nvPr/>
          </p:nvSpPr>
          <p:spPr>
            <a:xfrm rot="21259958">
              <a:off x="4475893" y="3275462"/>
              <a:ext cx="3523168" cy="6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62BFB21-B806-4C71-A811-F69F068AEAA4}"/>
                </a:ext>
              </a:extLst>
            </p:cNvPr>
            <p:cNvSpPr/>
            <p:nvPr/>
          </p:nvSpPr>
          <p:spPr>
            <a:xfrm>
              <a:off x="4945399" y="1910080"/>
              <a:ext cx="102442" cy="1985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6B985D3-B02D-4B8A-926B-4DA4C2EDEC62}"/>
                </a:ext>
              </a:extLst>
            </p:cNvPr>
            <p:cNvSpPr/>
            <p:nvPr/>
          </p:nvSpPr>
          <p:spPr>
            <a:xfrm>
              <a:off x="5492655" y="2118970"/>
              <a:ext cx="86184" cy="1619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558B5C6-BD2C-4FCD-8013-43CCB3C36105}"/>
                </a:ext>
              </a:extLst>
            </p:cNvPr>
            <p:cNvSpPr/>
            <p:nvPr/>
          </p:nvSpPr>
          <p:spPr>
            <a:xfrm>
              <a:off x="6074036" y="2118970"/>
              <a:ext cx="86184" cy="1619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526BF209-F077-410B-929E-A1B8C00BC2A0}"/>
                </a:ext>
              </a:extLst>
            </p:cNvPr>
            <p:cNvSpPr/>
            <p:nvPr/>
          </p:nvSpPr>
          <p:spPr>
            <a:xfrm>
              <a:off x="6613726" y="2243281"/>
              <a:ext cx="45719" cy="1433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0D2A0B63-D501-4A98-9ED8-A9C7F3E10519}"/>
                </a:ext>
              </a:extLst>
            </p:cNvPr>
            <p:cNvSpPr/>
            <p:nvPr/>
          </p:nvSpPr>
          <p:spPr>
            <a:xfrm>
              <a:off x="7110520" y="2375988"/>
              <a:ext cx="45719" cy="110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a:extLst>
              <a:ext uri="{FF2B5EF4-FFF2-40B4-BE49-F238E27FC236}">
                <a16:creationId xmlns:a16="http://schemas.microsoft.com/office/drawing/2014/main" id="{26EED110-2EE9-4429-93D0-97701A4149E1}"/>
              </a:ext>
            </a:extLst>
          </p:cNvPr>
          <p:cNvSpPr txBox="1"/>
          <p:nvPr/>
        </p:nvSpPr>
        <p:spPr>
          <a:xfrm>
            <a:off x="7717414" y="3642234"/>
            <a:ext cx="351340" cy="369332"/>
          </a:xfrm>
          <a:prstGeom prst="rect">
            <a:avLst/>
          </a:prstGeom>
          <a:noFill/>
        </p:spPr>
        <p:txBody>
          <a:bodyPr wrap="square" rtlCol="0">
            <a:spAutoFit/>
          </a:bodyPr>
          <a:lstStyle/>
          <a:p>
            <a:r>
              <a:rPr lang="en-US" altLang="zh-CN" b="1" dirty="0">
                <a:latin typeface="黑体" panose="02010609060101010101" pitchFamily="49" charset="-122"/>
                <a:ea typeface="黑体" panose="02010609060101010101" pitchFamily="49" charset="-122"/>
              </a:rPr>
              <a:t>…</a:t>
            </a:r>
            <a:endParaRPr lang="zh-CN" altLang="en-US" b="1" dirty="0">
              <a:latin typeface="黑体" panose="02010609060101010101" pitchFamily="49" charset="-122"/>
              <a:ea typeface="黑体" panose="02010609060101010101" pitchFamily="49" charset="-122"/>
            </a:endParaRPr>
          </a:p>
        </p:txBody>
      </p:sp>
      <p:sp>
        <p:nvSpPr>
          <p:cNvPr id="3" name="标题 1">
            <a:extLst>
              <a:ext uri="{FF2B5EF4-FFF2-40B4-BE49-F238E27FC236}">
                <a16:creationId xmlns:a16="http://schemas.microsoft.com/office/drawing/2014/main" id="{760604F2-E6A0-4638-9CB7-50CCE7F5734E}"/>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800" dirty="0">
                <a:solidFill>
                  <a:schemeClr val="bg1"/>
                </a:solidFill>
                <a:latin typeface="Arial" panose="020B0604020202020204" pitchFamily="34" charset="0"/>
                <a:ea typeface="黑体" panose="02010609060101010101" pitchFamily="49" charset="-122"/>
                <a:cs typeface="Arial" panose="020B0604020202020204" pitchFamily="34" charset="0"/>
              </a:rPr>
              <a:t>Spatiotemporal reorganization of information in the brain</a:t>
            </a:r>
            <a:endParaRPr lang="zh-CN" altLang="en-US" sz="2800"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25" name="文本框 24">
            <a:extLst>
              <a:ext uri="{FF2B5EF4-FFF2-40B4-BE49-F238E27FC236}">
                <a16:creationId xmlns:a16="http://schemas.microsoft.com/office/drawing/2014/main" id="{4F243DC5-A084-4287-94AC-7DA12B53F847}"/>
              </a:ext>
            </a:extLst>
          </p:cNvPr>
          <p:cNvSpPr txBox="1"/>
          <p:nvPr/>
        </p:nvSpPr>
        <p:spPr>
          <a:xfrm>
            <a:off x="2250040" y="5341359"/>
            <a:ext cx="8128650" cy="1277273"/>
          </a:xfrm>
          <a:prstGeom prst="rect">
            <a:avLst/>
          </a:prstGeom>
          <a:noFill/>
        </p:spPr>
        <p:txBody>
          <a:bodyPr wrap="square">
            <a:spAutoFit/>
          </a:bodyPr>
          <a:lstStyle/>
          <a:p>
            <a:pPr marL="285750" indent="-285750">
              <a:spcBef>
                <a:spcPts val="600"/>
              </a:spcBef>
              <a:buFont typeface="Wingdings" panose="05000000000000000000" pitchFamily="2" charset="2"/>
              <a:buChar char="p"/>
            </a:pPr>
            <a:r>
              <a:rPr lang="en-US" altLang="zh-CN" dirty="0">
                <a:solidFill>
                  <a:srgbClr val="002060"/>
                </a:solidFill>
                <a:latin typeface="Arial" panose="020B0604020202020204" pitchFamily="34" charset="0"/>
                <a:cs typeface="Arial" panose="020B0604020202020204" pitchFamily="34" charset="0"/>
              </a:rPr>
              <a:t>Temporal dynamics of external world does not necessarily correspond to that of the internal world (brain)</a:t>
            </a:r>
          </a:p>
          <a:p>
            <a:pPr marL="285750" indent="-285750">
              <a:spcBef>
                <a:spcPts val="600"/>
              </a:spcBef>
              <a:buFont typeface="Wingdings" panose="05000000000000000000" pitchFamily="2" charset="2"/>
              <a:buChar char="p"/>
            </a:pPr>
            <a:r>
              <a:rPr lang="en-US" altLang="zh-CN" dirty="0">
                <a:solidFill>
                  <a:srgbClr val="002060"/>
                </a:solidFill>
                <a:latin typeface="Arial" panose="020B0604020202020204" pitchFamily="34" charset="0"/>
                <a:cs typeface="Arial" panose="020B0604020202020204" pitchFamily="34" charset="0"/>
              </a:rPr>
              <a:t>In order to manipulate information processing in the brain, we should take the perspective of the brain</a:t>
            </a:r>
          </a:p>
        </p:txBody>
      </p:sp>
    </p:spTree>
    <p:extLst>
      <p:ext uri="{BB962C8B-B14F-4D97-AF65-F5344CB8AC3E}">
        <p14:creationId xmlns:p14="http://schemas.microsoft.com/office/powerpoint/2010/main" val="3862654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图片 1">
            <a:extLst>
              <a:ext uri="{FF2B5EF4-FFF2-40B4-BE49-F238E27FC236}">
                <a16:creationId xmlns:a16="http://schemas.microsoft.com/office/drawing/2014/main" id="{C00E3A85-4A19-480F-A60E-41A2B8255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047" y="1504466"/>
            <a:ext cx="6395805" cy="479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文本框 6">
            <a:extLst>
              <a:ext uri="{FF2B5EF4-FFF2-40B4-BE49-F238E27FC236}">
                <a16:creationId xmlns:a16="http://schemas.microsoft.com/office/drawing/2014/main" id="{06722C33-21D1-4414-A6A3-5D99535A94F1}"/>
              </a:ext>
            </a:extLst>
          </p:cNvPr>
          <p:cNvSpPr txBox="1">
            <a:spLocks noChangeArrowheads="1"/>
          </p:cNvSpPr>
          <p:nvPr/>
        </p:nvSpPr>
        <p:spPr bwMode="auto">
          <a:xfrm>
            <a:off x="2264201" y="1728788"/>
            <a:ext cx="881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solidFill>
                  <a:schemeClr val="bg1"/>
                </a:solidFill>
              </a:rPr>
              <a:t>黄巧莉</a:t>
            </a:r>
          </a:p>
        </p:txBody>
      </p:sp>
      <p:grpSp>
        <p:nvGrpSpPr>
          <p:cNvPr id="44040" name="组合 14">
            <a:extLst>
              <a:ext uri="{FF2B5EF4-FFF2-40B4-BE49-F238E27FC236}">
                <a16:creationId xmlns:a16="http://schemas.microsoft.com/office/drawing/2014/main" id="{EF4D7A75-63ED-4852-83E5-08DF8992A15C}"/>
              </a:ext>
            </a:extLst>
          </p:cNvPr>
          <p:cNvGrpSpPr>
            <a:grpSpLocks/>
          </p:cNvGrpSpPr>
          <p:nvPr/>
        </p:nvGrpSpPr>
        <p:grpSpPr bwMode="auto">
          <a:xfrm>
            <a:off x="230852" y="4408262"/>
            <a:ext cx="1571625" cy="1571625"/>
            <a:chOff x="4644607" y="4410212"/>
            <a:chExt cx="2977286" cy="2938710"/>
          </a:xfrm>
        </p:grpSpPr>
        <p:pic>
          <p:nvPicPr>
            <p:cNvPr id="44055" name="图片 17">
              <a:extLst>
                <a:ext uri="{FF2B5EF4-FFF2-40B4-BE49-F238E27FC236}">
                  <a16:creationId xmlns:a16="http://schemas.microsoft.com/office/drawing/2014/main" id="{B69D4B9F-9E92-461D-96A9-55F80EE02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99" t="28711" r="30122" b="5009"/>
            <a:stretch>
              <a:fillRect/>
            </a:stretch>
          </p:blipFill>
          <p:spPr bwMode="auto">
            <a:xfrm>
              <a:off x="5170550" y="4410212"/>
              <a:ext cx="2075792" cy="230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6" name="文本框 18">
              <a:extLst>
                <a:ext uri="{FF2B5EF4-FFF2-40B4-BE49-F238E27FC236}">
                  <a16:creationId xmlns:a16="http://schemas.microsoft.com/office/drawing/2014/main" id="{9D7225F4-E9FF-4A13-8C04-8265FDACA95B}"/>
                </a:ext>
              </a:extLst>
            </p:cNvPr>
            <p:cNvSpPr txBox="1">
              <a:spLocks noChangeArrowheads="1"/>
            </p:cNvSpPr>
            <p:nvPr/>
          </p:nvSpPr>
          <p:spPr bwMode="auto">
            <a:xfrm>
              <a:off x="4644607" y="6744636"/>
              <a:ext cx="2977286" cy="60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500" dirty="0"/>
                <a:t>Jiaqi Li</a:t>
              </a:r>
            </a:p>
          </p:txBody>
        </p:sp>
      </p:grpSp>
      <p:pic>
        <p:nvPicPr>
          <p:cNvPr id="44041" name="图片 16">
            <a:extLst>
              <a:ext uri="{FF2B5EF4-FFF2-40B4-BE49-F238E27FC236}">
                <a16:creationId xmlns:a16="http://schemas.microsoft.com/office/drawing/2014/main" id="{F8503B33-9DB0-4DC1-BE9B-C83F6B9B7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752" t="8363" r="25893" b="38150"/>
          <a:stretch>
            <a:fillRect/>
          </a:stretch>
        </p:blipFill>
        <p:spPr bwMode="auto">
          <a:xfrm>
            <a:off x="1821088" y="4427688"/>
            <a:ext cx="10699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文本框 22">
            <a:extLst>
              <a:ext uri="{FF2B5EF4-FFF2-40B4-BE49-F238E27FC236}">
                <a16:creationId xmlns:a16="http://schemas.microsoft.com/office/drawing/2014/main" id="{9973BCF3-0CE0-4E15-8DDC-169F1ADD028A}"/>
              </a:ext>
            </a:extLst>
          </p:cNvPr>
          <p:cNvSpPr txBox="1">
            <a:spLocks noChangeArrowheads="1"/>
          </p:cNvSpPr>
          <p:nvPr/>
        </p:nvSpPr>
        <p:spPr bwMode="auto">
          <a:xfrm>
            <a:off x="1610584" y="5645266"/>
            <a:ext cx="15716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500" dirty="0" err="1"/>
              <a:t>Minghao</a:t>
            </a:r>
            <a:r>
              <a:rPr lang="en-US" altLang="zh-CN" sz="1500" dirty="0"/>
              <a:t> Luo</a:t>
            </a:r>
          </a:p>
        </p:txBody>
      </p:sp>
      <p:grpSp>
        <p:nvGrpSpPr>
          <p:cNvPr id="44046" name="组合 19">
            <a:extLst>
              <a:ext uri="{FF2B5EF4-FFF2-40B4-BE49-F238E27FC236}">
                <a16:creationId xmlns:a16="http://schemas.microsoft.com/office/drawing/2014/main" id="{4DE510AE-599A-49FF-8D71-55E06A35EA89}"/>
              </a:ext>
            </a:extLst>
          </p:cNvPr>
          <p:cNvGrpSpPr>
            <a:grpSpLocks/>
          </p:cNvGrpSpPr>
          <p:nvPr/>
        </p:nvGrpSpPr>
        <p:grpSpPr bwMode="auto">
          <a:xfrm>
            <a:off x="1596102" y="2674373"/>
            <a:ext cx="1571625" cy="1597025"/>
            <a:chOff x="85875" y="1976927"/>
            <a:chExt cx="1571304" cy="1597164"/>
          </a:xfrm>
        </p:grpSpPr>
        <p:sp>
          <p:nvSpPr>
            <p:cNvPr id="44053" name="文本框 21">
              <a:extLst>
                <a:ext uri="{FF2B5EF4-FFF2-40B4-BE49-F238E27FC236}">
                  <a16:creationId xmlns:a16="http://schemas.microsoft.com/office/drawing/2014/main" id="{D0EE8E89-042D-435D-ADA6-810DB33628BA}"/>
                </a:ext>
              </a:extLst>
            </p:cNvPr>
            <p:cNvSpPr txBox="1">
              <a:spLocks noChangeArrowheads="1"/>
            </p:cNvSpPr>
            <p:nvPr/>
          </p:nvSpPr>
          <p:spPr bwMode="auto">
            <a:xfrm>
              <a:off x="85875" y="3250926"/>
              <a:ext cx="15713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500" dirty="0"/>
                <a:t>Ying Fan</a:t>
              </a:r>
            </a:p>
          </p:txBody>
        </p:sp>
        <p:pic>
          <p:nvPicPr>
            <p:cNvPr id="44054" name="图片 1">
              <a:extLst>
                <a:ext uri="{FF2B5EF4-FFF2-40B4-BE49-F238E27FC236}">
                  <a16:creationId xmlns:a16="http://schemas.microsoft.com/office/drawing/2014/main" id="{DCC68BBF-8529-4939-AE28-03FDAE5F47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150" y="1976927"/>
              <a:ext cx="1248600" cy="124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47" name="图片 26">
            <a:extLst>
              <a:ext uri="{FF2B5EF4-FFF2-40B4-BE49-F238E27FC236}">
                <a16:creationId xmlns:a16="http://schemas.microsoft.com/office/drawing/2014/main" id="{E0A225F7-2F78-4B99-9AF9-8EEA77090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74" r="27097" b="-50"/>
          <a:stretch>
            <a:fillRect/>
          </a:stretch>
        </p:blipFill>
        <p:spPr bwMode="auto">
          <a:xfrm>
            <a:off x="443266" y="2662008"/>
            <a:ext cx="115887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8" name="文本框 27">
            <a:extLst>
              <a:ext uri="{FF2B5EF4-FFF2-40B4-BE49-F238E27FC236}">
                <a16:creationId xmlns:a16="http://schemas.microsoft.com/office/drawing/2014/main" id="{9EA33470-920B-41AA-9B85-947066A951D9}"/>
              </a:ext>
            </a:extLst>
          </p:cNvPr>
          <p:cNvSpPr txBox="1">
            <a:spLocks noChangeArrowheads="1"/>
          </p:cNvSpPr>
          <p:nvPr/>
        </p:nvSpPr>
        <p:spPr bwMode="auto">
          <a:xfrm>
            <a:off x="170097" y="3902661"/>
            <a:ext cx="18328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500" dirty="0" err="1"/>
              <a:t>Huihui</a:t>
            </a:r>
            <a:r>
              <a:rPr lang="en-US" altLang="zh-CN" sz="1500" dirty="0"/>
              <a:t> Zhang, postdoc</a:t>
            </a:r>
          </a:p>
        </p:txBody>
      </p:sp>
      <p:pic>
        <p:nvPicPr>
          <p:cNvPr id="44051" name="Picture 2">
            <a:extLst>
              <a:ext uri="{FF2B5EF4-FFF2-40B4-BE49-F238E27FC236}">
                <a16:creationId xmlns:a16="http://schemas.microsoft.com/office/drawing/2014/main" id="{87FD9D43-67B9-4327-AF2E-C651CBE40F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8408" y="5194075"/>
            <a:ext cx="1859228" cy="117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文本框 30">
            <a:extLst>
              <a:ext uri="{FF2B5EF4-FFF2-40B4-BE49-F238E27FC236}">
                <a16:creationId xmlns:a16="http://schemas.microsoft.com/office/drawing/2014/main" id="{FA9E2245-3D7B-449A-8E30-7B2895DACEEC}"/>
              </a:ext>
            </a:extLst>
          </p:cNvPr>
          <p:cNvSpPr txBox="1">
            <a:spLocks noChangeArrowheads="1"/>
          </p:cNvSpPr>
          <p:nvPr/>
        </p:nvSpPr>
        <p:spPr bwMode="auto">
          <a:xfrm>
            <a:off x="9927799" y="1724524"/>
            <a:ext cx="210580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b="1" dirty="0"/>
              <a:t>Collaborators</a:t>
            </a:r>
          </a:p>
          <a:p>
            <a:pPr>
              <a:spcBef>
                <a:spcPct val="0"/>
              </a:spcBef>
              <a:buFontTx/>
              <a:buNone/>
            </a:pPr>
            <a:r>
              <a:rPr lang="en-US" altLang="zh-CN" sz="1600" dirty="0">
                <a:latin typeface="Times New Roman" panose="02020603050405020304" pitchFamily="18" charset="0"/>
                <a:cs typeface="Times New Roman" panose="02020603050405020304" pitchFamily="18" charset="0"/>
              </a:rPr>
              <a:t>Fang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Fang,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Hang Zhang, Ming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Meng,</a:t>
            </a:r>
            <a:r>
              <a:rPr lang="zh-CN" altLang="en-US"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Nai</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Ding,</a:t>
            </a:r>
            <a:r>
              <a:rPr lang="zh-CN" altLang="en-US"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Ke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Zhou…</a:t>
            </a:r>
            <a:endParaRPr lang="zh-CN" altLang="en-US" sz="1600" dirty="0">
              <a:latin typeface="Times New Roman" panose="02020603050405020304" pitchFamily="18" charset="0"/>
              <a:cs typeface="Times New Roman" panose="02020603050405020304" pitchFamily="18" charset="0"/>
            </a:endParaRPr>
          </a:p>
        </p:txBody>
      </p:sp>
      <p:sp>
        <p:nvSpPr>
          <p:cNvPr id="25" name="标题 1">
            <a:extLst>
              <a:ext uri="{FF2B5EF4-FFF2-40B4-BE49-F238E27FC236}">
                <a16:creationId xmlns:a16="http://schemas.microsoft.com/office/drawing/2014/main" id="{EDA5705E-662D-43E5-8D41-1B03CEC52CBD}"/>
              </a:ext>
            </a:extLst>
          </p:cNvPr>
          <p:cNvSpPr txBox="1">
            <a:spLocks/>
          </p:cNvSpPr>
          <p:nvPr/>
        </p:nvSpPr>
        <p:spPr bwMode="auto">
          <a:xfrm>
            <a:off x="0" y="635"/>
            <a:ext cx="12192000" cy="1058227"/>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黑体" panose="02010609060101010101" pitchFamily="49" charset="-122"/>
                <a:cs typeface="Arial" panose="020B0604020202020204" pitchFamily="34" charset="0"/>
              </a:rPr>
              <a:t>Acknowledgements</a:t>
            </a:r>
            <a:endParaRPr lang="zh-CN" altLang="en-US" sz="28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FC6C53F-556D-46DA-983A-98F9BA1B3F2A}"/>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764532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95E6DE9-F9C0-458A-BF6B-E5C114006F6B}"/>
              </a:ext>
            </a:extLst>
          </p:cNvPr>
          <p:cNvSpPr txBox="1">
            <a:spLocks/>
          </p:cNvSpPr>
          <p:nvPr/>
        </p:nvSpPr>
        <p:spPr bwMode="auto">
          <a:xfrm>
            <a:off x="0" y="0"/>
            <a:ext cx="12192000" cy="85788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accent2"/>
                </a:solidFill>
                <a:latin typeface="Arial" panose="020B0604020202020204" pitchFamily="34" charset="0"/>
                <a:ea typeface="+mj-ea"/>
                <a:cs typeface="Arial" panose="020B0604020202020204" pitchFamily="34" charset="0"/>
              </a:rPr>
              <a:t>Memory-irrelevant</a:t>
            </a:r>
            <a:r>
              <a:rPr lang="en-US" altLang="zh-CN" sz="2400" b="1" dirty="0">
                <a:solidFill>
                  <a:schemeClr val="bg1"/>
                </a:solidFill>
                <a:latin typeface="Arial" panose="020B0604020202020204" pitchFamily="34" charset="0"/>
                <a:ea typeface="+mj-ea"/>
                <a:cs typeface="Arial" panose="020B0604020202020204" pitchFamily="34" charset="0"/>
              </a:rPr>
              <a:t> color probes </a:t>
            </a:r>
            <a:r>
              <a:rPr lang="en-US" altLang="zh-CN" sz="2400" b="1" dirty="0">
                <a:solidFill>
                  <a:schemeClr val="accent2"/>
                </a:solidFill>
                <a:latin typeface="Arial" panose="020B0604020202020204" pitchFamily="34" charset="0"/>
                <a:ea typeface="+mj-ea"/>
                <a:cs typeface="Arial" panose="020B0604020202020204" pitchFamily="34" charset="0"/>
              </a:rPr>
              <a:t>do</a:t>
            </a:r>
            <a:r>
              <a:rPr lang="zh-CN" altLang="en-US" sz="2400" b="1" dirty="0">
                <a:solidFill>
                  <a:schemeClr val="accent2"/>
                </a:solidFill>
                <a:latin typeface="Arial" panose="020B0604020202020204" pitchFamily="34" charset="0"/>
                <a:ea typeface="+mj-ea"/>
                <a:cs typeface="Arial" panose="020B0604020202020204" pitchFamily="34" charset="0"/>
              </a:rPr>
              <a:t> </a:t>
            </a:r>
            <a:r>
              <a:rPr lang="en-US" altLang="zh-CN" sz="2400" b="1" dirty="0">
                <a:solidFill>
                  <a:schemeClr val="accent2"/>
                </a:solidFill>
                <a:latin typeface="Arial" panose="020B0604020202020204" pitchFamily="34" charset="0"/>
                <a:ea typeface="+mj-ea"/>
                <a:cs typeface="Arial" panose="020B0604020202020204" pitchFamily="34" charset="0"/>
              </a:rPr>
              <a:t>not disrupt </a:t>
            </a:r>
            <a:r>
              <a:rPr lang="en-US" altLang="zh-CN" sz="2400" b="1" dirty="0">
                <a:solidFill>
                  <a:schemeClr val="bg1"/>
                </a:solidFill>
                <a:latin typeface="Arial" panose="020B0604020202020204" pitchFamily="34" charset="0"/>
                <a:ea typeface="+mj-ea"/>
                <a:cs typeface="Arial" panose="020B0604020202020204" pitchFamily="34" charset="0"/>
              </a:rPr>
              <a:t>recency</a:t>
            </a:r>
            <a:endParaRPr lang="zh-CN" altLang="en-US" sz="2400" dirty="0">
              <a:solidFill>
                <a:schemeClr val="bg1"/>
              </a:solidFill>
              <a:latin typeface="Arial" panose="020B0604020202020204" pitchFamily="34" charset="0"/>
              <a:ea typeface="+mj-ea"/>
              <a:cs typeface="Arial" panose="020B0604020202020204" pitchFamily="34" charset="0"/>
            </a:endParaRPr>
          </a:p>
        </p:txBody>
      </p:sp>
      <p:grpSp>
        <p:nvGrpSpPr>
          <p:cNvPr id="16" name="组合 15">
            <a:extLst>
              <a:ext uri="{FF2B5EF4-FFF2-40B4-BE49-F238E27FC236}">
                <a16:creationId xmlns:a16="http://schemas.microsoft.com/office/drawing/2014/main" id="{2FB1807D-9790-4D82-B794-9C8239823515}"/>
              </a:ext>
            </a:extLst>
          </p:cNvPr>
          <p:cNvGrpSpPr/>
          <p:nvPr/>
        </p:nvGrpSpPr>
        <p:grpSpPr>
          <a:xfrm>
            <a:off x="338029" y="860740"/>
            <a:ext cx="7945125" cy="5136518"/>
            <a:chOff x="1148076" y="1243414"/>
            <a:chExt cx="3962408" cy="2581743"/>
          </a:xfrm>
        </p:grpSpPr>
        <p:pic>
          <p:nvPicPr>
            <p:cNvPr id="13" name="图片 12">
              <a:extLst>
                <a:ext uri="{FF2B5EF4-FFF2-40B4-BE49-F238E27FC236}">
                  <a16:creationId xmlns:a16="http://schemas.microsoft.com/office/drawing/2014/main" id="{6C2DF760-9779-48B2-AE19-16665E54F75E}"/>
                </a:ext>
              </a:extLst>
            </p:cNvPr>
            <p:cNvPicPr>
              <a:picLocks noChangeAspect="1"/>
            </p:cNvPicPr>
            <p:nvPr/>
          </p:nvPicPr>
          <p:blipFill rotWithShape="1">
            <a:blip r:embed="rId2">
              <a:extLst>
                <a:ext uri="{28A0092B-C50C-407E-A947-70E740481C1C}">
                  <a14:useLocalDpi xmlns:a14="http://schemas.microsoft.com/office/drawing/2010/main" val="0"/>
                </a:ext>
              </a:extLst>
            </a:blip>
            <a:srcRect b="15194"/>
            <a:stretch/>
          </p:blipFill>
          <p:spPr>
            <a:xfrm>
              <a:off x="1148076" y="1243414"/>
              <a:ext cx="3962408" cy="1530266"/>
            </a:xfrm>
            <a:prstGeom prst="rect">
              <a:avLst/>
            </a:prstGeom>
          </p:spPr>
        </p:pic>
        <p:pic>
          <p:nvPicPr>
            <p:cNvPr id="15" name="图片 14">
              <a:extLst>
                <a:ext uri="{FF2B5EF4-FFF2-40B4-BE49-F238E27FC236}">
                  <a16:creationId xmlns:a16="http://schemas.microsoft.com/office/drawing/2014/main" id="{7F935FB7-DA78-49F5-89BA-5F74F1C09C42}"/>
                </a:ext>
              </a:extLst>
            </p:cNvPr>
            <p:cNvPicPr>
              <a:picLocks noChangeAspect="1"/>
            </p:cNvPicPr>
            <p:nvPr/>
          </p:nvPicPr>
          <p:blipFill rotWithShape="1">
            <a:blip r:embed="rId3">
              <a:extLst>
                <a:ext uri="{28A0092B-C50C-407E-A947-70E740481C1C}">
                  <a14:useLocalDpi xmlns:a14="http://schemas.microsoft.com/office/drawing/2010/main" val="0"/>
                </a:ext>
              </a:extLst>
            </a:blip>
            <a:srcRect t="33277" b="15971"/>
            <a:stretch/>
          </p:blipFill>
          <p:spPr>
            <a:xfrm>
              <a:off x="1148076" y="2910923"/>
              <a:ext cx="3962408" cy="914234"/>
            </a:xfrm>
            <a:prstGeom prst="rect">
              <a:avLst/>
            </a:prstGeom>
          </p:spPr>
        </p:pic>
      </p:grpSp>
      <p:pic>
        <p:nvPicPr>
          <p:cNvPr id="5" name="图片 4">
            <a:extLst>
              <a:ext uri="{FF2B5EF4-FFF2-40B4-BE49-F238E27FC236}">
                <a16:creationId xmlns:a16="http://schemas.microsoft.com/office/drawing/2014/main" id="{D6F9D291-0E81-46CD-8A17-09BE6E41B238}"/>
              </a:ext>
            </a:extLst>
          </p:cNvPr>
          <p:cNvPicPr>
            <a:picLocks noChangeAspect="1"/>
          </p:cNvPicPr>
          <p:nvPr/>
        </p:nvPicPr>
        <p:blipFill>
          <a:blip r:embed="rId4"/>
          <a:stretch>
            <a:fillRect/>
          </a:stretch>
        </p:blipFill>
        <p:spPr>
          <a:xfrm>
            <a:off x="8611734" y="2008353"/>
            <a:ext cx="3242237" cy="3793867"/>
          </a:xfrm>
          <a:prstGeom prst="rect">
            <a:avLst/>
          </a:prstGeom>
        </p:spPr>
      </p:pic>
      <p:sp>
        <p:nvSpPr>
          <p:cNvPr id="8" name="文本框 7">
            <a:extLst>
              <a:ext uri="{FF2B5EF4-FFF2-40B4-BE49-F238E27FC236}">
                <a16:creationId xmlns:a16="http://schemas.microsoft.com/office/drawing/2014/main" id="{F05357EF-0313-4DFF-B8F7-57E14F513C63}"/>
              </a:ext>
            </a:extLst>
          </p:cNvPr>
          <p:cNvSpPr txBox="1"/>
          <p:nvPr/>
        </p:nvSpPr>
        <p:spPr>
          <a:xfrm>
            <a:off x="3681592" y="5973608"/>
            <a:ext cx="5462407" cy="369332"/>
          </a:xfrm>
          <a:prstGeom prst="rect">
            <a:avLst/>
          </a:prstGeom>
          <a:noFill/>
        </p:spPr>
        <p:txBody>
          <a:bodyPr wrap="square" rtlCol="0">
            <a:spAutoFit/>
          </a:bodyPr>
          <a:lstStyle/>
          <a:p>
            <a:pPr algn="r"/>
            <a:r>
              <a:rPr lang="en-US" altLang="zh-CN" dirty="0">
                <a:solidFill>
                  <a:schemeClr val="accent6">
                    <a:lumMod val="75000"/>
                  </a:schemeClr>
                </a:solidFill>
                <a:latin typeface="Times New Roman" panose="02020603050405020304" pitchFamily="18" charset="0"/>
                <a:cs typeface="Times New Roman" panose="02020603050405020304" pitchFamily="18" charset="0"/>
              </a:rPr>
              <a:t>Li, Huang et al., </a:t>
            </a:r>
            <a:r>
              <a:rPr lang="en-US" altLang="zh-CN" i="1" dirty="0">
                <a:solidFill>
                  <a:schemeClr val="accent6">
                    <a:lumMod val="75000"/>
                  </a:schemeClr>
                </a:solidFill>
                <a:latin typeface="Times New Roman" panose="02020603050405020304" pitchFamily="18" charset="0"/>
                <a:cs typeface="Times New Roman" panose="02020603050405020304" pitchFamily="18" charset="0"/>
              </a:rPr>
              <a:t>Progress in Neurobiology</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 in press</a:t>
            </a:r>
            <a:endParaRPr lang="zh-CN"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3BC85513-0FD1-4B25-95DA-2A8065C44ACD}"/>
              </a:ext>
            </a:extLst>
          </p:cNvPr>
          <p:cNvSpPr txBox="1"/>
          <p:nvPr/>
        </p:nvSpPr>
        <p:spPr>
          <a:xfrm>
            <a:off x="585627" y="1376737"/>
            <a:ext cx="3421294" cy="400110"/>
          </a:xfrm>
          <a:prstGeom prst="rect">
            <a:avLst/>
          </a:prstGeom>
          <a:solidFill>
            <a:schemeClr val="bg1"/>
          </a:solidFill>
        </p:spPr>
        <p:txBody>
          <a:bodyPr wrap="square" rtlCol="0">
            <a:spAutoFit/>
          </a:bodyPr>
          <a:lstStyle/>
          <a:p>
            <a:r>
              <a:rPr lang="en-US" altLang="zh-CN" sz="2000" b="1" dirty="0"/>
              <a:t>Experiment 2-IC (N = 27)</a:t>
            </a:r>
            <a:endParaRPr lang="zh-CN" altLang="en-US" sz="2000" b="1" dirty="0"/>
          </a:p>
        </p:txBody>
      </p:sp>
    </p:spTree>
    <p:extLst>
      <p:ext uri="{BB962C8B-B14F-4D97-AF65-F5344CB8AC3E}">
        <p14:creationId xmlns:p14="http://schemas.microsoft.com/office/powerpoint/2010/main" val="19165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a:extLst>
              <a:ext uri="{FF2B5EF4-FFF2-40B4-BE49-F238E27FC236}">
                <a16:creationId xmlns:a16="http://schemas.microsoft.com/office/drawing/2014/main" id="{F873148D-BDB4-4F25-A0D3-78F26716E714}"/>
              </a:ext>
            </a:extLst>
          </p:cNvPr>
          <p:cNvGrpSpPr/>
          <p:nvPr/>
        </p:nvGrpSpPr>
        <p:grpSpPr>
          <a:xfrm>
            <a:off x="1753580" y="1582863"/>
            <a:ext cx="4190120" cy="1802936"/>
            <a:chOff x="418579" y="1330196"/>
            <a:chExt cx="4901584" cy="2221139"/>
          </a:xfrm>
        </p:grpSpPr>
        <p:pic>
          <p:nvPicPr>
            <p:cNvPr id="59" name="图片 58">
              <a:extLst>
                <a:ext uri="{FF2B5EF4-FFF2-40B4-BE49-F238E27FC236}">
                  <a16:creationId xmlns:a16="http://schemas.microsoft.com/office/drawing/2014/main" id="{6970A652-97FA-4E41-B67F-E388CB4339D3}"/>
                </a:ext>
              </a:extLst>
            </p:cNvPr>
            <p:cNvPicPr>
              <a:picLocks noChangeAspect="1"/>
            </p:cNvPicPr>
            <p:nvPr/>
          </p:nvPicPr>
          <p:blipFill rotWithShape="1">
            <a:blip r:embed="rId3">
              <a:extLst>
                <a:ext uri="{28A0092B-C50C-407E-A947-70E740481C1C}">
                  <a14:useLocalDpi xmlns:a14="http://schemas.microsoft.com/office/drawing/2010/main" val="0"/>
                </a:ext>
              </a:extLst>
            </a:blip>
            <a:srcRect l="7040" t="17429" r="56260"/>
            <a:stretch/>
          </p:blipFill>
          <p:spPr>
            <a:xfrm>
              <a:off x="418579" y="1717000"/>
              <a:ext cx="1578387" cy="1834335"/>
            </a:xfrm>
            <a:prstGeom prst="rect">
              <a:avLst/>
            </a:prstGeom>
          </p:spPr>
        </p:pic>
        <p:grpSp>
          <p:nvGrpSpPr>
            <p:cNvPr id="63" name="组合 62">
              <a:extLst>
                <a:ext uri="{FF2B5EF4-FFF2-40B4-BE49-F238E27FC236}">
                  <a16:creationId xmlns:a16="http://schemas.microsoft.com/office/drawing/2014/main" id="{F6C3F87F-CE7F-4BD1-9CC3-ED60D9E2DC77}"/>
                </a:ext>
              </a:extLst>
            </p:cNvPr>
            <p:cNvGrpSpPr/>
            <p:nvPr/>
          </p:nvGrpSpPr>
          <p:grpSpPr>
            <a:xfrm>
              <a:off x="1996966" y="1330196"/>
              <a:ext cx="3323197" cy="1965435"/>
              <a:chOff x="2489024" y="1597572"/>
              <a:chExt cx="4391026" cy="2481229"/>
            </a:xfrm>
          </p:grpSpPr>
          <p:pic>
            <p:nvPicPr>
              <p:cNvPr id="61" name="图片 60">
                <a:extLst>
                  <a:ext uri="{FF2B5EF4-FFF2-40B4-BE49-F238E27FC236}">
                    <a16:creationId xmlns:a16="http://schemas.microsoft.com/office/drawing/2014/main" id="{3E455DB0-3D88-435C-B957-856D8ADA5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024" y="1681069"/>
                <a:ext cx="4391026" cy="2397732"/>
              </a:xfrm>
              <a:prstGeom prst="rect">
                <a:avLst/>
              </a:prstGeom>
            </p:spPr>
          </p:pic>
          <p:sp>
            <p:nvSpPr>
              <p:cNvPr id="62" name="矩形 61">
                <a:extLst>
                  <a:ext uri="{FF2B5EF4-FFF2-40B4-BE49-F238E27FC236}">
                    <a16:creationId xmlns:a16="http://schemas.microsoft.com/office/drawing/2014/main" id="{D5460F98-1D9E-41B5-8E81-1C75B9B9FFC3}"/>
                  </a:ext>
                </a:extLst>
              </p:cNvPr>
              <p:cNvSpPr/>
              <p:nvPr/>
            </p:nvSpPr>
            <p:spPr>
              <a:xfrm>
                <a:off x="5129048" y="1597572"/>
                <a:ext cx="1751002" cy="1513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28" name="文本框 127">
            <a:extLst>
              <a:ext uri="{FF2B5EF4-FFF2-40B4-BE49-F238E27FC236}">
                <a16:creationId xmlns:a16="http://schemas.microsoft.com/office/drawing/2014/main" id="{F65C746B-FB8C-4964-BB1A-BF3B7CD018AA}"/>
              </a:ext>
            </a:extLst>
          </p:cNvPr>
          <p:cNvSpPr txBox="1"/>
          <p:nvPr/>
        </p:nvSpPr>
        <p:spPr>
          <a:xfrm>
            <a:off x="1751287" y="1254084"/>
            <a:ext cx="3160877" cy="461665"/>
          </a:xfrm>
          <a:prstGeom prst="rect">
            <a:avLst/>
          </a:prstGeom>
          <a:noFill/>
        </p:spPr>
        <p:txBody>
          <a:bodyPr wrap="square" rtlCol="0">
            <a:spAutoFit/>
          </a:bodyPr>
          <a:lstStyle/>
          <a:p>
            <a:pPr algn="ctr"/>
            <a:r>
              <a:rPr lang="en-US" altLang="zh-CN" sz="2400" b="1" dirty="0">
                <a:latin typeface="Arial" panose="020B0604020202020204" pitchFamily="34" charset="0"/>
                <a:ea typeface="黑体" panose="02010609060101010101" pitchFamily="49" charset="-122"/>
                <a:cs typeface="Arial" panose="020B0604020202020204" pitchFamily="34" charset="0"/>
              </a:rPr>
              <a:t>Multi-item attention</a:t>
            </a:r>
            <a:endParaRPr lang="zh-CN" altLang="en-US" sz="2400" b="1" dirty="0">
              <a:latin typeface="Arial" panose="020B0604020202020204" pitchFamily="34" charset="0"/>
              <a:ea typeface="黑体" panose="02010609060101010101" pitchFamily="49" charset="-122"/>
              <a:cs typeface="Arial" panose="020B0604020202020204" pitchFamily="34" charset="0"/>
            </a:endParaRPr>
          </a:p>
        </p:txBody>
      </p:sp>
      <p:grpSp>
        <p:nvGrpSpPr>
          <p:cNvPr id="2" name="组合 1">
            <a:extLst>
              <a:ext uri="{FF2B5EF4-FFF2-40B4-BE49-F238E27FC236}">
                <a16:creationId xmlns:a16="http://schemas.microsoft.com/office/drawing/2014/main" id="{68044AC1-D4AF-441B-B148-8E4F06E70949}"/>
              </a:ext>
            </a:extLst>
          </p:cNvPr>
          <p:cNvGrpSpPr/>
          <p:nvPr/>
        </p:nvGrpSpPr>
        <p:grpSpPr>
          <a:xfrm>
            <a:off x="6840276" y="1204933"/>
            <a:ext cx="5344548" cy="2126773"/>
            <a:chOff x="6840276" y="1204933"/>
            <a:chExt cx="5344548" cy="2126773"/>
          </a:xfrm>
        </p:grpSpPr>
        <p:grpSp>
          <p:nvGrpSpPr>
            <p:cNvPr id="127" name="组合 126">
              <a:extLst>
                <a:ext uri="{FF2B5EF4-FFF2-40B4-BE49-F238E27FC236}">
                  <a16:creationId xmlns:a16="http://schemas.microsoft.com/office/drawing/2014/main" id="{79E0E550-AE53-44B9-A5D1-5F01A88F20DC}"/>
                </a:ext>
              </a:extLst>
            </p:cNvPr>
            <p:cNvGrpSpPr/>
            <p:nvPr/>
          </p:nvGrpSpPr>
          <p:grpSpPr>
            <a:xfrm>
              <a:off x="7994706" y="1204933"/>
              <a:ext cx="4190118" cy="2126773"/>
              <a:chOff x="7327443" y="413856"/>
              <a:chExt cx="4190118" cy="2126773"/>
            </a:xfrm>
          </p:grpSpPr>
          <p:grpSp>
            <p:nvGrpSpPr>
              <p:cNvPr id="125" name="组合 124">
                <a:extLst>
                  <a:ext uri="{FF2B5EF4-FFF2-40B4-BE49-F238E27FC236}">
                    <a16:creationId xmlns:a16="http://schemas.microsoft.com/office/drawing/2014/main" id="{A8B8F447-A176-4174-88E9-1FBB21F54137}"/>
                  </a:ext>
                </a:extLst>
              </p:cNvPr>
              <p:cNvGrpSpPr/>
              <p:nvPr/>
            </p:nvGrpSpPr>
            <p:grpSpPr>
              <a:xfrm>
                <a:off x="7327443" y="575985"/>
                <a:ext cx="4190118" cy="1964644"/>
                <a:chOff x="7327443" y="575985"/>
                <a:chExt cx="4190118" cy="1964644"/>
              </a:xfrm>
            </p:grpSpPr>
            <p:grpSp>
              <p:nvGrpSpPr>
                <p:cNvPr id="117" name="组合 116">
                  <a:extLst>
                    <a:ext uri="{FF2B5EF4-FFF2-40B4-BE49-F238E27FC236}">
                      <a16:creationId xmlns:a16="http://schemas.microsoft.com/office/drawing/2014/main" id="{DD528FA4-AFE8-4C29-9D49-A7A67311CD0D}"/>
                    </a:ext>
                  </a:extLst>
                </p:cNvPr>
                <p:cNvGrpSpPr/>
                <p:nvPr/>
              </p:nvGrpSpPr>
              <p:grpSpPr>
                <a:xfrm>
                  <a:off x="7327443" y="630078"/>
                  <a:ext cx="4190118" cy="1910551"/>
                  <a:chOff x="418579" y="1197620"/>
                  <a:chExt cx="4901582" cy="2353715"/>
                </a:xfrm>
              </p:grpSpPr>
              <p:grpSp>
                <p:nvGrpSpPr>
                  <p:cNvPr id="119" name="组合 118">
                    <a:extLst>
                      <a:ext uri="{FF2B5EF4-FFF2-40B4-BE49-F238E27FC236}">
                        <a16:creationId xmlns:a16="http://schemas.microsoft.com/office/drawing/2014/main" id="{C84B8189-3631-4BE1-930B-A6E83C7BBEDA}"/>
                      </a:ext>
                    </a:extLst>
                  </p:cNvPr>
                  <p:cNvGrpSpPr/>
                  <p:nvPr/>
                </p:nvGrpSpPr>
                <p:grpSpPr>
                  <a:xfrm>
                    <a:off x="2057836" y="1197620"/>
                    <a:ext cx="3262325" cy="1331445"/>
                    <a:chOff x="2569455" y="1430203"/>
                    <a:chExt cx="4310595" cy="1680859"/>
                  </a:xfrm>
                </p:grpSpPr>
                <p:pic>
                  <p:nvPicPr>
                    <p:cNvPr id="120" name="图片 119">
                      <a:extLst>
                        <a:ext uri="{FF2B5EF4-FFF2-40B4-BE49-F238E27FC236}">
                          <a16:creationId xmlns:a16="http://schemas.microsoft.com/office/drawing/2014/main" id="{29BF066F-7866-420F-A498-2B06906FC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455" y="1430203"/>
                      <a:ext cx="2971688" cy="1622698"/>
                    </a:xfrm>
                    <a:prstGeom prst="rect">
                      <a:avLst/>
                    </a:prstGeom>
                  </p:spPr>
                </p:pic>
                <p:sp>
                  <p:nvSpPr>
                    <p:cNvPr id="121" name="矩形 120">
                      <a:extLst>
                        <a:ext uri="{FF2B5EF4-FFF2-40B4-BE49-F238E27FC236}">
                          <a16:creationId xmlns:a16="http://schemas.microsoft.com/office/drawing/2014/main" id="{A99DD49C-0582-4309-AA96-92058CB03791}"/>
                        </a:ext>
                      </a:extLst>
                    </p:cNvPr>
                    <p:cNvSpPr/>
                    <p:nvPr/>
                  </p:nvSpPr>
                  <p:spPr>
                    <a:xfrm>
                      <a:off x="5129048" y="1597572"/>
                      <a:ext cx="1751002" cy="1513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8" name="图片 117">
                    <a:extLst>
                      <a:ext uri="{FF2B5EF4-FFF2-40B4-BE49-F238E27FC236}">
                        <a16:creationId xmlns:a16="http://schemas.microsoft.com/office/drawing/2014/main" id="{310F769E-EF6B-4556-B6CC-E9AF9A2FD21F}"/>
                      </a:ext>
                    </a:extLst>
                  </p:cNvPr>
                  <p:cNvPicPr>
                    <a:picLocks noChangeAspect="1"/>
                  </p:cNvPicPr>
                  <p:nvPr/>
                </p:nvPicPr>
                <p:blipFill rotWithShape="1">
                  <a:blip r:embed="rId3">
                    <a:extLst>
                      <a:ext uri="{28A0092B-C50C-407E-A947-70E740481C1C}">
                        <a14:useLocalDpi xmlns:a14="http://schemas.microsoft.com/office/drawing/2010/main" val="0"/>
                      </a:ext>
                    </a:extLst>
                  </a:blip>
                  <a:srcRect l="7040" t="17429" r="56260"/>
                  <a:stretch/>
                </p:blipFill>
                <p:spPr>
                  <a:xfrm>
                    <a:off x="418579" y="1717000"/>
                    <a:ext cx="1578387" cy="1834335"/>
                  </a:xfrm>
                  <a:prstGeom prst="rect">
                    <a:avLst/>
                  </a:prstGeom>
                </p:spPr>
              </p:pic>
            </p:grpSp>
            <p:sp>
              <p:nvSpPr>
                <p:cNvPr id="124" name="矩形 123">
                  <a:extLst>
                    <a:ext uri="{FF2B5EF4-FFF2-40B4-BE49-F238E27FC236}">
                      <a16:creationId xmlns:a16="http://schemas.microsoft.com/office/drawing/2014/main" id="{9CD9EDFB-50E5-42B8-8922-BDE951414BDE}"/>
                    </a:ext>
                  </a:extLst>
                </p:cNvPr>
                <p:cNvSpPr/>
                <p:nvPr/>
              </p:nvSpPr>
              <p:spPr>
                <a:xfrm>
                  <a:off x="9931858" y="575985"/>
                  <a:ext cx="719479" cy="575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grpSp>
          <p:sp>
            <p:nvSpPr>
              <p:cNvPr id="126" name="思想气泡: 云 125">
                <a:extLst>
                  <a:ext uri="{FF2B5EF4-FFF2-40B4-BE49-F238E27FC236}">
                    <a16:creationId xmlns:a16="http://schemas.microsoft.com/office/drawing/2014/main" id="{5E004BF9-1198-4316-B304-B06FDE2B2382}"/>
                  </a:ext>
                </a:extLst>
              </p:cNvPr>
              <p:cNvSpPr/>
              <p:nvPr/>
            </p:nvSpPr>
            <p:spPr>
              <a:xfrm>
                <a:off x="8776994" y="413856"/>
                <a:ext cx="1489259" cy="1351072"/>
              </a:xfrm>
              <a:prstGeom prst="cloudCallout">
                <a:avLst>
                  <a:gd name="adj1" fmla="val -70354"/>
                  <a:gd name="adj2" fmla="val 197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29" name="文本框 128">
              <a:extLst>
                <a:ext uri="{FF2B5EF4-FFF2-40B4-BE49-F238E27FC236}">
                  <a16:creationId xmlns:a16="http://schemas.microsoft.com/office/drawing/2014/main" id="{F698939F-51C8-4673-9182-18905C39B97F}"/>
                </a:ext>
              </a:extLst>
            </p:cNvPr>
            <p:cNvSpPr txBox="1"/>
            <p:nvPr/>
          </p:nvSpPr>
          <p:spPr>
            <a:xfrm>
              <a:off x="6840276" y="1250868"/>
              <a:ext cx="3250636" cy="461665"/>
            </a:xfrm>
            <a:prstGeom prst="rect">
              <a:avLst/>
            </a:prstGeom>
            <a:noFill/>
          </p:spPr>
          <p:txBody>
            <a:bodyPr wrap="square" rtlCol="0">
              <a:spAutoFit/>
            </a:bodyPr>
            <a:lstStyle/>
            <a:p>
              <a:pPr algn="ctr"/>
              <a:r>
                <a:rPr lang="en-US" altLang="zh-CN" sz="2400" b="1" dirty="0">
                  <a:latin typeface="Arial" panose="020B0604020202020204" pitchFamily="34" charset="0"/>
                  <a:ea typeface="黑体" panose="02010609060101010101" pitchFamily="49" charset="-122"/>
                  <a:cs typeface="Arial" panose="020B0604020202020204" pitchFamily="34" charset="0"/>
                </a:rPr>
                <a:t>Multi-item WM</a:t>
              </a:r>
              <a:endParaRPr lang="zh-CN" altLang="en-US" sz="2400" b="1" dirty="0">
                <a:latin typeface="Arial" panose="020B0604020202020204" pitchFamily="34" charset="0"/>
                <a:ea typeface="黑体" panose="02010609060101010101" pitchFamily="49" charset="-122"/>
                <a:cs typeface="Arial" panose="020B0604020202020204" pitchFamily="34" charset="0"/>
              </a:endParaRPr>
            </a:p>
          </p:txBody>
        </p:sp>
      </p:grpSp>
      <p:grpSp>
        <p:nvGrpSpPr>
          <p:cNvPr id="7" name="组合 6">
            <a:extLst>
              <a:ext uri="{FF2B5EF4-FFF2-40B4-BE49-F238E27FC236}">
                <a16:creationId xmlns:a16="http://schemas.microsoft.com/office/drawing/2014/main" id="{000E3DD3-C0A5-43B8-A3CF-594437AB06D9}"/>
              </a:ext>
            </a:extLst>
          </p:cNvPr>
          <p:cNvGrpSpPr/>
          <p:nvPr/>
        </p:nvGrpSpPr>
        <p:grpSpPr>
          <a:xfrm>
            <a:off x="609202" y="3723504"/>
            <a:ext cx="5416901" cy="2499470"/>
            <a:chOff x="2241203" y="3892487"/>
            <a:chExt cx="5416901" cy="2499470"/>
          </a:xfrm>
        </p:grpSpPr>
        <p:sp>
          <p:nvSpPr>
            <p:cNvPr id="33" name="文本框 32">
              <a:extLst>
                <a:ext uri="{FF2B5EF4-FFF2-40B4-BE49-F238E27FC236}">
                  <a16:creationId xmlns:a16="http://schemas.microsoft.com/office/drawing/2014/main" id="{68AFC4EA-0983-46DC-8CA7-2E30122FBE72}"/>
                </a:ext>
              </a:extLst>
            </p:cNvPr>
            <p:cNvSpPr txBox="1"/>
            <p:nvPr/>
          </p:nvSpPr>
          <p:spPr>
            <a:xfrm>
              <a:off x="2611261" y="3892487"/>
              <a:ext cx="5046843" cy="369332"/>
            </a:xfrm>
            <a:prstGeom prst="rect">
              <a:avLst/>
            </a:prstGeom>
            <a:noFill/>
          </p:spPr>
          <p:txBody>
            <a:bodyPr wrap="square" rtlCol="0">
              <a:spAutoFit/>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Temporal organization of multiple Items in attention</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9" name="组合 88">
              <a:extLst>
                <a:ext uri="{FF2B5EF4-FFF2-40B4-BE49-F238E27FC236}">
                  <a16:creationId xmlns:a16="http://schemas.microsoft.com/office/drawing/2014/main" id="{4BD5F231-B06B-404C-B4FC-9521FE741A3D}"/>
                </a:ext>
              </a:extLst>
            </p:cNvPr>
            <p:cNvGrpSpPr/>
            <p:nvPr/>
          </p:nvGrpSpPr>
          <p:grpSpPr>
            <a:xfrm>
              <a:off x="4307353" y="4673780"/>
              <a:ext cx="2967011" cy="1376768"/>
              <a:chOff x="3832499" y="3852312"/>
              <a:chExt cx="2967011" cy="1376768"/>
            </a:xfrm>
          </p:grpSpPr>
          <p:grpSp>
            <p:nvGrpSpPr>
              <p:cNvPr id="77" name="组合 76">
                <a:extLst>
                  <a:ext uri="{FF2B5EF4-FFF2-40B4-BE49-F238E27FC236}">
                    <a16:creationId xmlns:a16="http://schemas.microsoft.com/office/drawing/2014/main" id="{FF4ECEC4-4CB0-4580-ACE9-8C6B03266D51}"/>
                  </a:ext>
                </a:extLst>
              </p:cNvPr>
              <p:cNvGrpSpPr/>
              <p:nvPr/>
            </p:nvGrpSpPr>
            <p:grpSpPr>
              <a:xfrm>
                <a:off x="3868165" y="3852312"/>
                <a:ext cx="2677529" cy="747374"/>
                <a:chOff x="3176736" y="3830729"/>
                <a:chExt cx="2677529" cy="747374"/>
              </a:xfrm>
            </p:grpSpPr>
            <p:pic>
              <p:nvPicPr>
                <p:cNvPr id="65" name="图片 64">
                  <a:extLst>
                    <a:ext uri="{FF2B5EF4-FFF2-40B4-BE49-F238E27FC236}">
                      <a16:creationId xmlns:a16="http://schemas.microsoft.com/office/drawing/2014/main" id="{CCF06217-5E99-4C13-A2B8-B5A00DF42B6E}"/>
                    </a:ext>
                  </a:extLst>
                </p:cNvPr>
                <p:cNvPicPr>
                  <a:picLocks noChangeAspect="1"/>
                </p:cNvPicPr>
                <p:nvPr/>
              </p:nvPicPr>
              <p:blipFill rotWithShape="1">
                <a:blip r:embed="rId4">
                  <a:extLst>
                    <a:ext uri="{28A0092B-C50C-407E-A947-70E740481C1C}">
                      <a14:useLocalDpi xmlns:a14="http://schemas.microsoft.com/office/drawing/2010/main" val="0"/>
                    </a:ext>
                  </a:extLst>
                </a:blip>
                <a:srcRect l="8133" t="23771" r="72890" b="36878"/>
                <a:stretch/>
              </p:blipFill>
              <p:spPr>
                <a:xfrm>
                  <a:off x="3176736" y="3830729"/>
                  <a:ext cx="630622" cy="747374"/>
                </a:xfrm>
                <a:prstGeom prst="rect">
                  <a:avLst/>
                </a:prstGeom>
              </p:spPr>
            </p:pic>
            <p:pic>
              <p:nvPicPr>
                <p:cNvPr id="74" name="图片 73">
                  <a:extLst>
                    <a:ext uri="{FF2B5EF4-FFF2-40B4-BE49-F238E27FC236}">
                      <a16:creationId xmlns:a16="http://schemas.microsoft.com/office/drawing/2014/main" id="{EA5354C7-37EB-4B60-AFAB-94964DC356E4}"/>
                    </a:ext>
                  </a:extLst>
                </p:cNvPr>
                <p:cNvPicPr>
                  <a:picLocks noChangeAspect="1"/>
                </p:cNvPicPr>
                <p:nvPr/>
              </p:nvPicPr>
              <p:blipFill rotWithShape="1">
                <a:blip r:embed="rId4">
                  <a:extLst>
                    <a:ext uri="{28A0092B-C50C-407E-A947-70E740481C1C}">
                      <a14:useLocalDpi xmlns:a14="http://schemas.microsoft.com/office/drawing/2010/main" val="0"/>
                    </a:ext>
                  </a:extLst>
                </a:blip>
                <a:srcRect l="29323" t="22051" r="56444" b="48433"/>
                <a:stretch/>
              </p:blipFill>
              <p:spPr>
                <a:xfrm>
                  <a:off x="4643351" y="3905234"/>
                  <a:ext cx="546538" cy="647776"/>
                </a:xfrm>
                <a:prstGeom prst="rect">
                  <a:avLst/>
                </a:prstGeom>
              </p:spPr>
            </p:pic>
            <p:pic>
              <p:nvPicPr>
                <p:cNvPr id="75" name="图片 74">
                  <a:extLst>
                    <a:ext uri="{FF2B5EF4-FFF2-40B4-BE49-F238E27FC236}">
                      <a16:creationId xmlns:a16="http://schemas.microsoft.com/office/drawing/2014/main" id="{8C7E9C93-B8EC-4A96-AB2E-AE1FE3CA9153}"/>
                    </a:ext>
                  </a:extLst>
                </p:cNvPr>
                <p:cNvPicPr>
                  <a:picLocks noChangeAspect="1"/>
                </p:cNvPicPr>
                <p:nvPr/>
              </p:nvPicPr>
              <p:blipFill rotWithShape="1">
                <a:blip r:embed="rId4">
                  <a:extLst>
                    <a:ext uri="{28A0092B-C50C-407E-A947-70E740481C1C}">
                      <a14:useLocalDpi xmlns:a14="http://schemas.microsoft.com/office/drawing/2010/main" val="0"/>
                    </a:ext>
                  </a:extLst>
                </a:blip>
                <a:srcRect l="42448" t="3017" r="40472" b="67466"/>
                <a:stretch/>
              </p:blipFill>
              <p:spPr>
                <a:xfrm>
                  <a:off x="5286706" y="3883279"/>
                  <a:ext cx="567559" cy="560576"/>
                </a:xfrm>
                <a:prstGeom prst="rect">
                  <a:avLst/>
                </a:prstGeom>
              </p:spPr>
            </p:pic>
            <p:pic>
              <p:nvPicPr>
                <p:cNvPr id="76" name="图片 75">
                  <a:extLst>
                    <a:ext uri="{FF2B5EF4-FFF2-40B4-BE49-F238E27FC236}">
                      <a16:creationId xmlns:a16="http://schemas.microsoft.com/office/drawing/2014/main" id="{C91F5A11-0302-4DAC-AC46-356EF5AF0482}"/>
                    </a:ext>
                  </a:extLst>
                </p:cNvPr>
                <p:cNvPicPr>
                  <a:picLocks noChangeAspect="1"/>
                </p:cNvPicPr>
                <p:nvPr/>
              </p:nvPicPr>
              <p:blipFill rotWithShape="1">
                <a:blip r:embed="rId4">
                  <a:extLst>
                    <a:ext uri="{28A0092B-C50C-407E-A947-70E740481C1C}">
                      <a14:useLocalDpi xmlns:a14="http://schemas.microsoft.com/office/drawing/2010/main" val="0"/>
                    </a:ext>
                  </a:extLst>
                </a:blip>
                <a:srcRect l="28382" t="54438" r="52640" b="11250"/>
                <a:stretch/>
              </p:blipFill>
              <p:spPr>
                <a:xfrm>
                  <a:off x="3848827" y="3857791"/>
                  <a:ext cx="630622" cy="651641"/>
                </a:xfrm>
                <a:prstGeom prst="rect">
                  <a:avLst/>
                </a:prstGeom>
              </p:spPr>
            </p:pic>
          </p:grpSp>
          <p:grpSp>
            <p:nvGrpSpPr>
              <p:cNvPr id="88" name="组合 87">
                <a:extLst>
                  <a:ext uri="{FF2B5EF4-FFF2-40B4-BE49-F238E27FC236}">
                    <a16:creationId xmlns:a16="http://schemas.microsoft.com/office/drawing/2014/main" id="{E81FF2CB-7FC0-45CB-9A04-7280EA78CF62}"/>
                  </a:ext>
                </a:extLst>
              </p:cNvPr>
              <p:cNvGrpSpPr/>
              <p:nvPr/>
            </p:nvGrpSpPr>
            <p:grpSpPr>
              <a:xfrm>
                <a:off x="3832499" y="4574596"/>
                <a:ext cx="2967011" cy="654484"/>
                <a:chOff x="4431939" y="4991204"/>
                <a:chExt cx="2967011" cy="654484"/>
              </a:xfrm>
            </p:grpSpPr>
            <p:grpSp>
              <p:nvGrpSpPr>
                <p:cNvPr id="85" name="组合 84">
                  <a:extLst>
                    <a:ext uri="{FF2B5EF4-FFF2-40B4-BE49-F238E27FC236}">
                      <a16:creationId xmlns:a16="http://schemas.microsoft.com/office/drawing/2014/main" id="{50E9516D-CFCB-400E-8326-BA24A19ECA4B}"/>
                    </a:ext>
                  </a:extLst>
                </p:cNvPr>
                <p:cNvGrpSpPr/>
                <p:nvPr/>
              </p:nvGrpSpPr>
              <p:grpSpPr>
                <a:xfrm>
                  <a:off x="4431939" y="4991204"/>
                  <a:ext cx="2702115" cy="654484"/>
                  <a:chOff x="7893287" y="2605656"/>
                  <a:chExt cx="1778060" cy="496943"/>
                </a:xfrm>
              </p:grpSpPr>
              <p:sp>
                <p:nvSpPr>
                  <p:cNvPr id="81" name="矩形 80">
                    <a:extLst>
                      <a:ext uri="{FF2B5EF4-FFF2-40B4-BE49-F238E27FC236}">
                        <a16:creationId xmlns:a16="http://schemas.microsoft.com/office/drawing/2014/main" id="{AD322027-7FF3-4A46-82D7-D307FD1A36CC}"/>
                      </a:ext>
                    </a:extLst>
                  </p:cNvPr>
                  <p:cNvSpPr/>
                  <p:nvPr/>
                </p:nvSpPr>
                <p:spPr>
                  <a:xfrm>
                    <a:off x="7893287" y="2605656"/>
                    <a:ext cx="414965" cy="274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矩形 81">
                    <a:extLst>
                      <a:ext uri="{FF2B5EF4-FFF2-40B4-BE49-F238E27FC236}">
                        <a16:creationId xmlns:a16="http://schemas.microsoft.com/office/drawing/2014/main" id="{CE67F4D7-A492-498E-AE8E-A1714A600908}"/>
                      </a:ext>
                    </a:extLst>
                  </p:cNvPr>
                  <p:cNvSpPr/>
                  <p:nvPr/>
                </p:nvSpPr>
                <p:spPr>
                  <a:xfrm>
                    <a:off x="8345092" y="2654707"/>
                    <a:ext cx="395288" cy="2945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D3F85167-BC66-481C-9750-93EB616182E5}"/>
                      </a:ext>
                    </a:extLst>
                  </p:cNvPr>
                  <p:cNvSpPr/>
                  <p:nvPr/>
                </p:nvSpPr>
                <p:spPr>
                  <a:xfrm>
                    <a:off x="8773974" y="2737169"/>
                    <a:ext cx="395288" cy="281127"/>
                  </a:xfrm>
                  <a:prstGeom prst="rect">
                    <a:avLst/>
                  </a:prstGeom>
                  <a:solidFill>
                    <a:srgbClr val="F75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64320B7A-CD03-4703-A14B-C80BB7B06D60}"/>
                      </a:ext>
                    </a:extLst>
                  </p:cNvPr>
                  <p:cNvSpPr/>
                  <p:nvPr/>
                </p:nvSpPr>
                <p:spPr>
                  <a:xfrm>
                    <a:off x="9213758" y="2821473"/>
                    <a:ext cx="457589" cy="2811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6" name="文本框 85">
                  <a:extLst>
                    <a:ext uri="{FF2B5EF4-FFF2-40B4-BE49-F238E27FC236}">
                      <a16:creationId xmlns:a16="http://schemas.microsoft.com/office/drawing/2014/main" id="{C73559F0-A347-4D06-888F-D1B54D47CB29}"/>
                    </a:ext>
                  </a:extLst>
                </p:cNvPr>
                <p:cNvSpPr txBox="1"/>
                <p:nvPr/>
              </p:nvSpPr>
              <p:spPr>
                <a:xfrm>
                  <a:off x="6397594" y="5313403"/>
                  <a:ext cx="1001356"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50-100 </a:t>
                  </a:r>
                  <a:r>
                    <a:rPr lang="en-US" altLang="zh-CN" sz="1200" dirty="0" err="1">
                      <a:latin typeface="Times New Roman" panose="02020603050405020304" pitchFamily="18" charset="0"/>
                      <a:cs typeface="Times New Roman" panose="02020603050405020304" pitchFamily="18" charset="0"/>
                    </a:rPr>
                    <a:t>ms</a:t>
                  </a:r>
                  <a:endParaRPr lang="zh-CN" altLang="en-US" sz="1200" dirty="0">
                    <a:latin typeface="Times New Roman" panose="02020603050405020304" pitchFamily="18" charset="0"/>
                    <a:cs typeface="Times New Roman" panose="02020603050405020304" pitchFamily="18" charset="0"/>
                  </a:endParaRPr>
                </a:p>
              </p:txBody>
            </p:sp>
          </p:grpSp>
        </p:grpSp>
        <p:pic>
          <p:nvPicPr>
            <p:cNvPr id="87" name="图片 86">
              <a:extLst>
                <a:ext uri="{FF2B5EF4-FFF2-40B4-BE49-F238E27FC236}">
                  <a16:creationId xmlns:a16="http://schemas.microsoft.com/office/drawing/2014/main" id="{8D16F683-559D-4CE3-806D-051DD3ED1E04}"/>
                </a:ext>
              </a:extLst>
            </p:cNvPr>
            <p:cNvPicPr>
              <a:picLocks noChangeAspect="1"/>
            </p:cNvPicPr>
            <p:nvPr/>
          </p:nvPicPr>
          <p:blipFill rotWithShape="1">
            <a:blip r:embed="rId5"/>
            <a:srcRect l="16697" r="33948" b="14197"/>
            <a:stretch/>
          </p:blipFill>
          <p:spPr>
            <a:xfrm>
              <a:off x="2241203" y="4455478"/>
              <a:ext cx="1636962" cy="1539784"/>
            </a:xfrm>
            <a:prstGeom prst="rect">
              <a:avLst/>
            </a:prstGeom>
          </p:spPr>
        </p:pic>
        <p:cxnSp>
          <p:nvCxnSpPr>
            <p:cNvPr id="107" name="直接箭头连接符 106">
              <a:extLst>
                <a:ext uri="{FF2B5EF4-FFF2-40B4-BE49-F238E27FC236}">
                  <a16:creationId xmlns:a16="http://schemas.microsoft.com/office/drawing/2014/main" id="{16807862-2DBF-4479-BED6-6B701BA7DC89}"/>
                </a:ext>
              </a:extLst>
            </p:cNvPr>
            <p:cNvCxnSpPr>
              <a:cxnSpLocks/>
            </p:cNvCxnSpPr>
            <p:nvPr/>
          </p:nvCxnSpPr>
          <p:spPr>
            <a:xfrm>
              <a:off x="4149807" y="5850651"/>
              <a:ext cx="2870741" cy="373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0EF0E367-BDF8-40A5-8F78-C8C24D170368}"/>
                </a:ext>
              </a:extLst>
            </p:cNvPr>
            <p:cNvSpPr txBox="1"/>
            <p:nvPr/>
          </p:nvSpPr>
          <p:spPr>
            <a:xfrm rot="411801">
              <a:off x="5018536" y="6022625"/>
              <a:ext cx="835993" cy="369332"/>
            </a:xfrm>
            <a:prstGeom prst="rect">
              <a:avLst/>
            </a:prstGeom>
            <a:noFill/>
          </p:spPr>
          <p:txBody>
            <a:bodyPr wrap="square" rtlCol="0">
              <a:spAutoFit/>
            </a:bodyPr>
            <a:lstStyle/>
            <a:p>
              <a:r>
                <a:rPr lang="en-US" altLang="zh-CN" dirty="0"/>
                <a:t>Time</a:t>
              </a:r>
              <a:endParaRPr lang="zh-CN" altLang="en-US" dirty="0"/>
            </a:p>
          </p:txBody>
        </p:sp>
      </p:grpSp>
      <p:sp>
        <p:nvSpPr>
          <p:cNvPr id="3" name="标题 1">
            <a:extLst>
              <a:ext uri="{FF2B5EF4-FFF2-40B4-BE49-F238E27FC236}">
                <a16:creationId xmlns:a16="http://schemas.microsoft.com/office/drawing/2014/main" id="{8E3F52CA-14BE-4BFB-A768-177A935F9494}"/>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From attention to working memory (WM)</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4" name="箭头: 右 3">
            <a:extLst>
              <a:ext uri="{FF2B5EF4-FFF2-40B4-BE49-F238E27FC236}">
                <a16:creationId xmlns:a16="http://schemas.microsoft.com/office/drawing/2014/main" id="{6D4D3ADC-2916-4C4C-9C56-99939C188C61}"/>
              </a:ext>
            </a:extLst>
          </p:cNvPr>
          <p:cNvSpPr/>
          <p:nvPr/>
        </p:nvSpPr>
        <p:spPr>
          <a:xfrm>
            <a:off x="5991932" y="2257631"/>
            <a:ext cx="1070686" cy="565677"/>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2" name="图片 41">
            <a:extLst>
              <a:ext uri="{FF2B5EF4-FFF2-40B4-BE49-F238E27FC236}">
                <a16:creationId xmlns:a16="http://schemas.microsoft.com/office/drawing/2014/main" id="{630968FA-9F93-4019-B22B-A4E34D7C045D}"/>
              </a:ext>
            </a:extLst>
          </p:cNvPr>
          <p:cNvPicPr>
            <a:picLocks noChangeAspect="1"/>
          </p:cNvPicPr>
          <p:nvPr/>
        </p:nvPicPr>
        <p:blipFill>
          <a:blip r:embed="rId6"/>
          <a:stretch>
            <a:fillRect/>
          </a:stretch>
        </p:blipFill>
        <p:spPr>
          <a:xfrm>
            <a:off x="7591819" y="4034700"/>
            <a:ext cx="1697597" cy="1853223"/>
          </a:xfrm>
          <a:prstGeom prst="rect">
            <a:avLst/>
          </a:prstGeom>
        </p:spPr>
      </p:pic>
      <p:sp>
        <p:nvSpPr>
          <p:cNvPr id="44" name="文本框 43">
            <a:extLst>
              <a:ext uri="{FF2B5EF4-FFF2-40B4-BE49-F238E27FC236}">
                <a16:creationId xmlns:a16="http://schemas.microsoft.com/office/drawing/2014/main" id="{4F24550F-920F-4774-9699-13083D911EB5}"/>
              </a:ext>
            </a:extLst>
          </p:cNvPr>
          <p:cNvSpPr txBox="1"/>
          <p:nvPr/>
        </p:nvSpPr>
        <p:spPr>
          <a:xfrm>
            <a:off x="7728380" y="5907190"/>
            <a:ext cx="2870741" cy="383535"/>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e.g., Lisman &amp; Jensen, 2013 </a:t>
            </a:r>
            <a:endParaRPr lang="zh-CN" altLang="en-US" dirty="0"/>
          </a:p>
        </p:txBody>
      </p:sp>
      <p:sp>
        <p:nvSpPr>
          <p:cNvPr id="10" name="文本框 9">
            <a:extLst>
              <a:ext uri="{FF2B5EF4-FFF2-40B4-BE49-F238E27FC236}">
                <a16:creationId xmlns:a16="http://schemas.microsoft.com/office/drawing/2014/main" id="{04518E01-8441-4E83-B1A7-C186B06829D3}"/>
              </a:ext>
            </a:extLst>
          </p:cNvPr>
          <p:cNvSpPr txBox="1"/>
          <p:nvPr/>
        </p:nvSpPr>
        <p:spPr>
          <a:xfrm>
            <a:off x="9537823" y="4369434"/>
            <a:ext cx="2195265" cy="738664"/>
          </a:xfrm>
          <a:prstGeom prst="rect">
            <a:avLst/>
          </a:prstGeom>
          <a:noFill/>
        </p:spPr>
        <p:txBody>
          <a:bodyPr wrap="square" rtlCol="0">
            <a:spAutoFit/>
          </a:bodyPr>
          <a:lstStyle/>
          <a:p>
            <a:r>
              <a:rPr lang="en-US" altLang="zh-CN" sz="1400" i="1" dirty="0">
                <a:solidFill>
                  <a:srgbClr val="002060"/>
                </a:solidFill>
                <a:latin typeface="Times New Roman" panose="02020603050405020304" pitchFamily="18" charset="0"/>
                <a:cs typeface="Times New Roman" panose="02020603050405020304" pitchFamily="18" charset="0"/>
              </a:rPr>
              <a:t>Replay, reactivation, Short-term neural plasticity (STP), </a:t>
            </a:r>
            <a:r>
              <a:rPr lang="en-US" altLang="zh-CN" sz="1400" i="1" dirty="0" err="1">
                <a:solidFill>
                  <a:srgbClr val="002060"/>
                </a:solidFill>
                <a:latin typeface="Times New Roman" panose="02020603050405020304" pitchFamily="18" charset="0"/>
                <a:cs typeface="Times New Roman" panose="02020603050405020304" pitchFamily="18" charset="0"/>
              </a:rPr>
              <a:t>etc</a:t>
            </a:r>
            <a:r>
              <a:rPr lang="en-US" altLang="zh-CN" sz="1400" i="1" dirty="0">
                <a:solidFill>
                  <a:srgbClr val="002060"/>
                </a:solidFill>
                <a:latin typeface="Times New Roman" panose="02020603050405020304" pitchFamily="18" charset="0"/>
                <a:cs typeface="Times New Roman" panose="02020603050405020304" pitchFamily="18" charset="0"/>
              </a:rPr>
              <a:t>… </a:t>
            </a:r>
            <a:endParaRPr lang="zh-CN" altLang="en-US" sz="1400" i="1" dirty="0">
              <a:solidFill>
                <a:srgbClr val="002060"/>
              </a:solidFill>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60F691A6-4D6C-4828-BB3C-65C1862CCA35}"/>
              </a:ext>
            </a:extLst>
          </p:cNvPr>
          <p:cNvSpPr txBox="1"/>
          <p:nvPr/>
        </p:nvSpPr>
        <p:spPr>
          <a:xfrm>
            <a:off x="7132794" y="3647778"/>
            <a:ext cx="5046843" cy="369332"/>
          </a:xfrm>
          <a:prstGeom prst="rect">
            <a:avLst/>
          </a:prstGeom>
          <a:noFill/>
        </p:spPr>
        <p:txBody>
          <a:bodyPr wrap="square" rtlCol="0">
            <a:spAutoFit/>
          </a:bodyPr>
          <a:lstStyle/>
          <a:p>
            <a:pPr algn="ctr"/>
            <a:r>
              <a:rPr lang="en-US" altLang="zh-CN"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Time-based multi-item maintenance in WM ?</a:t>
            </a:r>
            <a:endParaRPr lang="zh-CN" altLang="en-US"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89940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769EEEE-5512-4C94-9C2E-553EDB6D5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883" y="1263721"/>
            <a:ext cx="5262652" cy="4736387"/>
          </a:xfrm>
          <a:prstGeom prst="rect">
            <a:avLst/>
          </a:prstGeom>
        </p:spPr>
      </p:pic>
    </p:spTree>
    <p:extLst>
      <p:ext uri="{BB962C8B-B14F-4D97-AF65-F5344CB8AC3E}">
        <p14:creationId xmlns:p14="http://schemas.microsoft.com/office/powerpoint/2010/main" val="1916926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a:extLst>
              <a:ext uri="{FF2B5EF4-FFF2-40B4-BE49-F238E27FC236}">
                <a16:creationId xmlns:a16="http://schemas.microsoft.com/office/drawing/2014/main" id="{1568CE7D-2684-408A-9D5A-2DD36ACA4E8F}"/>
              </a:ext>
            </a:extLst>
          </p:cNvPr>
          <p:cNvSpPr txBox="1">
            <a:spLocks/>
          </p:cNvSpPr>
          <p:nvPr/>
        </p:nvSpPr>
        <p:spPr bwMode="auto">
          <a:xfrm>
            <a:off x="0" y="-3715"/>
            <a:ext cx="12192000" cy="1117600"/>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Experimental paradigm: </a:t>
            </a:r>
            <a:r>
              <a:rPr lang="en-US" altLang="zh-CN" sz="2800" dirty="0">
                <a:solidFill>
                  <a:schemeClr val="bg1"/>
                </a:solidFill>
                <a:latin typeface="Arial" panose="020B0604020202020204" pitchFamily="34" charset="0"/>
                <a:ea typeface="+mj-ea"/>
                <a:cs typeface="Arial" panose="020B0604020202020204" pitchFamily="34" charset="0"/>
              </a:rPr>
              <a:t>no perturbation condition</a:t>
            </a:r>
            <a:endParaRPr lang="zh-CN" altLang="en-US" sz="2800" dirty="0">
              <a:solidFill>
                <a:schemeClr val="bg1"/>
              </a:solidFill>
              <a:latin typeface="Arial" panose="020B0604020202020204" pitchFamily="34" charset="0"/>
              <a:ea typeface="+mj-ea"/>
              <a:cs typeface="Arial" panose="020B0604020202020204" pitchFamily="34" charset="0"/>
            </a:endParaRPr>
          </a:p>
        </p:txBody>
      </p:sp>
      <p:grpSp>
        <p:nvGrpSpPr>
          <p:cNvPr id="40" name="组合 39"/>
          <p:cNvGrpSpPr/>
          <p:nvPr/>
        </p:nvGrpSpPr>
        <p:grpSpPr>
          <a:xfrm>
            <a:off x="696716" y="1275088"/>
            <a:ext cx="10798568" cy="5450832"/>
            <a:chOff x="696716" y="1153168"/>
            <a:chExt cx="10798568" cy="5450832"/>
          </a:xfrm>
        </p:grpSpPr>
        <p:pic>
          <p:nvPicPr>
            <p:cNvPr id="30" name="图片 29"/>
            <p:cNvPicPr>
              <a:picLocks noChangeAspect="1"/>
            </p:cNvPicPr>
            <p:nvPr/>
          </p:nvPicPr>
          <p:blipFill rotWithShape="1">
            <a:blip r:embed="rId3"/>
            <a:srcRect l="6726"/>
            <a:stretch/>
          </p:blipFill>
          <p:spPr>
            <a:xfrm>
              <a:off x="696716" y="1153168"/>
              <a:ext cx="10798568" cy="4829310"/>
            </a:xfrm>
            <a:prstGeom prst="rect">
              <a:avLst/>
            </a:prstGeom>
          </p:spPr>
        </p:pic>
        <p:grpSp>
          <p:nvGrpSpPr>
            <p:cNvPr id="39" name="组合 38"/>
            <p:cNvGrpSpPr/>
            <p:nvPr/>
          </p:nvGrpSpPr>
          <p:grpSpPr>
            <a:xfrm>
              <a:off x="1209040" y="2235200"/>
              <a:ext cx="9448800" cy="4368800"/>
              <a:chOff x="1209040" y="2235200"/>
              <a:chExt cx="9448800" cy="4368800"/>
            </a:xfrm>
          </p:grpSpPr>
          <p:sp>
            <p:nvSpPr>
              <p:cNvPr id="36" name="L 形 35"/>
              <p:cNvSpPr/>
              <p:nvPr/>
            </p:nvSpPr>
            <p:spPr>
              <a:xfrm>
                <a:off x="5933440" y="2235200"/>
                <a:ext cx="4724400" cy="4368800"/>
              </a:xfrm>
              <a:prstGeom prst="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flipH="1">
                <a:off x="1209040" y="2235200"/>
                <a:ext cx="4724400" cy="4368800"/>
              </a:xfrm>
              <a:prstGeom prst="corner">
                <a:avLst>
                  <a:gd name="adj1" fmla="val 50000"/>
                  <a:gd name="adj2" fmla="val 490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7995920" y="3413760"/>
                <a:ext cx="39624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 name="灯片编号占位符 2"/>
          <p:cNvSpPr>
            <a:spLocks noGrp="1"/>
          </p:cNvSpPr>
          <p:nvPr>
            <p:ph type="sldNum" sz="quarter" idx="12"/>
          </p:nvPr>
        </p:nvSpPr>
        <p:spPr/>
        <p:txBody>
          <a:bodyPr/>
          <a:lstStyle/>
          <a:p>
            <a:fld id="{697FC2E4-822B-4394-AEB8-3FE938F2C0A8}" type="slidenum">
              <a:rPr lang="zh-CN" altLang="en-US" smtClean="0"/>
              <a:t>51</a:t>
            </a:fld>
            <a:endParaRPr lang="zh-CN" altLang="en-US"/>
          </a:p>
        </p:txBody>
      </p:sp>
      <p:sp>
        <p:nvSpPr>
          <p:cNvPr id="2" name="矩形 1">
            <a:extLst>
              <a:ext uri="{FF2B5EF4-FFF2-40B4-BE49-F238E27FC236}">
                <a16:creationId xmlns:a16="http://schemas.microsoft.com/office/drawing/2014/main" id="{5ED8F15F-F9D1-4F21-BE60-62BEAC8F3B73}"/>
              </a:ext>
            </a:extLst>
          </p:cNvPr>
          <p:cNvSpPr/>
          <p:nvPr/>
        </p:nvSpPr>
        <p:spPr>
          <a:xfrm>
            <a:off x="3859731" y="2396691"/>
            <a:ext cx="4254366" cy="1032309"/>
          </a:xfrm>
          <a:prstGeom prst="rect">
            <a:avLst/>
          </a:prstGeom>
          <a:solidFill>
            <a:schemeClr val="tx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34E3A682-867D-4C82-AB73-C81B3A78CE21}"/>
              </a:ext>
            </a:extLst>
          </p:cNvPr>
          <p:cNvGrpSpPr/>
          <p:nvPr/>
        </p:nvGrpSpPr>
        <p:grpSpPr>
          <a:xfrm>
            <a:off x="3968817" y="3846095"/>
            <a:ext cx="4254365" cy="2801119"/>
            <a:chOff x="838200" y="4234948"/>
            <a:chExt cx="3512820" cy="2486527"/>
          </a:xfrm>
        </p:grpSpPr>
        <p:pic>
          <p:nvPicPr>
            <p:cNvPr id="15" name="图片 14">
              <a:extLst>
                <a:ext uri="{FF2B5EF4-FFF2-40B4-BE49-F238E27FC236}">
                  <a16:creationId xmlns:a16="http://schemas.microsoft.com/office/drawing/2014/main" id="{53AD544D-5898-4CC4-BA2D-A24B93C5E7EC}"/>
                </a:ext>
              </a:extLst>
            </p:cNvPr>
            <p:cNvPicPr/>
            <p:nvPr/>
          </p:nvPicPr>
          <p:blipFill rotWithShape="1">
            <a:blip r:embed="rId4">
              <a:extLst>
                <a:ext uri="{28A0092B-C50C-407E-A947-70E740481C1C}">
                  <a14:useLocalDpi xmlns:a14="http://schemas.microsoft.com/office/drawing/2010/main" val="0"/>
                </a:ext>
              </a:extLst>
            </a:blip>
            <a:srcRect l="14421" t="27238" r="16487" b="30219"/>
            <a:stretch/>
          </p:blipFill>
          <p:spPr bwMode="auto">
            <a:xfrm>
              <a:off x="838200" y="4234948"/>
              <a:ext cx="3512820" cy="2486527"/>
            </a:xfrm>
            <a:prstGeom prst="rect">
              <a:avLst/>
            </a:prstGeom>
            <a:noFill/>
            <a:ln>
              <a:noFill/>
            </a:ln>
          </p:spPr>
        </p:pic>
        <p:sp>
          <p:nvSpPr>
            <p:cNvPr id="5" name="矩形 4">
              <a:extLst>
                <a:ext uri="{FF2B5EF4-FFF2-40B4-BE49-F238E27FC236}">
                  <a16:creationId xmlns:a16="http://schemas.microsoft.com/office/drawing/2014/main" id="{60EC417C-CCFC-434A-99F0-057999F73F68}"/>
                </a:ext>
              </a:extLst>
            </p:cNvPr>
            <p:cNvSpPr/>
            <p:nvPr/>
          </p:nvSpPr>
          <p:spPr>
            <a:xfrm>
              <a:off x="2849078" y="4620126"/>
              <a:ext cx="1328286" cy="1992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1B9F5CE1-9B3C-4DAF-8CCC-1AF31DF95F34}"/>
                </a:ext>
              </a:extLst>
            </p:cNvPr>
            <p:cNvSpPr/>
            <p:nvPr/>
          </p:nvSpPr>
          <p:spPr>
            <a:xfrm>
              <a:off x="1867301" y="4234948"/>
              <a:ext cx="1463040" cy="38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a16="http://schemas.microsoft.com/office/drawing/2014/main" id="{C01921BF-85B3-4773-BF60-DC6AD573DF96}"/>
              </a:ext>
            </a:extLst>
          </p:cNvPr>
          <p:cNvSpPr txBox="1"/>
          <p:nvPr/>
        </p:nvSpPr>
        <p:spPr>
          <a:xfrm>
            <a:off x="6523535" y="4590561"/>
            <a:ext cx="3920156" cy="872034"/>
          </a:xfrm>
          <a:prstGeom prst="rect">
            <a:avLst/>
          </a:prstGeom>
          <a:noFill/>
        </p:spPr>
        <p:txBody>
          <a:bodyPr wrap="square" rtlCol="0">
            <a:spAutoFit/>
          </a:bodyPr>
          <a:lstStyle/>
          <a:p>
            <a:pPr algn="ctr">
              <a:lnSpc>
                <a:spcPct val="150000"/>
              </a:lnSpc>
              <a:spcBef>
                <a:spcPts val="1200"/>
              </a:spcBef>
            </a:pPr>
            <a:r>
              <a:rPr lang="en-US" altLang="zh-CN" dirty="0">
                <a:latin typeface="Arial" panose="020B0604020202020204" pitchFamily="34" charset="0"/>
                <a:cs typeface="Arial" panose="020B0604020202020204" pitchFamily="34" charset="0"/>
              </a:rPr>
              <a:t>Classical </a:t>
            </a:r>
            <a:r>
              <a:rPr lang="en-US" altLang="zh-CN" b="1" dirty="0">
                <a:latin typeface="Arial" panose="020B0604020202020204" pitchFamily="34" charset="0"/>
                <a:cs typeface="Arial" panose="020B0604020202020204" pitchFamily="34" charset="0"/>
              </a:rPr>
              <a:t>recency effect </a:t>
            </a:r>
            <a:br>
              <a:rPr lang="en-US" altLang="zh-CN" dirty="0">
                <a:latin typeface="Arial" panose="020B0604020202020204" pitchFamily="34" charset="0"/>
                <a:cs typeface="Arial" panose="020B0604020202020204" pitchFamily="34" charset="0"/>
              </a:rPr>
            </a:br>
            <a:r>
              <a:rPr lang="en-US" altLang="zh-CN" dirty="0">
                <a:latin typeface="Arial" panose="020B0604020202020204" pitchFamily="34" charset="0"/>
                <a:cs typeface="Arial" panose="020B0604020202020204" pitchFamily="34" charset="0"/>
              </a:rPr>
              <a:t>(2</a:t>
            </a:r>
            <a:r>
              <a:rPr lang="en-US" altLang="zh-CN" baseline="30000" dirty="0">
                <a:latin typeface="Arial" panose="020B0604020202020204" pitchFamily="34" charset="0"/>
                <a:cs typeface="Arial" panose="020B0604020202020204" pitchFamily="34" charset="0"/>
              </a:rPr>
              <a:t>nd</a:t>
            </a:r>
            <a:r>
              <a:rPr lang="en-US" altLang="zh-CN" dirty="0">
                <a:latin typeface="Arial" panose="020B0604020202020204" pitchFamily="34" charset="0"/>
                <a:cs typeface="Arial" panose="020B0604020202020204" pitchFamily="34" charset="0"/>
              </a:rPr>
              <a:t> &gt; 1</a:t>
            </a:r>
            <a:r>
              <a:rPr lang="en-US" altLang="zh-CN" baseline="30000" dirty="0">
                <a:latin typeface="Arial" panose="020B0604020202020204" pitchFamily="34" charset="0"/>
                <a:cs typeface="Arial" panose="020B0604020202020204" pitchFamily="34" charset="0"/>
              </a:rPr>
              <a:t>st</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A049995-6314-435F-971A-664C8142363D}"/>
              </a:ext>
            </a:extLst>
          </p:cNvPr>
          <p:cNvSpPr txBox="1"/>
          <p:nvPr/>
        </p:nvSpPr>
        <p:spPr>
          <a:xfrm>
            <a:off x="6645485" y="5898553"/>
            <a:ext cx="4483100" cy="369332"/>
          </a:xfrm>
          <a:prstGeom prst="rect">
            <a:avLst/>
          </a:prstGeom>
          <a:noFill/>
        </p:spPr>
        <p:txBody>
          <a:bodyPr wrap="square" rtlCol="0">
            <a:spAutoFit/>
          </a:bodyPr>
          <a:lstStyle/>
          <a:p>
            <a:pPr algn="r"/>
            <a:r>
              <a:rPr lang="en-US" altLang="zh-CN" b="1" dirty="0"/>
              <a:t>Li, Huang, Han, Mi, Luo, </a:t>
            </a:r>
            <a:r>
              <a:rPr lang="en-US" altLang="zh-CN" b="1" dirty="0" err="1"/>
              <a:t>Biorxiv</a:t>
            </a:r>
            <a:endParaRPr lang="zh-CN" altLang="en-US" b="1" dirty="0"/>
          </a:p>
        </p:txBody>
      </p:sp>
    </p:spTree>
    <p:extLst>
      <p:ext uri="{BB962C8B-B14F-4D97-AF65-F5344CB8AC3E}">
        <p14:creationId xmlns:p14="http://schemas.microsoft.com/office/powerpoint/2010/main" val="497991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4DC3BB8-5F4E-4005-B69C-394BA7378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77" y="1757258"/>
            <a:ext cx="5069573" cy="3621124"/>
          </a:xfrm>
          <a:prstGeom prst="rect">
            <a:avLst/>
          </a:prstGeom>
        </p:spPr>
      </p:pic>
      <p:pic>
        <p:nvPicPr>
          <p:cNvPr id="5" name="图片 4">
            <a:extLst>
              <a:ext uri="{FF2B5EF4-FFF2-40B4-BE49-F238E27FC236}">
                <a16:creationId xmlns:a16="http://schemas.microsoft.com/office/drawing/2014/main" id="{C8FF9B57-FBE2-47BA-BDA2-D045A8AA8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57258"/>
            <a:ext cx="5482975" cy="3621123"/>
          </a:xfrm>
          <a:prstGeom prst="rect">
            <a:avLst/>
          </a:prstGeom>
        </p:spPr>
      </p:pic>
    </p:spTree>
    <p:extLst>
      <p:ext uri="{BB962C8B-B14F-4D97-AF65-F5344CB8AC3E}">
        <p14:creationId xmlns:p14="http://schemas.microsoft.com/office/powerpoint/2010/main" val="1411508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800" b="1" dirty="0">
                <a:solidFill>
                  <a:schemeClr val="bg1"/>
                </a:solidFill>
                <a:latin typeface="Arial" panose="020B0604020202020204" pitchFamily="34" charset="0"/>
                <a:ea typeface="+mj-ea"/>
                <a:cs typeface="Arial" panose="020B0604020202020204" pitchFamily="34" charset="0"/>
              </a:rPr>
              <a:t>Experimental paradigm (N = 30)</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9" name="图片 2">
            <a:extLst>
              <a:ext uri="{FF2B5EF4-FFF2-40B4-BE49-F238E27FC236}">
                <a16:creationId xmlns:a16="http://schemas.microsoft.com/office/drawing/2014/main" id="{14301C12-45B1-416C-80F5-FC6278DD7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492" y="1797847"/>
            <a:ext cx="8848904" cy="18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C6C100B3-090C-4D19-BAEC-EA52B93F6AA6}"/>
              </a:ext>
            </a:extLst>
          </p:cNvPr>
          <p:cNvSpPr txBox="1"/>
          <p:nvPr/>
        </p:nvSpPr>
        <p:spPr>
          <a:xfrm>
            <a:off x="2589088" y="3919697"/>
            <a:ext cx="7417941" cy="1846659"/>
          </a:xfrm>
          <a:prstGeom prst="rect">
            <a:avLst/>
          </a:prstGeom>
          <a:noFill/>
        </p:spPr>
        <p:txBody>
          <a:bodyPr wrap="square" rtlCol="0">
            <a:spAutoFit/>
          </a:bodyPr>
          <a:lstStyle/>
          <a:p>
            <a:pPr>
              <a:spcBef>
                <a:spcPts val="600"/>
              </a:spcBef>
            </a:pPr>
            <a:r>
              <a:rPr lang="en-US" altLang="zh-CN" b="1" dirty="0">
                <a:latin typeface="Arial" panose="020B0604020202020204" pitchFamily="34" charset="0"/>
                <a:cs typeface="Arial" panose="020B0604020202020204" pitchFamily="34" charset="0"/>
              </a:rPr>
              <a:t>Unresolved issue:</a:t>
            </a:r>
          </a:p>
          <a:p>
            <a:pPr>
              <a:spcBef>
                <a:spcPts val="600"/>
              </a:spcBef>
            </a:pPr>
            <a:r>
              <a:rPr lang="en-US" altLang="zh-CN" dirty="0" err="1">
                <a:solidFill>
                  <a:srgbClr val="002060"/>
                </a:solidFill>
                <a:latin typeface="Arial" panose="020B0604020202020204" pitchFamily="34" charset="0"/>
                <a:cs typeface="Arial" panose="020B0604020202020204" pitchFamily="34" charset="0"/>
              </a:rPr>
              <a:t>Retrocue</a:t>
            </a:r>
            <a:r>
              <a:rPr lang="en-US" altLang="zh-CN" dirty="0">
                <a:solidFill>
                  <a:srgbClr val="002060"/>
                </a:solidFill>
                <a:latin typeface="Arial" panose="020B0604020202020204" pitchFamily="34" charset="0"/>
                <a:cs typeface="Arial" panose="020B0604020202020204" pitchFamily="34" charset="0"/>
              </a:rPr>
              <a:t>: an </a:t>
            </a:r>
            <a:r>
              <a:rPr lang="en-US" altLang="zh-CN" b="1" dirty="0">
                <a:solidFill>
                  <a:srgbClr val="002060"/>
                </a:solidFill>
                <a:latin typeface="Arial" panose="020B0604020202020204" pitchFamily="34" charset="0"/>
                <a:cs typeface="Arial" panose="020B0604020202020204" pitchFamily="34" charset="0"/>
              </a:rPr>
              <a:t>informative</a:t>
            </a:r>
            <a:r>
              <a:rPr lang="en-US" altLang="zh-CN" dirty="0">
                <a:solidFill>
                  <a:srgbClr val="002060"/>
                </a:solidFill>
                <a:latin typeface="Arial" panose="020B0604020202020204" pitchFamily="34" charset="0"/>
                <a:cs typeface="Arial" panose="020B0604020202020204" pitchFamily="34" charset="0"/>
              </a:rPr>
              <a:t> PING about </a:t>
            </a:r>
            <a:r>
              <a:rPr lang="en-US" altLang="zh-CN" dirty="0">
                <a:solidFill>
                  <a:srgbClr val="0070C0"/>
                </a:solidFill>
                <a:latin typeface="Arial" panose="020B0604020202020204" pitchFamily="34" charset="0"/>
                <a:cs typeface="Arial" panose="020B0604020202020204" pitchFamily="34" charset="0"/>
              </a:rPr>
              <a:t>structure</a:t>
            </a:r>
          </a:p>
          <a:p>
            <a:pPr>
              <a:spcBef>
                <a:spcPts val="600"/>
              </a:spcBef>
            </a:pPr>
            <a:r>
              <a:rPr lang="en-US" altLang="zh-CN" dirty="0">
                <a:solidFill>
                  <a:srgbClr val="002060"/>
                </a:solidFill>
                <a:latin typeface="Arial" panose="020B0604020202020204" pitchFamily="34" charset="0"/>
                <a:cs typeface="Arial" panose="020B0604020202020204" pitchFamily="34" charset="0"/>
              </a:rPr>
              <a:t>White noise: a </a:t>
            </a:r>
            <a:r>
              <a:rPr lang="en-US" altLang="zh-CN" b="1" dirty="0">
                <a:solidFill>
                  <a:srgbClr val="002060"/>
                </a:solidFill>
                <a:latin typeface="Arial" panose="020B0604020202020204" pitchFamily="34" charset="0"/>
                <a:cs typeface="Arial" panose="020B0604020202020204" pitchFamily="34" charset="0"/>
              </a:rPr>
              <a:t>neutral</a:t>
            </a:r>
            <a:r>
              <a:rPr lang="en-US" altLang="zh-CN" dirty="0">
                <a:solidFill>
                  <a:srgbClr val="002060"/>
                </a:solidFill>
                <a:latin typeface="Arial" panose="020B0604020202020204" pitchFamily="34" charset="0"/>
                <a:cs typeface="Arial" panose="020B0604020202020204" pitchFamily="34" charset="0"/>
              </a:rPr>
              <a:t> PING about </a:t>
            </a:r>
            <a:r>
              <a:rPr lang="en-US" altLang="zh-CN" dirty="0">
                <a:solidFill>
                  <a:srgbClr val="C00000"/>
                </a:solidFill>
                <a:latin typeface="Arial" panose="020B0604020202020204" pitchFamily="34" charset="0"/>
                <a:cs typeface="Arial" panose="020B0604020202020204" pitchFamily="34" charset="0"/>
              </a:rPr>
              <a:t>content</a:t>
            </a:r>
          </a:p>
          <a:p>
            <a:pPr algn="ctr">
              <a:spcBef>
                <a:spcPts val="600"/>
              </a:spcBef>
            </a:pPr>
            <a:endParaRPr lang="en-US" altLang="zh-CN" dirty="0">
              <a:solidFill>
                <a:srgbClr val="002060"/>
              </a:solidFill>
              <a:latin typeface="Arial" panose="020B0604020202020204" pitchFamily="34" charset="0"/>
              <a:cs typeface="Arial" panose="020B0604020202020204" pitchFamily="34" charset="0"/>
            </a:endParaRPr>
          </a:p>
          <a:p>
            <a:pPr algn="ctr">
              <a:spcBef>
                <a:spcPts val="600"/>
              </a:spcBef>
            </a:pPr>
            <a:r>
              <a:rPr lang="en-US" altLang="zh-CN" sz="2200" dirty="0">
                <a:latin typeface="Times New Roman" panose="02020603050405020304" pitchFamily="18" charset="0"/>
                <a:cs typeface="Times New Roman" panose="02020603050405020304" pitchFamily="18" charset="0"/>
              </a:rPr>
              <a:t>Could we reactive </a:t>
            </a:r>
            <a:r>
              <a:rPr lang="en-US" altLang="zh-CN" sz="2200" dirty="0">
                <a:solidFill>
                  <a:srgbClr val="0070C0"/>
                </a:solidFill>
                <a:latin typeface="Times New Roman" panose="02020603050405020304" pitchFamily="18" charset="0"/>
                <a:cs typeface="Times New Roman" panose="02020603050405020304" pitchFamily="18" charset="0"/>
              </a:rPr>
              <a:t>structure</a:t>
            </a:r>
            <a:r>
              <a:rPr lang="en-US" altLang="zh-CN" sz="2200" dirty="0">
                <a:latin typeface="Times New Roman" panose="02020603050405020304" pitchFamily="18" charset="0"/>
                <a:cs typeface="Times New Roman" panose="02020603050405020304" pitchFamily="18" charset="0"/>
              </a:rPr>
              <a:t> information using a </a:t>
            </a:r>
            <a:r>
              <a:rPr lang="en-US" altLang="zh-CN" sz="2200" b="1" dirty="0">
                <a:latin typeface="Times New Roman" panose="02020603050405020304" pitchFamily="18" charset="0"/>
                <a:cs typeface="Times New Roman" panose="02020603050405020304" pitchFamily="18" charset="0"/>
              </a:rPr>
              <a:t>neutral</a:t>
            </a:r>
            <a:r>
              <a:rPr lang="en-US" altLang="zh-CN" sz="2200" dirty="0">
                <a:latin typeface="Times New Roman" panose="02020603050405020304" pitchFamily="18" charset="0"/>
                <a:cs typeface="Times New Roman" panose="02020603050405020304" pitchFamily="18" charset="0"/>
              </a:rPr>
              <a:t> PING?</a:t>
            </a:r>
            <a:endParaRPr lang="zh-CN"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976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Recalling ordinal position instead of frequency content (N = 31)</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8444425" y="6004462"/>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i="1" dirty="0"/>
              <a:t>in prep.</a:t>
            </a:r>
            <a:endParaRPr lang="zh-CN" altLang="en-US" sz="1800" b="1" i="1" dirty="0"/>
          </a:p>
        </p:txBody>
      </p:sp>
      <p:pic>
        <p:nvPicPr>
          <p:cNvPr id="21" name="图片 20">
            <a:extLst>
              <a:ext uri="{FF2B5EF4-FFF2-40B4-BE49-F238E27FC236}">
                <a16:creationId xmlns:a16="http://schemas.microsoft.com/office/drawing/2014/main" id="{800F92E4-587E-4848-94B2-C26B6F144429}"/>
              </a:ext>
            </a:extLst>
          </p:cNvPr>
          <p:cNvPicPr>
            <a:picLocks noChangeAspect="1"/>
          </p:cNvPicPr>
          <p:nvPr/>
        </p:nvPicPr>
        <p:blipFill rotWithShape="1">
          <a:blip r:embed="rId3"/>
          <a:srcRect t="12262" b="17694"/>
          <a:stretch/>
        </p:blipFill>
        <p:spPr>
          <a:xfrm>
            <a:off x="1238893" y="1440343"/>
            <a:ext cx="9433560" cy="1887876"/>
          </a:xfrm>
          <a:prstGeom prst="rect">
            <a:avLst/>
          </a:prstGeom>
        </p:spPr>
      </p:pic>
      <p:pic>
        <p:nvPicPr>
          <p:cNvPr id="22" name="图片 1">
            <a:extLst>
              <a:ext uri="{FF2B5EF4-FFF2-40B4-BE49-F238E27FC236}">
                <a16:creationId xmlns:a16="http://schemas.microsoft.com/office/drawing/2014/main" id="{AEDC0551-21E9-42BA-BF0B-92E53AA911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518" y="5060758"/>
            <a:ext cx="1331604" cy="13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
            <a:extLst>
              <a:ext uri="{FF2B5EF4-FFF2-40B4-BE49-F238E27FC236}">
                <a16:creationId xmlns:a16="http://schemas.microsoft.com/office/drawing/2014/main" id="{02EB49A9-6745-40C6-A540-B38FDB28B1B2}"/>
              </a:ext>
            </a:extLst>
          </p:cNvPr>
          <p:cNvSpPr txBox="1">
            <a:spLocks noChangeArrowheads="1"/>
          </p:cNvSpPr>
          <p:nvPr/>
        </p:nvSpPr>
        <p:spPr bwMode="auto">
          <a:xfrm>
            <a:off x="231517" y="6391580"/>
            <a:ext cx="14123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dirty="0"/>
              <a:t>Ying Fang</a:t>
            </a:r>
          </a:p>
        </p:txBody>
      </p:sp>
      <p:sp>
        <p:nvSpPr>
          <p:cNvPr id="24" name="文本框 23">
            <a:extLst>
              <a:ext uri="{FF2B5EF4-FFF2-40B4-BE49-F238E27FC236}">
                <a16:creationId xmlns:a16="http://schemas.microsoft.com/office/drawing/2014/main" id="{F8279F60-AE83-4CD0-A82B-834543CB7C17}"/>
              </a:ext>
            </a:extLst>
          </p:cNvPr>
          <p:cNvSpPr txBox="1"/>
          <p:nvPr/>
        </p:nvSpPr>
        <p:spPr>
          <a:xfrm>
            <a:off x="4902405" y="3582431"/>
            <a:ext cx="2424621" cy="646331"/>
          </a:xfrm>
          <a:prstGeom prst="rect">
            <a:avLst/>
          </a:prstGeom>
          <a:noFill/>
        </p:spPr>
        <p:txBody>
          <a:bodyPr wrap="square" rtlCol="0">
            <a:spAutoFit/>
          </a:bodyPr>
          <a:lstStyle/>
          <a:p>
            <a:r>
              <a:rPr lang="en-US" altLang="zh-CN" dirty="0">
                <a:solidFill>
                  <a:srgbClr val="002060"/>
                </a:solidFill>
                <a:latin typeface="Arial" panose="020B0604020202020204" pitchFamily="34" charset="0"/>
                <a:cs typeface="Arial" panose="020B0604020202020204" pitchFamily="34" charset="0"/>
              </a:rPr>
              <a:t>Indicating to-be-recalled content</a:t>
            </a:r>
            <a:endParaRPr lang="zh-CN" altLang="en-US" dirty="0">
              <a:solidFill>
                <a:srgbClr val="002060"/>
              </a:solidFill>
              <a:latin typeface="Arial" panose="020B0604020202020204" pitchFamily="34" charset="0"/>
              <a:cs typeface="Arial" panose="020B0604020202020204" pitchFamily="34" charset="0"/>
            </a:endParaRPr>
          </a:p>
        </p:txBody>
      </p:sp>
      <p:sp>
        <p:nvSpPr>
          <p:cNvPr id="25" name="箭头: 下 24">
            <a:extLst>
              <a:ext uri="{FF2B5EF4-FFF2-40B4-BE49-F238E27FC236}">
                <a16:creationId xmlns:a16="http://schemas.microsoft.com/office/drawing/2014/main" id="{68693B5C-EEA5-44B9-8DC7-ED198931A3A9}"/>
              </a:ext>
            </a:extLst>
          </p:cNvPr>
          <p:cNvSpPr/>
          <p:nvPr/>
        </p:nvSpPr>
        <p:spPr>
          <a:xfrm rot="13024488">
            <a:off x="6387907" y="2986963"/>
            <a:ext cx="231591" cy="64665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388E2036-3111-47EA-91B5-AC70C6982618}"/>
              </a:ext>
            </a:extLst>
          </p:cNvPr>
          <p:cNvSpPr txBox="1"/>
          <p:nvPr/>
        </p:nvSpPr>
        <p:spPr>
          <a:xfrm>
            <a:off x="7120842" y="3550689"/>
            <a:ext cx="3639746" cy="923330"/>
          </a:xfrm>
          <a:prstGeom prst="rect">
            <a:avLst/>
          </a:prstGeom>
          <a:noFill/>
        </p:spPr>
        <p:txBody>
          <a:bodyPr wrap="square" rtlCol="0">
            <a:spAutoFit/>
          </a:bodyPr>
          <a:lstStyle/>
          <a:p>
            <a:r>
              <a:rPr lang="en-US" altLang="zh-CN" b="1" dirty="0">
                <a:solidFill>
                  <a:schemeClr val="accent2">
                    <a:lumMod val="75000"/>
                  </a:schemeClr>
                </a:solidFill>
                <a:latin typeface="Arial" panose="020B0604020202020204" pitchFamily="34" charset="0"/>
                <a:cs typeface="Arial" panose="020B0604020202020204" pitchFamily="34" charset="0"/>
              </a:rPr>
              <a:t>A neutral PING:</a:t>
            </a:r>
          </a:p>
          <a:p>
            <a:r>
              <a:rPr lang="en-US" altLang="zh-CN" b="1" dirty="0">
                <a:solidFill>
                  <a:srgbClr val="002060"/>
                </a:solidFill>
                <a:latin typeface="Arial" panose="020B0604020202020204" pitchFamily="34" charset="0"/>
                <a:cs typeface="Arial" panose="020B0604020202020204" pitchFamily="34" charset="0"/>
              </a:rPr>
              <a:t> </a:t>
            </a:r>
            <a:r>
              <a:rPr lang="en-US" altLang="zh-CN" dirty="0">
                <a:solidFill>
                  <a:schemeClr val="accent2">
                    <a:lumMod val="75000"/>
                  </a:schemeClr>
                </a:solidFill>
                <a:latin typeface="Arial" panose="020B0604020202020204" pitchFamily="34" charset="0"/>
                <a:cs typeface="Arial" panose="020B0604020202020204" pitchFamily="34" charset="0"/>
              </a:rPr>
              <a:t>hypothesized to reactive structure information</a:t>
            </a:r>
            <a:endParaRPr lang="zh-CN" altLang="en-US" dirty="0">
              <a:solidFill>
                <a:schemeClr val="accent2">
                  <a:lumMod val="75000"/>
                </a:schemeClr>
              </a:solidFill>
              <a:latin typeface="Arial" panose="020B0604020202020204" pitchFamily="34" charset="0"/>
              <a:cs typeface="Arial" panose="020B0604020202020204" pitchFamily="34" charset="0"/>
            </a:endParaRPr>
          </a:p>
        </p:txBody>
      </p:sp>
      <p:sp>
        <p:nvSpPr>
          <p:cNvPr id="27" name="箭头: 下 26">
            <a:extLst>
              <a:ext uri="{FF2B5EF4-FFF2-40B4-BE49-F238E27FC236}">
                <a16:creationId xmlns:a16="http://schemas.microsoft.com/office/drawing/2014/main" id="{7C7B29E6-2EF9-4961-A549-AD3FAC6341E6}"/>
              </a:ext>
            </a:extLst>
          </p:cNvPr>
          <p:cNvSpPr/>
          <p:nvPr/>
        </p:nvSpPr>
        <p:spPr>
          <a:xfrm rot="10800000">
            <a:off x="8326271" y="3099154"/>
            <a:ext cx="252649" cy="45692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a:extLst>
              <a:ext uri="{FF2B5EF4-FFF2-40B4-BE49-F238E27FC236}">
                <a16:creationId xmlns:a16="http://schemas.microsoft.com/office/drawing/2014/main" id="{754D049F-9102-45F4-9C4B-9FD21C32120F}"/>
              </a:ext>
            </a:extLst>
          </p:cNvPr>
          <p:cNvPicPr>
            <a:picLocks noChangeAspect="1"/>
          </p:cNvPicPr>
          <p:nvPr/>
        </p:nvPicPr>
        <p:blipFill>
          <a:blip r:embed="rId5"/>
          <a:stretch>
            <a:fillRect/>
          </a:stretch>
        </p:blipFill>
        <p:spPr>
          <a:xfrm>
            <a:off x="0" y="1132566"/>
            <a:ext cx="1270000" cy="1418067"/>
          </a:xfrm>
          <a:prstGeom prst="rect">
            <a:avLst/>
          </a:prstGeom>
        </p:spPr>
      </p:pic>
      <p:sp>
        <p:nvSpPr>
          <p:cNvPr id="29" name="箭头: 下 28">
            <a:extLst>
              <a:ext uri="{FF2B5EF4-FFF2-40B4-BE49-F238E27FC236}">
                <a16:creationId xmlns:a16="http://schemas.microsoft.com/office/drawing/2014/main" id="{356E5332-E416-4BF0-B9CC-6847B50E6892}"/>
              </a:ext>
            </a:extLst>
          </p:cNvPr>
          <p:cNvSpPr/>
          <p:nvPr/>
        </p:nvSpPr>
        <p:spPr>
          <a:xfrm rot="8574708">
            <a:off x="9987856" y="3063803"/>
            <a:ext cx="252649" cy="45692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181A5FC5-CDFF-4288-9976-0F9CA07E8E8E}"/>
              </a:ext>
            </a:extLst>
          </p:cNvPr>
          <p:cNvSpPr txBox="1"/>
          <p:nvPr/>
        </p:nvSpPr>
        <p:spPr>
          <a:xfrm>
            <a:off x="9957831" y="3621552"/>
            <a:ext cx="2017378" cy="646331"/>
          </a:xfrm>
          <a:prstGeom prst="rect">
            <a:avLst/>
          </a:prstGeom>
          <a:noFill/>
        </p:spPr>
        <p:txBody>
          <a:bodyPr wrap="square" rtlCol="0">
            <a:spAutoFit/>
          </a:bodyPr>
          <a:lstStyle/>
          <a:p>
            <a:r>
              <a:rPr lang="en-US" altLang="zh-CN" b="1" dirty="0">
                <a:solidFill>
                  <a:srgbClr val="002060"/>
                </a:solidFill>
                <a:latin typeface="Arial" panose="020B0604020202020204" pitchFamily="34" charset="0"/>
                <a:cs typeface="Arial" panose="020B0604020202020204" pitchFamily="34" charset="0"/>
              </a:rPr>
              <a:t>Recalling ordinal position</a:t>
            </a:r>
          </a:p>
        </p:txBody>
      </p:sp>
      <p:cxnSp>
        <p:nvCxnSpPr>
          <p:cNvPr id="31" name="直接连接符 30">
            <a:extLst>
              <a:ext uri="{FF2B5EF4-FFF2-40B4-BE49-F238E27FC236}">
                <a16:creationId xmlns:a16="http://schemas.microsoft.com/office/drawing/2014/main" id="{433ED6BA-700E-4D10-8C10-5AD9240F6650}"/>
              </a:ext>
            </a:extLst>
          </p:cNvPr>
          <p:cNvCxnSpPr>
            <a:cxnSpLocks/>
          </p:cNvCxnSpPr>
          <p:nvPr/>
        </p:nvCxnSpPr>
        <p:spPr>
          <a:xfrm flipV="1">
            <a:off x="7971598" y="1726586"/>
            <a:ext cx="833355" cy="229815"/>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2EC4931B-C48B-43AF-A5AF-162811587E01}"/>
              </a:ext>
            </a:extLst>
          </p:cNvPr>
          <p:cNvCxnSpPr>
            <a:cxnSpLocks/>
          </p:cNvCxnSpPr>
          <p:nvPr/>
        </p:nvCxnSpPr>
        <p:spPr>
          <a:xfrm>
            <a:off x="7987010" y="2878233"/>
            <a:ext cx="817943" cy="84625"/>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6F4DBC2-7D5D-4A6E-B277-C5D082F48AAF}"/>
              </a:ext>
            </a:extLst>
          </p:cNvPr>
          <p:cNvCxnSpPr>
            <a:cxnSpLocks/>
          </p:cNvCxnSpPr>
          <p:nvPr/>
        </p:nvCxnSpPr>
        <p:spPr>
          <a:xfrm flipV="1">
            <a:off x="8779268" y="1726586"/>
            <a:ext cx="0" cy="1228668"/>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C9CD78EE-45CF-4EF1-96E5-445A4A4E5577}"/>
              </a:ext>
            </a:extLst>
          </p:cNvPr>
          <p:cNvSpPr txBox="1"/>
          <p:nvPr/>
        </p:nvSpPr>
        <p:spPr>
          <a:xfrm>
            <a:off x="2791771" y="4870391"/>
            <a:ext cx="8088562" cy="769441"/>
          </a:xfrm>
          <a:prstGeom prst="rect">
            <a:avLst/>
          </a:prstGeom>
          <a:solidFill>
            <a:srgbClr val="0070C0"/>
          </a:solidFill>
        </p:spPr>
        <p:txBody>
          <a:bodyPr wrap="square" rtlCol="0">
            <a:spAutoFit/>
          </a:bodyPr>
          <a:lstStyle/>
          <a:p>
            <a:r>
              <a:rPr lang="en-US" altLang="zh-CN" sz="2200" dirty="0">
                <a:solidFill>
                  <a:schemeClr val="bg1"/>
                </a:solidFill>
                <a:latin typeface="Times New Roman" panose="02020603050405020304" pitchFamily="18" charset="0"/>
                <a:cs typeface="Times New Roman" panose="02020603050405020304" pitchFamily="18" charset="0"/>
              </a:rPr>
              <a:t>Could </a:t>
            </a:r>
            <a:r>
              <a:rPr lang="en-US" altLang="zh-CN" sz="2200" i="1" dirty="0">
                <a:solidFill>
                  <a:schemeClr val="bg1"/>
                </a:solidFill>
                <a:latin typeface="Times New Roman" panose="02020603050405020304" pitchFamily="18" charset="0"/>
                <a:cs typeface="Times New Roman" panose="02020603050405020304" pitchFamily="18" charset="0"/>
              </a:rPr>
              <a:t>structure </a:t>
            </a:r>
            <a:r>
              <a:rPr lang="en-US" altLang="zh-CN" sz="2200" dirty="0">
                <a:solidFill>
                  <a:schemeClr val="bg1"/>
                </a:solidFill>
                <a:latin typeface="Times New Roman" panose="02020603050405020304" pitchFamily="18" charset="0"/>
                <a:cs typeface="Times New Roman" panose="02020603050405020304" pitchFamily="18" charset="0"/>
              </a:rPr>
              <a:t>representation</a:t>
            </a:r>
            <a:r>
              <a:rPr lang="en-US" altLang="zh-CN" sz="2200" i="1" dirty="0">
                <a:solidFill>
                  <a:schemeClr val="bg1"/>
                </a:solidFill>
                <a:latin typeface="Times New Roman" panose="02020603050405020304" pitchFamily="18" charset="0"/>
                <a:cs typeface="Times New Roman" panose="02020603050405020304" pitchFamily="18" charset="0"/>
              </a:rPr>
              <a:t> </a:t>
            </a:r>
            <a:r>
              <a:rPr lang="en-US" altLang="zh-CN" sz="2200" dirty="0">
                <a:solidFill>
                  <a:schemeClr val="bg1"/>
                </a:solidFill>
                <a:latin typeface="Times New Roman" panose="02020603050405020304" pitchFamily="18" charset="0"/>
                <a:cs typeface="Times New Roman" panose="02020603050405020304" pitchFamily="18" charset="0"/>
              </a:rPr>
              <a:t>be reactivated by a neutral PING (as white noise for content reactivation) during retention ?</a:t>
            </a:r>
            <a:endParaRPr lang="zh-CN" alt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567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08117DA3-DEBF-4FD5-A220-A7AB8336FF3B}"/>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Neutral PING reactivates </a:t>
            </a:r>
            <a:r>
              <a:rPr lang="en-US" altLang="zh-CN" sz="2400" b="1" dirty="0">
                <a:solidFill>
                  <a:srgbClr val="00B0F0"/>
                </a:solidFill>
                <a:latin typeface="Arial" panose="020B0604020202020204" pitchFamily="34" charset="0"/>
                <a:ea typeface="+mj-ea"/>
                <a:cs typeface="Arial" panose="020B0604020202020204" pitchFamily="34" charset="0"/>
              </a:rPr>
              <a:t>structure</a:t>
            </a:r>
            <a:r>
              <a:rPr lang="en-US" altLang="zh-CN" sz="2400" b="1" dirty="0">
                <a:solidFill>
                  <a:schemeClr val="bg1"/>
                </a:solidFill>
                <a:latin typeface="Arial" panose="020B0604020202020204" pitchFamily="34" charset="0"/>
                <a:ea typeface="+mj-ea"/>
                <a:cs typeface="Arial" panose="020B0604020202020204" pitchFamily="34" charset="0"/>
              </a:rPr>
              <a:t> but not </a:t>
            </a:r>
            <a:r>
              <a:rPr lang="en-US" altLang="zh-CN" sz="2400" b="1" dirty="0">
                <a:solidFill>
                  <a:srgbClr val="C00000"/>
                </a:solidFill>
                <a:latin typeface="Arial" panose="020B0604020202020204" pitchFamily="34" charset="0"/>
                <a:ea typeface="+mj-ea"/>
                <a:cs typeface="Arial" panose="020B0604020202020204" pitchFamily="34" charset="0"/>
              </a:rPr>
              <a:t>content</a:t>
            </a:r>
            <a:r>
              <a:rPr lang="en-US" altLang="zh-CN" sz="2400" b="1" dirty="0">
                <a:solidFill>
                  <a:schemeClr val="bg1"/>
                </a:solidFill>
                <a:latin typeface="Arial" panose="020B0604020202020204" pitchFamily="34" charset="0"/>
                <a:ea typeface="+mj-ea"/>
                <a:cs typeface="Arial" panose="020B0604020202020204" pitchFamily="34" charset="0"/>
              </a:rPr>
              <a:t> &amp; Behavioral correlates</a:t>
            </a:r>
            <a:endParaRPr lang="zh-CN" altLang="en-US" sz="2400" dirty="0">
              <a:solidFill>
                <a:schemeClr val="bg1"/>
              </a:solidFill>
              <a:latin typeface="Arial" panose="020B0604020202020204" pitchFamily="34" charset="0"/>
              <a:ea typeface="+mj-ea"/>
              <a:cs typeface="Arial" panose="020B0604020202020204" pitchFamily="34" charset="0"/>
            </a:endParaRPr>
          </a:p>
        </p:txBody>
      </p:sp>
      <p:sp>
        <p:nvSpPr>
          <p:cNvPr id="19" name="文本框 11">
            <a:extLst>
              <a:ext uri="{FF2B5EF4-FFF2-40B4-BE49-F238E27FC236}">
                <a16:creationId xmlns:a16="http://schemas.microsoft.com/office/drawing/2014/main" id="{F549E06D-2B70-411F-8464-B075AB925C98}"/>
              </a:ext>
            </a:extLst>
          </p:cNvPr>
          <p:cNvSpPr txBox="1">
            <a:spLocks noChangeArrowheads="1"/>
          </p:cNvSpPr>
          <p:nvPr/>
        </p:nvSpPr>
        <p:spPr bwMode="auto">
          <a:xfrm>
            <a:off x="9514371" y="6117478"/>
            <a:ext cx="231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a:spcBef>
                <a:spcPct val="0"/>
              </a:spcBef>
              <a:buFontTx/>
              <a:buNone/>
            </a:pPr>
            <a:r>
              <a:rPr lang="en-US" altLang="zh-CN" sz="1800" b="1" dirty="0"/>
              <a:t>Fan et al., </a:t>
            </a:r>
            <a:r>
              <a:rPr lang="en-US" altLang="zh-CN" sz="1800" b="1" i="1" dirty="0"/>
              <a:t>in prep.</a:t>
            </a:r>
            <a:endParaRPr lang="zh-CN" altLang="en-US" sz="1800" b="1" i="1" dirty="0"/>
          </a:p>
        </p:txBody>
      </p:sp>
      <p:pic>
        <p:nvPicPr>
          <p:cNvPr id="21" name="图片 20">
            <a:extLst>
              <a:ext uri="{FF2B5EF4-FFF2-40B4-BE49-F238E27FC236}">
                <a16:creationId xmlns:a16="http://schemas.microsoft.com/office/drawing/2014/main" id="{800F92E4-587E-4848-94B2-C26B6F144429}"/>
              </a:ext>
            </a:extLst>
          </p:cNvPr>
          <p:cNvPicPr>
            <a:picLocks noChangeAspect="1"/>
          </p:cNvPicPr>
          <p:nvPr/>
        </p:nvPicPr>
        <p:blipFill rotWithShape="1">
          <a:blip r:embed="rId3"/>
          <a:srcRect t="12262" b="17694"/>
          <a:stretch/>
        </p:blipFill>
        <p:spPr>
          <a:xfrm>
            <a:off x="1238893" y="1440343"/>
            <a:ext cx="9433560" cy="1887876"/>
          </a:xfrm>
          <a:prstGeom prst="rect">
            <a:avLst/>
          </a:prstGeom>
        </p:spPr>
      </p:pic>
      <p:pic>
        <p:nvPicPr>
          <p:cNvPr id="28" name="图片 27">
            <a:extLst>
              <a:ext uri="{FF2B5EF4-FFF2-40B4-BE49-F238E27FC236}">
                <a16:creationId xmlns:a16="http://schemas.microsoft.com/office/drawing/2014/main" id="{754D049F-9102-45F4-9C4B-9FD21C32120F}"/>
              </a:ext>
            </a:extLst>
          </p:cNvPr>
          <p:cNvPicPr>
            <a:picLocks noChangeAspect="1"/>
          </p:cNvPicPr>
          <p:nvPr/>
        </p:nvPicPr>
        <p:blipFill>
          <a:blip r:embed="rId4"/>
          <a:stretch>
            <a:fillRect/>
          </a:stretch>
        </p:blipFill>
        <p:spPr>
          <a:xfrm>
            <a:off x="0" y="1132566"/>
            <a:ext cx="1270000" cy="1418067"/>
          </a:xfrm>
          <a:prstGeom prst="rect">
            <a:avLst/>
          </a:prstGeom>
        </p:spPr>
      </p:pic>
      <p:cxnSp>
        <p:nvCxnSpPr>
          <p:cNvPr id="31" name="直接连接符 30">
            <a:extLst>
              <a:ext uri="{FF2B5EF4-FFF2-40B4-BE49-F238E27FC236}">
                <a16:creationId xmlns:a16="http://schemas.microsoft.com/office/drawing/2014/main" id="{433ED6BA-700E-4D10-8C10-5AD9240F6650}"/>
              </a:ext>
            </a:extLst>
          </p:cNvPr>
          <p:cNvCxnSpPr>
            <a:cxnSpLocks/>
          </p:cNvCxnSpPr>
          <p:nvPr/>
        </p:nvCxnSpPr>
        <p:spPr>
          <a:xfrm flipV="1">
            <a:off x="7971598" y="1726586"/>
            <a:ext cx="833355" cy="229815"/>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2EC4931B-C48B-43AF-A5AF-162811587E01}"/>
              </a:ext>
            </a:extLst>
          </p:cNvPr>
          <p:cNvCxnSpPr>
            <a:cxnSpLocks/>
          </p:cNvCxnSpPr>
          <p:nvPr/>
        </p:nvCxnSpPr>
        <p:spPr>
          <a:xfrm>
            <a:off x="7987010" y="2878233"/>
            <a:ext cx="817943" cy="84625"/>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6F4DBC2-7D5D-4A6E-B277-C5D082F48AAF}"/>
              </a:ext>
            </a:extLst>
          </p:cNvPr>
          <p:cNvCxnSpPr>
            <a:cxnSpLocks/>
          </p:cNvCxnSpPr>
          <p:nvPr/>
        </p:nvCxnSpPr>
        <p:spPr>
          <a:xfrm flipV="1">
            <a:off x="8779268" y="1726586"/>
            <a:ext cx="0" cy="1228668"/>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FF665CD1-DFBD-46F1-BC97-1C08CF292E0B}"/>
              </a:ext>
            </a:extLst>
          </p:cNvPr>
          <p:cNvGrpSpPr/>
          <p:nvPr/>
        </p:nvGrpSpPr>
        <p:grpSpPr>
          <a:xfrm>
            <a:off x="3109252" y="3546424"/>
            <a:ext cx="4192813" cy="3239728"/>
            <a:chOff x="3778785" y="3541216"/>
            <a:chExt cx="3859072" cy="2983202"/>
          </a:xfrm>
        </p:grpSpPr>
        <p:pic>
          <p:nvPicPr>
            <p:cNvPr id="17" name="图片 16">
              <a:extLst>
                <a:ext uri="{FF2B5EF4-FFF2-40B4-BE49-F238E27FC236}">
                  <a16:creationId xmlns:a16="http://schemas.microsoft.com/office/drawing/2014/main" id="{FF5E72EF-2903-453D-8638-C8B298B54065}"/>
                </a:ext>
              </a:extLst>
            </p:cNvPr>
            <p:cNvPicPr>
              <a:picLocks noChangeAspect="1"/>
            </p:cNvPicPr>
            <p:nvPr/>
          </p:nvPicPr>
          <p:blipFill>
            <a:blip r:embed="rId5"/>
            <a:stretch>
              <a:fillRect/>
            </a:stretch>
          </p:blipFill>
          <p:spPr>
            <a:xfrm>
              <a:off x="3778785" y="5036669"/>
              <a:ext cx="1982558" cy="1487749"/>
            </a:xfrm>
            <a:prstGeom prst="rect">
              <a:avLst/>
            </a:prstGeom>
          </p:spPr>
        </p:pic>
        <p:pic>
          <p:nvPicPr>
            <p:cNvPr id="18" name="图片 17">
              <a:extLst>
                <a:ext uri="{FF2B5EF4-FFF2-40B4-BE49-F238E27FC236}">
                  <a16:creationId xmlns:a16="http://schemas.microsoft.com/office/drawing/2014/main" id="{BA23D6CC-F50E-4E07-9E78-D1D836F92116}"/>
                </a:ext>
              </a:extLst>
            </p:cNvPr>
            <p:cNvPicPr>
              <a:picLocks noChangeAspect="1"/>
            </p:cNvPicPr>
            <p:nvPr/>
          </p:nvPicPr>
          <p:blipFill>
            <a:blip r:embed="rId6"/>
            <a:stretch>
              <a:fillRect/>
            </a:stretch>
          </p:blipFill>
          <p:spPr>
            <a:xfrm>
              <a:off x="3778785" y="3541216"/>
              <a:ext cx="1982558" cy="1487749"/>
            </a:xfrm>
            <a:prstGeom prst="rect">
              <a:avLst/>
            </a:prstGeom>
          </p:spPr>
        </p:pic>
        <p:pic>
          <p:nvPicPr>
            <p:cNvPr id="20" name="图片 19">
              <a:extLst>
                <a:ext uri="{FF2B5EF4-FFF2-40B4-BE49-F238E27FC236}">
                  <a16:creationId xmlns:a16="http://schemas.microsoft.com/office/drawing/2014/main" id="{8505E0EC-4100-4D7F-91AF-AAFC1F25EF5D}"/>
                </a:ext>
              </a:extLst>
            </p:cNvPr>
            <p:cNvPicPr>
              <a:picLocks noChangeAspect="1"/>
            </p:cNvPicPr>
            <p:nvPr/>
          </p:nvPicPr>
          <p:blipFill>
            <a:blip r:embed="rId7"/>
            <a:stretch>
              <a:fillRect/>
            </a:stretch>
          </p:blipFill>
          <p:spPr>
            <a:xfrm>
              <a:off x="5630593" y="3541216"/>
              <a:ext cx="1982558" cy="1487749"/>
            </a:xfrm>
            <a:prstGeom prst="rect">
              <a:avLst/>
            </a:prstGeom>
          </p:spPr>
        </p:pic>
        <p:pic>
          <p:nvPicPr>
            <p:cNvPr id="34" name="图片 33">
              <a:extLst>
                <a:ext uri="{FF2B5EF4-FFF2-40B4-BE49-F238E27FC236}">
                  <a16:creationId xmlns:a16="http://schemas.microsoft.com/office/drawing/2014/main" id="{D72FFD35-58EB-49D4-84E4-4E99F40D9CF6}"/>
                </a:ext>
              </a:extLst>
            </p:cNvPr>
            <p:cNvPicPr>
              <a:picLocks noChangeAspect="1"/>
            </p:cNvPicPr>
            <p:nvPr/>
          </p:nvPicPr>
          <p:blipFill>
            <a:blip r:embed="rId8"/>
            <a:stretch>
              <a:fillRect/>
            </a:stretch>
          </p:blipFill>
          <p:spPr>
            <a:xfrm>
              <a:off x="5655299" y="5017377"/>
              <a:ext cx="1982558" cy="1487749"/>
            </a:xfrm>
            <a:prstGeom prst="rect">
              <a:avLst/>
            </a:prstGeom>
          </p:spPr>
        </p:pic>
      </p:grpSp>
      <p:sp>
        <p:nvSpPr>
          <p:cNvPr id="35" name="矩形 34">
            <a:extLst>
              <a:ext uri="{FF2B5EF4-FFF2-40B4-BE49-F238E27FC236}">
                <a16:creationId xmlns:a16="http://schemas.microsoft.com/office/drawing/2014/main" id="{71C81769-4FA8-48A3-9950-37919C6B0100}"/>
              </a:ext>
            </a:extLst>
          </p:cNvPr>
          <p:cNvSpPr/>
          <p:nvPr/>
        </p:nvSpPr>
        <p:spPr>
          <a:xfrm>
            <a:off x="223178" y="3909956"/>
            <a:ext cx="2969394" cy="646331"/>
          </a:xfrm>
          <a:prstGeom prst="rect">
            <a:avLst/>
          </a:prstGeom>
        </p:spPr>
        <p:txBody>
          <a:bodyPr wrap="square">
            <a:spAutoFit/>
          </a:bodyPr>
          <a:lstStyle/>
          <a:p>
            <a:r>
              <a:rPr lang="en-US" altLang="zh-CN" dirty="0">
                <a:solidFill>
                  <a:srgbClr val="002060"/>
                </a:solidFill>
                <a:latin typeface="Arial" panose="020B0604020202020204" pitchFamily="34" charset="0"/>
                <a:cs typeface="Arial" panose="020B0604020202020204" pitchFamily="34" charset="0"/>
              </a:rPr>
              <a:t>Structure reactivation after neutral impulse</a:t>
            </a:r>
          </a:p>
        </p:txBody>
      </p:sp>
      <p:sp>
        <p:nvSpPr>
          <p:cNvPr id="36" name="矩形 35">
            <a:extLst>
              <a:ext uri="{FF2B5EF4-FFF2-40B4-BE49-F238E27FC236}">
                <a16:creationId xmlns:a16="http://schemas.microsoft.com/office/drawing/2014/main" id="{68C98D68-351A-4752-9BBF-F15510A5E4E8}"/>
              </a:ext>
            </a:extLst>
          </p:cNvPr>
          <p:cNvSpPr/>
          <p:nvPr/>
        </p:nvSpPr>
        <p:spPr>
          <a:xfrm>
            <a:off x="223178" y="5576532"/>
            <a:ext cx="2701140" cy="646331"/>
          </a:xfrm>
          <a:prstGeom prst="rect">
            <a:avLst/>
          </a:prstGeom>
        </p:spPr>
        <p:txBody>
          <a:bodyPr wrap="square">
            <a:spAutoFit/>
          </a:bodyPr>
          <a:lstStyle/>
          <a:p>
            <a:r>
              <a:rPr lang="en-US" altLang="zh-CN" dirty="0">
                <a:solidFill>
                  <a:srgbClr val="C00000"/>
                </a:solidFill>
                <a:latin typeface="Arial" panose="020B0604020202020204" pitchFamily="34" charset="0"/>
                <a:cs typeface="Arial" panose="020B0604020202020204" pitchFamily="34" charset="0"/>
              </a:rPr>
              <a:t>No content reactivation after neutral impulse</a:t>
            </a:r>
            <a:endParaRPr lang="zh-CN" altLang="en-US" dirty="0">
              <a:solidFill>
                <a:srgbClr val="C00000"/>
              </a:solidFill>
              <a:latin typeface="Arial" panose="020B0604020202020204" pitchFamily="34" charset="0"/>
              <a:cs typeface="Arial" panose="020B0604020202020204" pitchFamily="34" charset="0"/>
            </a:endParaRPr>
          </a:p>
        </p:txBody>
      </p:sp>
      <p:pic>
        <p:nvPicPr>
          <p:cNvPr id="37" name="图片 36">
            <a:extLst>
              <a:ext uri="{FF2B5EF4-FFF2-40B4-BE49-F238E27FC236}">
                <a16:creationId xmlns:a16="http://schemas.microsoft.com/office/drawing/2014/main" id="{968B355B-B03F-4EF4-8E18-CE6584063FF9}"/>
              </a:ext>
            </a:extLst>
          </p:cNvPr>
          <p:cNvPicPr>
            <a:picLocks noChangeAspect="1"/>
          </p:cNvPicPr>
          <p:nvPr/>
        </p:nvPicPr>
        <p:blipFill>
          <a:blip r:embed="rId9"/>
          <a:stretch>
            <a:fillRect/>
          </a:stretch>
        </p:blipFill>
        <p:spPr>
          <a:xfrm>
            <a:off x="10031928" y="4626375"/>
            <a:ext cx="1798606" cy="1349707"/>
          </a:xfrm>
          <a:prstGeom prst="rect">
            <a:avLst/>
          </a:prstGeom>
        </p:spPr>
      </p:pic>
      <p:pic>
        <p:nvPicPr>
          <p:cNvPr id="38" name="图片 37">
            <a:extLst>
              <a:ext uri="{FF2B5EF4-FFF2-40B4-BE49-F238E27FC236}">
                <a16:creationId xmlns:a16="http://schemas.microsoft.com/office/drawing/2014/main" id="{B28C340B-A1EF-47EB-B688-BA5074A4439B}"/>
              </a:ext>
            </a:extLst>
          </p:cNvPr>
          <p:cNvPicPr>
            <a:picLocks noChangeAspect="1"/>
          </p:cNvPicPr>
          <p:nvPr/>
        </p:nvPicPr>
        <p:blipFill>
          <a:blip r:embed="rId10"/>
          <a:stretch>
            <a:fillRect/>
          </a:stretch>
        </p:blipFill>
        <p:spPr>
          <a:xfrm>
            <a:off x="7589714" y="4390898"/>
            <a:ext cx="2294909" cy="1722143"/>
          </a:xfrm>
          <a:prstGeom prst="rect">
            <a:avLst/>
          </a:prstGeom>
        </p:spPr>
      </p:pic>
      <p:sp>
        <p:nvSpPr>
          <p:cNvPr id="39" name="矩形 38">
            <a:extLst>
              <a:ext uri="{FF2B5EF4-FFF2-40B4-BE49-F238E27FC236}">
                <a16:creationId xmlns:a16="http://schemas.microsoft.com/office/drawing/2014/main" id="{96956BFF-304D-46A4-8082-4D440C5A8529}"/>
              </a:ext>
            </a:extLst>
          </p:cNvPr>
          <p:cNvSpPr/>
          <p:nvPr/>
        </p:nvSpPr>
        <p:spPr>
          <a:xfrm>
            <a:off x="7699633" y="3629637"/>
            <a:ext cx="4023180" cy="584775"/>
          </a:xfrm>
          <a:prstGeom prst="rect">
            <a:avLst/>
          </a:prstGeom>
        </p:spPr>
        <p:txBody>
          <a:bodyPr wrap="square">
            <a:spAutoFit/>
          </a:bodyPr>
          <a:lstStyle/>
          <a:p>
            <a:r>
              <a:rPr lang="en-US" altLang="zh-CN" sz="1600" b="1" dirty="0">
                <a:solidFill>
                  <a:srgbClr val="002060"/>
                </a:solidFill>
                <a:latin typeface="Arial" panose="020B0604020202020204" pitchFamily="34" charset="0"/>
                <a:cs typeface="Arial" panose="020B0604020202020204" pitchFamily="34" charset="0"/>
              </a:rPr>
              <a:t>Structure reactivation correlates with ordinal position memory performance</a:t>
            </a:r>
          </a:p>
        </p:txBody>
      </p:sp>
    </p:spTree>
    <p:extLst>
      <p:ext uri="{BB962C8B-B14F-4D97-AF65-F5344CB8AC3E}">
        <p14:creationId xmlns:p14="http://schemas.microsoft.com/office/powerpoint/2010/main" val="2824184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E3F52CA-14BE-4BFB-A768-177A935F9494}"/>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3200" b="1" dirty="0">
                <a:solidFill>
                  <a:schemeClr val="bg1"/>
                </a:solidFill>
                <a:latin typeface="Arial" panose="020B0604020202020204" pitchFamily="34" charset="0"/>
                <a:ea typeface="+mj-ea"/>
                <a:cs typeface="Arial" panose="020B0604020202020204" pitchFamily="34" charset="0"/>
              </a:rPr>
              <a:t>Outline</a:t>
            </a:r>
            <a:endParaRPr lang="zh-CN" altLang="en-US" sz="3200" dirty="0">
              <a:solidFill>
                <a:schemeClr val="bg1"/>
              </a:solidFill>
              <a:latin typeface="Arial" panose="020B0604020202020204" pitchFamily="34" charset="0"/>
              <a:ea typeface="+mj-ea"/>
              <a:cs typeface="Arial" panose="020B0604020202020204" pitchFamily="34" charset="0"/>
            </a:endParaRPr>
          </a:p>
        </p:txBody>
      </p:sp>
      <p:pic>
        <p:nvPicPr>
          <p:cNvPr id="46" name="图片 45">
            <a:extLst>
              <a:ext uri="{FF2B5EF4-FFF2-40B4-BE49-F238E27FC236}">
                <a16:creationId xmlns:a16="http://schemas.microsoft.com/office/drawing/2014/main" id="{D3381BA9-E99F-4B48-AA3E-E7EDE79AD63D}"/>
              </a:ext>
            </a:extLst>
          </p:cNvPr>
          <p:cNvPicPr>
            <a:picLocks noChangeAspect="1"/>
          </p:cNvPicPr>
          <p:nvPr/>
        </p:nvPicPr>
        <p:blipFill rotWithShape="1">
          <a:blip r:embed="rId3"/>
          <a:srcRect l="16697" r="33948" b="14197"/>
          <a:stretch/>
        </p:blipFill>
        <p:spPr>
          <a:xfrm>
            <a:off x="901452" y="2203964"/>
            <a:ext cx="2436745" cy="2475620"/>
          </a:xfrm>
          <a:prstGeom prst="rect">
            <a:avLst/>
          </a:prstGeom>
        </p:spPr>
      </p:pic>
      <p:grpSp>
        <p:nvGrpSpPr>
          <p:cNvPr id="8" name="组合 7">
            <a:extLst>
              <a:ext uri="{FF2B5EF4-FFF2-40B4-BE49-F238E27FC236}">
                <a16:creationId xmlns:a16="http://schemas.microsoft.com/office/drawing/2014/main" id="{9E22CB77-4365-4D05-AECC-5E3891887BC8}"/>
              </a:ext>
            </a:extLst>
          </p:cNvPr>
          <p:cNvGrpSpPr/>
          <p:nvPr/>
        </p:nvGrpSpPr>
        <p:grpSpPr>
          <a:xfrm>
            <a:off x="9205571" y="2643285"/>
            <a:ext cx="2639900" cy="1731350"/>
            <a:chOff x="7836843" y="2488553"/>
            <a:chExt cx="2639900" cy="1731350"/>
          </a:xfrm>
        </p:grpSpPr>
        <p:sp>
          <p:nvSpPr>
            <p:cNvPr id="47" name="文本框 46">
              <a:extLst>
                <a:ext uri="{FF2B5EF4-FFF2-40B4-BE49-F238E27FC236}">
                  <a16:creationId xmlns:a16="http://schemas.microsoft.com/office/drawing/2014/main" id="{98CF511B-9218-49DF-9739-2046936E2E0C}"/>
                </a:ext>
              </a:extLst>
            </p:cNvPr>
            <p:cNvSpPr txBox="1"/>
            <p:nvPr/>
          </p:nvSpPr>
          <p:spPr>
            <a:xfrm>
              <a:off x="7836843" y="2488553"/>
              <a:ext cx="2639900" cy="523220"/>
            </a:xfrm>
            <a:prstGeom prst="rect">
              <a:avLst/>
            </a:prstGeom>
            <a:noFill/>
          </p:spPr>
          <p:txBody>
            <a:bodyPr wrap="square" rtlCol="0">
              <a:spAutoFit/>
            </a:bodyPr>
            <a:lstStyle/>
            <a:p>
              <a:pPr algn="ctr"/>
              <a:r>
                <a:rPr lang="en-US" altLang="zh-CN" sz="2800" dirty="0">
                  <a:latin typeface="Arial" panose="020B0604020202020204" pitchFamily="34" charset="0"/>
                  <a:cs typeface="Arial" panose="020B0604020202020204" pitchFamily="34" charset="0"/>
                </a:rPr>
                <a:t>155-2346-3897</a:t>
              </a:r>
              <a:endParaRPr lang="zh-CN" altLang="en-US" sz="2800" dirty="0">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DE1CAEFA-94A7-417B-9D47-84E87D1F2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315" y="3119081"/>
              <a:ext cx="1512118" cy="11008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a:extLst>
              <a:ext uri="{FF2B5EF4-FFF2-40B4-BE49-F238E27FC236}">
                <a16:creationId xmlns:a16="http://schemas.microsoft.com/office/drawing/2014/main" id="{67CD3293-1402-4B9C-BB01-F3D43629A55C}"/>
              </a:ext>
            </a:extLst>
          </p:cNvPr>
          <p:cNvGrpSpPr/>
          <p:nvPr/>
        </p:nvGrpSpPr>
        <p:grpSpPr>
          <a:xfrm>
            <a:off x="2766768" y="1460626"/>
            <a:ext cx="8240486" cy="1976717"/>
            <a:chOff x="2766768" y="1460626"/>
            <a:chExt cx="8240486" cy="1976717"/>
          </a:xfrm>
        </p:grpSpPr>
        <p:grpSp>
          <p:nvGrpSpPr>
            <p:cNvPr id="49" name="组合 48">
              <a:extLst>
                <a:ext uri="{FF2B5EF4-FFF2-40B4-BE49-F238E27FC236}">
                  <a16:creationId xmlns:a16="http://schemas.microsoft.com/office/drawing/2014/main" id="{EA1E5AE3-AA92-4CA6-9F12-C7F04EFB8B1E}"/>
                </a:ext>
              </a:extLst>
            </p:cNvPr>
            <p:cNvGrpSpPr/>
            <p:nvPr/>
          </p:nvGrpSpPr>
          <p:grpSpPr>
            <a:xfrm>
              <a:off x="2766768" y="1460626"/>
              <a:ext cx="8240486" cy="1096484"/>
              <a:chOff x="2752725" y="424873"/>
              <a:chExt cx="5851086" cy="1423060"/>
            </a:xfrm>
            <a:solidFill>
              <a:schemeClr val="bg1"/>
            </a:solidFill>
          </p:grpSpPr>
          <p:sp>
            <p:nvSpPr>
              <p:cNvPr id="50" name="箭头: 左弧形 49">
                <a:extLst>
                  <a:ext uri="{FF2B5EF4-FFF2-40B4-BE49-F238E27FC236}">
                    <a16:creationId xmlns:a16="http://schemas.microsoft.com/office/drawing/2014/main" id="{D72A58C6-78B4-462B-91AD-0E6C23422CF9}"/>
                  </a:ext>
                </a:extLst>
              </p:cNvPr>
              <p:cNvSpPr/>
              <p:nvPr/>
            </p:nvSpPr>
            <p:spPr>
              <a:xfrm rot="5400000">
                <a:off x="4970579" y="-1277977"/>
                <a:ext cx="908056" cy="5343764"/>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51" name="文本框 50">
                <a:extLst>
                  <a:ext uri="{FF2B5EF4-FFF2-40B4-BE49-F238E27FC236}">
                    <a16:creationId xmlns:a16="http://schemas.microsoft.com/office/drawing/2014/main" id="{DC188B64-3C6A-4F14-AE89-0AB8176A26A9}"/>
                  </a:ext>
                </a:extLst>
              </p:cNvPr>
              <p:cNvSpPr txBox="1"/>
              <p:nvPr/>
            </p:nvSpPr>
            <p:spPr>
              <a:xfrm>
                <a:off x="2793561" y="424873"/>
                <a:ext cx="5810250" cy="51927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0070C0"/>
                    </a:solidFill>
                    <a:latin typeface="Arial" panose="020B0604020202020204" pitchFamily="34" charset="0"/>
                    <a:ea typeface="等线" panose="02010600030101010101" pitchFamily="2" charset="-122"/>
                    <a:cs typeface="Arial" panose="020B0604020202020204" pitchFamily="34" charset="0"/>
                  </a:rPr>
                  <a:t>I. Accessing WM representation during retention</a:t>
                </a:r>
                <a:endParaRPr kumimoji="0" lang="zh-CN" altLang="en-US" sz="20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2" name="文本框 11">
              <a:extLst>
                <a:ext uri="{FF2B5EF4-FFF2-40B4-BE49-F238E27FC236}">
                  <a16:creationId xmlns:a16="http://schemas.microsoft.com/office/drawing/2014/main" id="{CD880576-7415-402B-94E6-26376FFB5E13}"/>
                </a:ext>
              </a:extLst>
            </p:cNvPr>
            <p:cNvSpPr txBox="1"/>
            <p:nvPr/>
          </p:nvSpPr>
          <p:spPr>
            <a:xfrm>
              <a:off x="3919049" y="2160070"/>
              <a:ext cx="5506183" cy="1277273"/>
            </a:xfrm>
            <a:prstGeom prst="rect">
              <a:avLst/>
            </a:prstGeom>
            <a:noFill/>
          </p:spPr>
          <p:txBody>
            <a:bodyPr wrap="square" rtlCol="0">
              <a:spAutoFit/>
            </a:bodyPr>
            <a:lstStyle/>
            <a:p>
              <a:pPr>
                <a:spcBef>
                  <a:spcPts val="600"/>
                </a:spcBef>
              </a:pPr>
              <a:r>
                <a:rPr lang="en-US" altLang="zh-CN" b="1" dirty="0">
                  <a:latin typeface="Times New Roman" panose="02020603050405020304" pitchFamily="18" charset="0"/>
                  <a:cs typeface="Times New Roman" panose="02020603050405020304" pitchFamily="18" charset="0"/>
                </a:rPr>
                <a:t>Project 1</a:t>
              </a:r>
              <a:r>
                <a:rPr lang="en-US" altLang="zh-CN" dirty="0">
                  <a:latin typeface="Times New Roman" panose="02020603050405020304" pitchFamily="18" charset="0"/>
                  <a:cs typeface="Times New Roman" panose="02020603050405020304" pitchFamily="18" charset="0"/>
                </a:rPr>
                <a:t>: sequence structure </a:t>
              </a:r>
              <a:r>
                <a:rPr lang="en-US" altLang="zh-CN" i="1" dirty="0">
                  <a:latin typeface="Times New Roman" panose="02020603050405020304" pitchFamily="18" charset="0"/>
                  <a:cs typeface="Times New Roman" panose="02020603050405020304" pitchFamily="18" charset="0"/>
                </a:rPr>
                <a:t>reorganizes</a:t>
              </a:r>
              <a:r>
                <a:rPr lang="en-US" altLang="zh-CN" dirty="0">
                  <a:latin typeface="Times New Roman" panose="02020603050405020304" pitchFamily="18" charset="0"/>
                  <a:cs typeface="Times New Roman" panose="02020603050405020304" pitchFamily="18" charset="0"/>
                </a:rPr>
                <a:t> item representations in WM</a:t>
              </a:r>
            </a:p>
            <a:p>
              <a:pPr>
                <a:spcBef>
                  <a:spcPts val="600"/>
                </a:spcBef>
              </a:pPr>
              <a:r>
                <a:rPr lang="en-US" altLang="zh-CN" b="1" dirty="0">
                  <a:latin typeface="Times New Roman" panose="02020603050405020304" pitchFamily="18" charset="0"/>
                  <a:cs typeface="Times New Roman" panose="02020603050405020304" pitchFamily="18" charset="0"/>
                </a:rPr>
                <a:t>Project 2</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content and structure </a:t>
              </a:r>
              <a:r>
                <a:rPr lang="en-US" altLang="zh-CN" dirty="0">
                  <a:latin typeface="Times New Roman" panose="02020603050405020304" pitchFamily="18" charset="0"/>
                  <a:cs typeface="Times New Roman" panose="02020603050405020304" pitchFamily="18" charset="0"/>
                </a:rPr>
                <a:t>maintenance in auditory sequence memory</a:t>
              </a:r>
              <a:endParaRPr lang="zh-CN" altLang="en-US" dirty="0">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F6443C5F-1D3A-4402-ABD7-7058C785A22A}"/>
              </a:ext>
            </a:extLst>
          </p:cNvPr>
          <p:cNvGrpSpPr/>
          <p:nvPr/>
        </p:nvGrpSpPr>
        <p:grpSpPr>
          <a:xfrm>
            <a:off x="3084456" y="4472509"/>
            <a:ext cx="7351368" cy="1596541"/>
            <a:chOff x="3084456" y="4472509"/>
            <a:chExt cx="7351368" cy="1596541"/>
          </a:xfrm>
        </p:grpSpPr>
        <p:grpSp>
          <p:nvGrpSpPr>
            <p:cNvPr id="52" name="组合 51">
              <a:extLst>
                <a:ext uri="{FF2B5EF4-FFF2-40B4-BE49-F238E27FC236}">
                  <a16:creationId xmlns:a16="http://schemas.microsoft.com/office/drawing/2014/main" id="{82A6E394-207D-495C-BD61-2841473EFAAD}"/>
                </a:ext>
              </a:extLst>
            </p:cNvPr>
            <p:cNvGrpSpPr/>
            <p:nvPr/>
          </p:nvGrpSpPr>
          <p:grpSpPr>
            <a:xfrm>
              <a:off x="3084456" y="4472509"/>
              <a:ext cx="7351368" cy="806079"/>
              <a:chOff x="3166947" y="4521557"/>
              <a:chExt cx="5148873" cy="1046161"/>
            </a:xfrm>
          </p:grpSpPr>
          <p:sp>
            <p:nvSpPr>
              <p:cNvPr id="53" name="箭头: 右弧形 52">
                <a:extLst>
                  <a:ext uri="{FF2B5EF4-FFF2-40B4-BE49-F238E27FC236}">
                    <a16:creationId xmlns:a16="http://schemas.microsoft.com/office/drawing/2014/main" id="{4D474232-A6C6-493D-86BB-5642F690831D}"/>
                  </a:ext>
                </a:extLst>
              </p:cNvPr>
              <p:cNvSpPr/>
              <p:nvPr/>
            </p:nvSpPr>
            <p:spPr>
              <a:xfrm rot="5400000">
                <a:off x="5218303" y="2470201"/>
                <a:ext cx="1046161" cy="5148873"/>
              </a:xfrm>
              <a:prstGeom prst="curved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文本框 53">
                <a:extLst>
                  <a:ext uri="{FF2B5EF4-FFF2-40B4-BE49-F238E27FC236}">
                    <a16:creationId xmlns:a16="http://schemas.microsoft.com/office/drawing/2014/main" id="{5619C7C1-938F-4F31-8B1B-9FF1A0AFE8B0}"/>
                  </a:ext>
                </a:extLst>
              </p:cNvPr>
              <p:cNvSpPr txBox="1"/>
              <p:nvPr/>
            </p:nvSpPr>
            <p:spPr>
              <a:xfrm>
                <a:off x="3611216" y="4784999"/>
                <a:ext cx="4478336" cy="5192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C00000"/>
                    </a:solidFill>
                    <a:latin typeface="Arial" panose="020B0604020202020204" pitchFamily="34" charset="0"/>
                    <a:ea typeface="等线" panose="02010600030101010101" pitchFamily="2" charset="-122"/>
                    <a:cs typeface="Arial" panose="020B0604020202020204" pitchFamily="34" charset="0"/>
                  </a:rPr>
                  <a:t>II. Manipulating multi-item WM </a:t>
                </a:r>
                <a:r>
                  <a:rPr lang="en-US" altLang="zh-CN" sz="1600" dirty="0">
                    <a:solidFill>
                      <a:srgbClr val="C00000"/>
                    </a:solidFill>
                    <a:latin typeface="Arial" panose="020B0604020202020204" pitchFamily="34" charset="0"/>
                    <a:ea typeface="等线" panose="02010600030101010101" pitchFamily="2" charset="-122"/>
                    <a:cs typeface="Arial" panose="020B0604020202020204" pitchFamily="34" charset="0"/>
                  </a:rPr>
                  <a:t>(causal evidence)</a:t>
                </a:r>
                <a:endParaRPr kumimoji="0" lang="zh-CN" altLang="en-US" sz="160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8" name="文本框 57">
              <a:extLst>
                <a:ext uri="{FF2B5EF4-FFF2-40B4-BE49-F238E27FC236}">
                  <a16:creationId xmlns:a16="http://schemas.microsoft.com/office/drawing/2014/main" id="{C18EA404-5E8A-4413-AB8C-627FC014CE0B}"/>
                </a:ext>
              </a:extLst>
            </p:cNvPr>
            <p:cNvSpPr txBox="1"/>
            <p:nvPr/>
          </p:nvSpPr>
          <p:spPr>
            <a:xfrm>
              <a:off x="3987505" y="5422719"/>
              <a:ext cx="5534529" cy="646331"/>
            </a:xfrm>
            <a:prstGeom prst="rect">
              <a:avLst/>
            </a:prstGeom>
            <a:noFill/>
          </p:spPr>
          <p:txBody>
            <a:bodyPr wrap="square" rtlCol="0">
              <a:spAutoFit/>
            </a:bodyPr>
            <a:lstStyle/>
            <a:p>
              <a:pPr>
                <a:spcBef>
                  <a:spcPts val="600"/>
                </a:spcBef>
              </a:pPr>
              <a:r>
                <a:rPr lang="en-US" altLang="zh-CN" b="1" dirty="0">
                  <a:latin typeface="Times New Roman" panose="02020603050405020304" pitchFamily="18" charset="0"/>
                  <a:cs typeface="Times New Roman" panose="02020603050405020304" pitchFamily="18" charset="0"/>
                </a:rPr>
                <a:t>Project 3</a:t>
              </a:r>
              <a:r>
                <a:rPr lang="en-US" altLang="zh-CN" dirty="0">
                  <a:latin typeface="Times New Roman" panose="02020603050405020304" pitchFamily="18" charset="0"/>
                  <a:cs typeface="Times New Roman" panose="02020603050405020304" pitchFamily="18" charset="0"/>
                </a:rPr>
                <a:t>: “Dynamic perturbation” approach to manipulate WM &amp; STP-based neural modelling</a:t>
              </a:r>
            </a:p>
          </p:txBody>
        </p:sp>
      </p:grpSp>
    </p:spTree>
    <p:extLst>
      <p:ext uri="{BB962C8B-B14F-4D97-AF65-F5344CB8AC3E}">
        <p14:creationId xmlns:p14="http://schemas.microsoft.com/office/powerpoint/2010/main" val="5542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E3F52CA-14BE-4BFB-A768-177A935F9494}"/>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3200" b="1" dirty="0">
                <a:solidFill>
                  <a:schemeClr val="bg1"/>
                </a:solidFill>
                <a:latin typeface="Arial" panose="020B0604020202020204" pitchFamily="34" charset="0"/>
                <a:ea typeface="+mj-ea"/>
                <a:cs typeface="Arial" panose="020B0604020202020204" pitchFamily="34" charset="0"/>
              </a:rPr>
              <a:t>Outline</a:t>
            </a:r>
            <a:endParaRPr lang="zh-CN" altLang="en-US" sz="3200" dirty="0">
              <a:solidFill>
                <a:schemeClr val="bg1"/>
              </a:solidFill>
              <a:latin typeface="Arial" panose="020B0604020202020204" pitchFamily="34" charset="0"/>
              <a:ea typeface="+mj-ea"/>
              <a:cs typeface="Arial" panose="020B0604020202020204" pitchFamily="34" charset="0"/>
            </a:endParaRPr>
          </a:p>
        </p:txBody>
      </p:sp>
      <p:pic>
        <p:nvPicPr>
          <p:cNvPr id="46" name="图片 45">
            <a:extLst>
              <a:ext uri="{FF2B5EF4-FFF2-40B4-BE49-F238E27FC236}">
                <a16:creationId xmlns:a16="http://schemas.microsoft.com/office/drawing/2014/main" id="{D3381BA9-E99F-4B48-AA3E-E7EDE79AD63D}"/>
              </a:ext>
            </a:extLst>
          </p:cNvPr>
          <p:cNvPicPr>
            <a:picLocks noChangeAspect="1"/>
          </p:cNvPicPr>
          <p:nvPr/>
        </p:nvPicPr>
        <p:blipFill rotWithShape="1">
          <a:blip r:embed="rId3"/>
          <a:srcRect l="16697" r="33948" b="14197"/>
          <a:stretch/>
        </p:blipFill>
        <p:spPr>
          <a:xfrm>
            <a:off x="901452" y="2203964"/>
            <a:ext cx="2436745" cy="2475620"/>
          </a:xfrm>
          <a:prstGeom prst="rect">
            <a:avLst/>
          </a:prstGeom>
        </p:spPr>
      </p:pic>
      <p:grpSp>
        <p:nvGrpSpPr>
          <p:cNvPr id="8" name="组合 7">
            <a:extLst>
              <a:ext uri="{FF2B5EF4-FFF2-40B4-BE49-F238E27FC236}">
                <a16:creationId xmlns:a16="http://schemas.microsoft.com/office/drawing/2014/main" id="{9E22CB77-4365-4D05-AECC-5E3891887BC8}"/>
              </a:ext>
            </a:extLst>
          </p:cNvPr>
          <p:cNvGrpSpPr/>
          <p:nvPr/>
        </p:nvGrpSpPr>
        <p:grpSpPr>
          <a:xfrm>
            <a:off x="9205571" y="2643285"/>
            <a:ext cx="2639900" cy="1731350"/>
            <a:chOff x="7836843" y="2488553"/>
            <a:chExt cx="2639900" cy="1731350"/>
          </a:xfrm>
        </p:grpSpPr>
        <p:sp>
          <p:nvSpPr>
            <p:cNvPr id="47" name="文本框 46">
              <a:extLst>
                <a:ext uri="{FF2B5EF4-FFF2-40B4-BE49-F238E27FC236}">
                  <a16:creationId xmlns:a16="http://schemas.microsoft.com/office/drawing/2014/main" id="{98CF511B-9218-49DF-9739-2046936E2E0C}"/>
                </a:ext>
              </a:extLst>
            </p:cNvPr>
            <p:cNvSpPr txBox="1"/>
            <p:nvPr/>
          </p:nvSpPr>
          <p:spPr>
            <a:xfrm>
              <a:off x="7836843" y="2488553"/>
              <a:ext cx="2639900" cy="523220"/>
            </a:xfrm>
            <a:prstGeom prst="rect">
              <a:avLst/>
            </a:prstGeom>
            <a:noFill/>
          </p:spPr>
          <p:txBody>
            <a:bodyPr wrap="square" rtlCol="0">
              <a:spAutoFit/>
            </a:bodyPr>
            <a:lstStyle/>
            <a:p>
              <a:pPr algn="ctr"/>
              <a:r>
                <a:rPr lang="en-US" altLang="zh-CN" sz="2800" dirty="0">
                  <a:latin typeface="Arial" panose="020B0604020202020204" pitchFamily="34" charset="0"/>
                  <a:cs typeface="Arial" panose="020B0604020202020204" pitchFamily="34" charset="0"/>
                </a:rPr>
                <a:t>155-2346-3897</a:t>
              </a:r>
              <a:endParaRPr lang="zh-CN" altLang="en-US" sz="2800" dirty="0">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DE1CAEFA-94A7-417B-9D47-84E87D1F2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315" y="3119081"/>
              <a:ext cx="1512118" cy="11008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a:extLst>
              <a:ext uri="{FF2B5EF4-FFF2-40B4-BE49-F238E27FC236}">
                <a16:creationId xmlns:a16="http://schemas.microsoft.com/office/drawing/2014/main" id="{67CD3293-1402-4B9C-BB01-F3D43629A55C}"/>
              </a:ext>
            </a:extLst>
          </p:cNvPr>
          <p:cNvGrpSpPr/>
          <p:nvPr/>
        </p:nvGrpSpPr>
        <p:grpSpPr>
          <a:xfrm>
            <a:off x="2766768" y="1460626"/>
            <a:ext cx="8240486" cy="1976717"/>
            <a:chOff x="2766768" y="1460626"/>
            <a:chExt cx="8240486" cy="1976717"/>
          </a:xfrm>
        </p:grpSpPr>
        <p:grpSp>
          <p:nvGrpSpPr>
            <p:cNvPr id="49" name="组合 48">
              <a:extLst>
                <a:ext uri="{FF2B5EF4-FFF2-40B4-BE49-F238E27FC236}">
                  <a16:creationId xmlns:a16="http://schemas.microsoft.com/office/drawing/2014/main" id="{EA1E5AE3-AA92-4CA6-9F12-C7F04EFB8B1E}"/>
                </a:ext>
              </a:extLst>
            </p:cNvPr>
            <p:cNvGrpSpPr/>
            <p:nvPr/>
          </p:nvGrpSpPr>
          <p:grpSpPr>
            <a:xfrm>
              <a:off x="2766768" y="1460626"/>
              <a:ext cx="8240486" cy="1096484"/>
              <a:chOff x="2752725" y="424873"/>
              <a:chExt cx="5851086" cy="1423060"/>
            </a:xfrm>
            <a:solidFill>
              <a:schemeClr val="bg1"/>
            </a:solidFill>
          </p:grpSpPr>
          <p:sp>
            <p:nvSpPr>
              <p:cNvPr id="50" name="箭头: 左弧形 49">
                <a:extLst>
                  <a:ext uri="{FF2B5EF4-FFF2-40B4-BE49-F238E27FC236}">
                    <a16:creationId xmlns:a16="http://schemas.microsoft.com/office/drawing/2014/main" id="{D72A58C6-78B4-462B-91AD-0E6C23422CF9}"/>
                  </a:ext>
                </a:extLst>
              </p:cNvPr>
              <p:cNvSpPr/>
              <p:nvPr/>
            </p:nvSpPr>
            <p:spPr>
              <a:xfrm rot="5400000">
                <a:off x="4970579" y="-1277977"/>
                <a:ext cx="908056" cy="5343764"/>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51" name="文本框 50">
                <a:extLst>
                  <a:ext uri="{FF2B5EF4-FFF2-40B4-BE49-F238E27FC236}">
                    <a16:creationId xmlns:a16="http://schemas.microsoft.com/office/drawing/2014/main" id="{DC188B64-3C6A-4F14-AE89-0AB8176A26A9}"/>
                  </a:ext>
                </a:extLst>
              </p:cNvPr>
              <p:cNvSpPr txBox="1"/>
              <p:nvPr/>
            </p:nvSpPr>
            <p:spPr>
              <a:xfrm>
                <a:off x="2793561" y="424873"/>
                <a:ext cx="5810250" cy="51927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0070C0"/>
                    </a:solidFill>
                    <a:latin typeface="Arial" panose="020B0604020202020204" pitchFamily="34" charset="0"/>
                    <a:ea typeface="等线" panose="02010600030101010101" pitchFamily="2" charset="-122"/>
                    <a:cs typeface="Arial" panose="020B0604020202020204" pitchFamily="34" charset="0"/>
                  </a:rPr>
                  <a:t>I. Accessing WM representation during retention</a:t>
                </a:r>
                <a:endParaRPr kumimoji="0" lang="zh-CN" altLang="en-US" sz="20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2" name="文本框 11">
              <a:extLst>
                <a:ext uri="{FF2B5EF4-FFF2-40B4-BE49-F238E27FC236}">
                  <a16:creationId xmlns:a16="http://schemas.microsoft.com/office/drawing/2014/main" id="{CD880576-7415-402B-94E6-26376FFB5E13}"/>
                </a:ext>
              </a:extLst>
            </p:cNvPr>
            <p:cNvSpPr txBox="1"/>
            <p:nvPr/>
          </p:nvSpPr>
          <p:spPr>
            <a:xfrm>
              <a:off x="3919049" y="2160070"/>
              <a:ext cx="5506183" cy="12772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b="1" dirty="0">
                  <a:solidFill>
                    <a:schemeClr val="bg1">
                      <a:lumMod val="85000"/>
                    </a:schemeClr>
                  </a:solidFill>
                  <a:latin typeface="Times New Roman" panose="02020603050405020304" pitchFamily="18" charset="0"/>
                  <a:cs typeface="Times New Roman" panose="02020603050405020304" pitchFamily="18" charset="0"/>
                </a:rPr>
                <a:t>Project 1</a:t>
              </a:r>
              <a:r>
                <a:rPr lang="en-US" altLang="zh-CN" dirty="0">
                  <a:solidFill>
                    <a:schemeClr val="bg1">
                      <a:lumMod val="85000"/>
                    </a:schemeClr>
                  </a:solidFill>
                  <a:latin typeface="Times New Roman" panose="02020603050405020304" pitchFamily="18" charset="0"/>
                  <a:cs typeface="Times New Roman" panose="02020603050405020304" pitchFamily="18" charset="0"/>
                </a:rPr>
                <a:t>: Sequence structure </a:t>
              </a:r>
              <a:r>
                <a:rPr lang="en-US" altLang="zh-CN" i="1" dirty="0">
                  <a:solidFill>
                    <a:schemeClr val="bg1">
                      <a:lumMod val="85000"/>
                    </a:schemeClr>
                  </a:solidFill>
                  <a:latin typeface="Times New Roman" panose="02020603050405020304" pitchFamily="18" charset="0"/>
                  <a:cs typeface="Times New Roman" panose="02020603050405020304" pitchFamily="18" charset="0"/>
                </a:rPr>
                <a:t>reorganizes</a:t>
              </a:r>
              <a:r>
                <a:rPr lang="en-US" altLang="zh-CN" dirty="0">
                  <a:solidFill>
                    <a:schemeClr val="bg1">
                      <a:lumMod val="85000"/>
                    </a:schemeClr>
                  </a:solidFill>
                  <a:latin typeface="Times New Roman" panose="02020603050405020304" pitchFamily="18" charset="0"/>
                  <a:cs typeface="Times New Roman" panose="02020603050405020304" pitchFamily="18" charset="0"/>
                </a:rPr>
                <a:t> item representations in WM</a:t>
              </a:r>
            </a:p>
            <a:p>
              <a:pPr marL="285750" indent="-285750">
                <a:spcBef>
                  <a:spcPts val="600"/>
                </a:spcBef>
                <a:buFont typeface="Arial" panose="020B0604020202020204" pitchFamily="34" charset="0"/>
                <a:buChar char="•"/>
              </a:pPr>
              <a:r>
                <a:rPr lang="en-US" altLang="zh-CN" b="1" dirty="0">
                  <a:solidFill>
                    <a:schemeClr val="bg1">
                      <a:lumMod val="85000"/>
                    </a:schemeClr>
                  </a:solidFill>
                  <a:latin typeface="Times New Roman" panose="02020603050405020304" pitchFamily="18" charset="0"/>
                  <a:cs typeface="Times New Roman" panose="02020603050405020304" pitchFamily="18" charset="0"/>
                </a:rPr>
                <a:t>Project 2</a:t>
              </a:r>
              <a:r>
                <a:rPr lang="en-US" altLang="zh-CN" dirty="0">
                  <a:solidFill>
                    <a:schemeClr val="bg1">
                      <a:lumMod val="85000"/>
                    </a:schemeClr>
                  </a:solidFill>
                  <a:latin typeface="Times New Roman" panose="02020603050405020304" pitchFamily="18" charset="0"/>
                  <a:cs typeface="Times New Roman" panose="02020603050405020304" pitchFamily="18" charset="0"/>
                </a:rPr>
                <a:t>: Distinct </a:t>
              </a:r>
              <a:r>
                <a:rPr lang="en-US" altLang="zh-CN" i="1" dirty="0">
                  <a:solidFill>
                    <a:schemeClr val="bg1">
                      <a:lumMod val="85000"/>
                    </a:schemeClr>
                  </a:solidFill>
                  <a:latin typeface="Times New Roman" panose="02020603050405020304" pitchFamily="18" charset="0"/>
                  <a:cs typeface="Times New Roman" panose="02020603050405020304" pitchFamily="18" charset="0"/>
                </a:rPr>
                <a:t>content and structure </a:t>
              </a:r>
              <a:r>
                <a:rPr lang="en-US" altLang="zh-CN" dirty="0">
                  <a:solidFill>
                    <a:schemeClr val="bg1">
                      <a:lumMod val="85000"/>
                    </a:schemeClr>
                  </a:solidFill>
                  <a:latin typeface="Times New Roman" panose="02020603050405020304" pitchFamily="18" charset="0"/>
                  <a:cs typeface="Times New Roman" panose="02020603050405020304" pitchFamily="18" charset="0"/>
                </a:rPr>
                <a:t>maintenance in auditory sequence memory</a:t>
              </a:r>
              <a:endParaRPr lang="zh-CN" altLang="en-US" dirty="0">
                <a:solidFill>
                  <a:schemeClr val="bg1">
                    <a:lumMod val="85000"/>
                  </a:schemeClr>
                </a:solidFill>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F6443C5F-1D3A-4402-ABD7-7058C785A22A}"/>
              </a:ext>
            </a:extLst>
          </p:cNvPr>
          <p:cNvGrpSpPr/>
          <p:nvPr/>
        </p:nvGrpSpPr>
        <p:grpSpPr>
          <a:xfrm>
            <a:off x="3084456" y="4472509"/>
            <a:ext cx="7351368" cy="1596541"/>
            <a:chOff x="3084456" y="4472509"/>
            <a:chExt cx="7351368" cy="1596541"/>
          </a:xfrm>
        </p:grpSpPr>
        <p:grpSp>
          <p:nvGrpSpPr>
            <p:cNvPr id="52" name="组合 51">
              <a:extLst>
                <a:ext uri="{FF2B5EF4-FFF2-40B4-BE49-F238E27FC236}">
                  <a16:creationId xmlns:a16="http://schemas.microsoft.com/office/drawing/2014/main" id="{82A6E394-207D-495C-BD61-2841473EFAAD}"/>
                </a:ext>
              </a:extLst>
            </p:cNvPr>
            <p:cNvGrpSpPr/>
            <p:nvPr/>
          </p:nvGrpSpPr>
          <p:grpSpPr>
            <a:xfrm>
              <a:off x="3084456" y="4472509"/>
              <a:ext cx="7351368" cy="806079"/>
              <a:chOff x="3166947" y="4521557"/>
              <a:chExt cx="5148873" cy="1046161"/>
            </a:xfrm>
          </p:grpSpPr>
          <p:sp>
            <p:nvSpPr>
              <p:cNvPr id="53" name="箭头: 右弧形 52">
                <a:extLst>
                  <a:ext uri="{FF2B5EF4-FFF2-40B4-BE49-F238E27FC236}">
                    <a16:creationId xmlns:a16="http://schemas.microsoft.com/office/drawing/2014/main" id="{4D474232-A6C6-493D-86BB-5642F690831D}"/>
                  </a:ext>
                </a:extLst>
              </p:cNvPr>
              <p:cNvSpPr/>
              <p:nvPr/>
            </p:nvSpPr>
            <p:spPr>
              <a:xfrm rot="5400000">
                <a:off x="5218303" y="2470201"/>
                <a:ext cx="1046161" cy="5148873"/>
              </a:xfrm>
              <a:prstGeom prst="curved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文本框 53">
                <a:extLst>
                  <a:ext uri="{FF2B5EF4-FFF2-40B4-BE49-F238E27FC236}">
                    <a16:creationId xmlns:a16="http://schemas.microsoft.com/office/drawing/2014/main" id="{5619C7C1-938F-4F31-8B1B-9FF1A0AFE8B0}"/>
                  </a:ext>
                </a:extLst>
              </p:cNvPr>
              <p:cNvSpPr txBox="1"/>
              <p:nvPr/>
            </p:nvSpPr>
            <p:spPr>
              <a:xfrm>
                <a:off x="3611216" y="4784999"/>
                <a:ext cx="4478336" cy="5192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lumMod val="85000"/>
                      </a:schemeClr>
                    </a:solidFill>
                    <a:latin typeface="Arial" panose="020B0604020202020204" pitchFamily="34" charset="0"/>
                    <a:ea typeface="等线" panose="02010600030101010101" pitchFamily="2" charset="-122"/>
                    <a:cs typeface="Arial" panose="020B0604020202020204" pitchFamily="34" charset="0"/>
                  </a:rPr>
                  <a:t>II. Manipulating multi-item WM </a:t>
                </a:r>
                <a:r>
                  <a:rPr lang="en-US" altLang="zh-CN" sz="1600" dirty="0">
                    <a:solidFill>
                      <a:schemeClr val="bg1">
                        <a:lumMod val="85000"/>
                      </a:schemeClr>
                    </a:solidFill>
                    <a:latin typeface="Arial" panose="020B0604020202020204" pitchFamily="34" charset="0"/>
                    <a:ea typeface="等线" panose="02010600030101010101" pitchFamily="2" charset="-122"/>
                    <a:cs typeface="Arial" panose="020B0604020202020204" pitchFamily="34" charset="0"/>
                  </a:rPr>
                  <a:t>(causal evidence)</a:t>
                </a:r>
                <a:endParaRPr kumimoji="0" lang="zh-CN" altLang="en-US" sz="160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8" name="文本框 57">
              <a:extLst>
                <a:ext uri="{FF2B5EF4-FFF2-40B4-BE49-F238E27FC236}">
                  <a16:creationId xmlns:a16="http://schemas.microsoft.com/office/drawing/2014/main" id="{C18EA404-5E8A-4413-AB8C-627FC014CE0B}"/>
                </a:ext>
              </a:extLst>
            </p:cNvPr>
            <p:cNvSpPr txBox="1"/>
            <p:nvPr/>
          </p:nvSpPr>
          <p:spPr>
            <a:xfrm>
              <a:off x="3987505" y="5422719"/>
              <a:ext cx="5534529"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b="1" dirty="0">
                  <a:solidFill>
                    <a:schemeClr val="bg1">
                      <a:lumMod val="85000"/>
                    </a:schemeClr>
                  </a:solidFill>
                  <a:latin typeface="Times New Roman" panose="02020603050405020304" pitchFamily="18" charset="0"/>
                  <a:cs typeface="Times New Roman" panose="02020603050405020304" pitchFamily="18" charset="0"/>
                </a:rPr>
                <a:t>Project 3</a:t>
              </a:r>
              <a:r>
                <a:rPr lang="en-US" altLang="zh-CN" dirty="0">
                  <a:solidFill>
                    <a:schemeClr val="bg1">
                      <a:lumMod val="85000"/>
                    </a:schemeClr>
                  </a:solidFill>
                  <a:latin typeface="Times New Roman" panose="02020603050405020304" pitchFamily="18" charset="0"/>
                  <a:cs typeface="Times New Roman" panose="02020603050405020304" pitchFamily="18" charset="0"/>
                </a:rPr>
                <a:t>: “Dynamic perturbation” approach to manipulate WM; STP-based neural modelling</a:t>
              </a:r>
            </a:p>
          </p:txBody>
        </p:sp>
      </p:grpSp>
      <p:sp>
        <p:nvSpPr>
          <p:cNvPr id="5" name="文本框 4">
            <a:extLst>
              <a:ext uri="{FF2B5EF4-FFF2-40B4-BE49-F238E27FC236}">
                <a16:creationId xmlns:a16="http://schemas.microsoft.com/office/drawing/2014/main" id="{2FB547C1-D719-4F92-9B99-2C161F3706DE}"/>
              </a:ext>
            </a:extLst>
          </p:cNvPr>
          <p:cNvSpPr txBox="1"/>
          <p:nvPr/>
        </p:nvSpPr>
        <p:spPr>
          <a:xfrm>
            <a:off x="3718767" y="3123930"/>
            <a:ext cx="5808576" cy="1384995"/>
          </a:xfrm>
          <a:prstGeom prst="rect">
            <a:avLst/>
          </a:prstGeom>
          <a:solidFill>
            <a:srgbClr val="002060"/>
          </a:solidFill>
        </p:spPr>
        <p:txBody>
          <a:bodyPr wrap="square" rtlCol="0">
            <a:spAutoFit/>
          </a:bodyPr>
          <a:lstStyle/>
          <a:p>
            <a:pPr>
              <a:lnSpc>
                <a:spcPct val="150000"/>
              </a:lnSpc>
              <a:spcBef>
                <a:spcPts val="1200"/>
              </a:spcBef>
            </a:pPr>
            <a:r>
              <a:rPr lang="en-US" altLang="zh-CN" sz="2200" dirty="0">
                <a:solidFill>
                  <a:schemeClr val="bg1"/>
                </a:solidFill>
                <a:latin typeface="Arial" panose="020B0604020202020204" pitchFamily="34" charset="0"/>
                <a:cs typeface="Arial" panose="020B0604020202020204" pitchFamily="34" charset="0"/>
              </a:rPr>
              <a:t> How to access information representation  during WM retention ?</a:t>
            </a:r>
          </a:p>
          <a:p>
            <a:endParaRPr lang="zh-CN"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016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9447CA-A948-4D6E-A3AE-7EE43DDDFD65}"/>
              </a:ext>
            </a:extLst>
          </p:cNvPr>
          <p:cNvPicPr>
            <a:picLocks noChangeAspect="1"/>
          </p:cNvPicPr>
          <p:nvPr/>
        </p:nvPicPr>
        <p:blipFill rotWithShape="1">
          <a:blip r:embed="rId2">
            <a:extLst>
              <a:ext uri="{28A0092B-C50C-407E-A947-70E740481C1C}">
                <a14:useLocalDpi xmlns:a14="http://schemas.microsoft.com/office/drawing/2010/main" val="0"/>
              </a:ext>
            </a:extLst>
          </a:blip>
          <a:srcRect t="69632" r="49496"/>
          <a:stretch/>
        </p:blipFill>
        <p:spPr>
          <a:xfrm>
            <a:off x="2349797" y="3777595"/>
            <a:ext cx="3382092" cy="2659927"/>
          </a:xfrm>
          <a:prstGeom prst="rect">
            <a:avLst/>
          </a:prstGeom>
        </p:spPr>
      </p:pic>
      <p:sp>
        <p:nvSpPr>
          <p:cNvPr id="4" name="文本框 3">
            <a:extLst>
              <a:ext uri="{FF2B5EF4-FFF2-40B4-BE49-F238E27FC236}">
                <a16:creationId xmlns:a16="http://schemas.microsoft.com/office/drawing/2014/main" id="{84D78010-FC3D-4733-97E5-83E867CFD92E}"/>
              </a:ext>
            </a:extLst>
          </p:cNvPr>
          <p:cNvSpPr txBox="1"/>
          <p:nvPr/>
        </p:nvSpPr>
        <p:spPr>
          <a:xfrm>
            <a:off x="7197597" y="1845916"/>
            <a:ext cx="4689604" cy="3877985"/>
          </a:xfrm>
          <a:prstGeom prst="rect">
            <a:avLst/>
          </a:prstGeom>
          <a:noFill/>
        </p:spPr>
        <p:txBody>
          <a:bodyPr wrap="square" rtlCol="0">
            <a:spAutoFit/>
          </a:bodyPr>
          <a:lstStyle/>
          <a:p>
            <a:pPr marL="342900" indent="-342900">
              <a:spcBef>
                <a:spcPts val="600"/>
              </a:spcBef>
              <a:buFontTx/>
              <a:buChar char="-"/>
            </a:pPr>
            <a:r>
              <a:rPr lang="en-US" altLang="zh-CN" dirty="0">
                <a:solidFill>
                  <a:srgbClr val="002060"/>
                </a:solidFill>
                <a:latin typeface="Arial" panose="020B0604020202020204" pitchFamily="34" charset="0"/>
                <a:cs typeface="Arial" panose="020B0604020202020204" pitchFamily="34" charset="0"/>
              </a:rPr>
              <a:t>Using luminance sequence to tag item-specific response during retention </a:t>
            </a:r>
            <a:r>
              <a:rPr lang="en-US" altLang="zh-CN" sz="1600" dirty="0">
                <a:solidFill>
                  <a:srgbClr val="002060"/>
                </a:solidFill>
                <a:latin typeface="Arial" panose="020B0604020202020204" pitchFamily="34" charset="0"/>
                <a:cs typeface="Arial" panose="020B0604020202020204" pitchFamily="34" charset="0"/>
              </a:rPr>
              <a:t>(via color binding properties)</a:t>
            </a:r>
          </a:p>
          <a:p>
            <a:pPr marL="342900" indent="-342900">
              <a:spcBef>
                <a:spcPts val="600"/>
              </a:spcBef>
              <a:buFontTx/>
              <a:buChar char="-"/>
            </a:pPr>
            <a:endParaRPr lang="en-US" altLang="zh-CN" dirty="0">
              <a:solidFill>
                <a:srgbClr val="002060"/>
              </a:solidFill>
              <a:latin typeface="Arial" panose="020B0604020202020204" pitchFamily="34" charset="0"/>
              <a:cs typeface="Arial" panose="020B0604020202020204" pitchFamily="34" charset="0"/>
            </a:endParaRPr>
          </a:p>
          <a:p>
            <a:pPr marL="342900" indent="-342900">
              <a:spcBef>
                <a:spcPts val="600"/>
              </a:spcBef>
              <a:buFontTx/>
              <a:buChar char="-"/>
            </a:pPr>
            <a:r>
              <a:rPr lang="en-US" altLang="zh-CN" dirty="0">
                <a:solidFill>
                  <a:srgbClr val="002060"/>
                </a:solidFill>
                <a:latin typeface="Arial" panose="020B0604020202020204" pitchFamily="34" charset="0"/>
                <a:cs typeface="Arial" panose="020B0604020202020204" pitchFamily="34" charset="0"/>
              </a:rPr>
              <a:t>Backward sequential reactivation </a:t>
            </a:r>
            <a:br>
              <a:rPr lang="en-US" altLang="zh-CN" dirty="0">
                <a:solidFill>
                  <a:srgbClr val="002060"/>
                </a:solidFill>
                <a:latin typeface="Arial" panose="020B0604020202020204" pitchFamily="34" charset="0"/>
                <a:cs typeface="Arial" panose="020B0604020202020204" pitchFamily="34" charset="0"/>
              </a:rPr>
            </a:br>
            <a:r>
              <a:rPr lang="en-US" altLang="zh-CN" b="1" dirty="0">
                <a:solidFill>
                  <a:srgbClr val="002060"/>
                </a:solidFill>
                <a:latin typeface="Arial" panose="020B0604020202020204" pitchFamily="34" charset="0"/>
                <a:cs typeface="Arial" panose="020B0604020202020204" pitchFamily="34" charset="0"/>
              </a:rPr>
              <a:t>(2</a:t>
            </a:r>
            <a:r>
              <a:rPr lang="en-US" altLang="zh-CN" b="1" baseline="30000" dirty="0">
                <a:solidFill>
                  <a:srgbClr val="002060"/>
                </a:solidFill>
                <a:latin typeface="Arial" panose="020B0604020202020204" pitchFamily="34" charset="0"/>
                <a:cs typeface="Arial" panose="020B0604020202020204" pitchFamily="34" charset="0"/>
              </a:rPr>
              <a:t>nd</a:t>
            </a:r>
            <a:r>
              <a:rPr lang="en-US" altLang="zh-CN" b="1" dirty="0">
                <a:solidFill>
                  <a:srgbClr val="002060"/>
                </a:solidFill>
                <a:latin typeface="Arial" panose="020B0604020202020204" pitchFamily="34" charset="0"/>
                <a:cs typeface="Arial" panose="020B0604020202020204" pitchFamily="34" charset="0"/>
              </a:rPr>
              <a:t> before 1</a:t>
            </a:r>
            <a:r>
              <a:rPr lang="en-US" altLang="zh-CN" b="1" baseline="30000" dirty="0">
                <a:solidFill>
                  <a:srgbClr val="002060"/>
                </a:solidFill>
                <a:latin typeface="Arial" panose="020B0604020202020204" pitchFamily="34" charset="0"/>
                <a:cs typeface="Arial" panose="020B0604020202020204" pitchFamily="34" charset="0"/>
              </a:rPr>
              <a:t>st</a:t>
            </a:r>
            <a:r>
              <a:rPr lang="en-US" altLang="zh-CN" b="1" dirty="0">
                <a:solidFill>
                  <a:srgbClr val="002060"/>
                </a:solidFill>
                <a:latin typeface="Arial" panose="020B0604020202020204" pitchFamily="34" charset="0"/>
                <a:cs typeface="Arial" panose="020B0604020202020204" pitchFamily="34" charset="0"/>
              </a:rPr>
              <a:t>)</a:t>
            </a:r>
          </a:p>
          <a:p>
            <a:pPr marL="342900" indent="-342900">
              <a:spcBef>
                <a:spcPts val="600"/>
              </a:spcBef>
              <a:buFontTx/>
              <a:buChar char="-"/>
            </a:pPr>
            <a:endParaRPr lang="en-US" altLang="zh-CN" dirty="0">
              <a:solidFill>
                <a:srgbClr val="002060"/>
              </a:solidFill>
              <a:latin typeface="Arial" panose="020B0604020202020204" pitchFamily="34" charset="0"/>
              <a:cs typeface="Arial" panose="020B0604020202020204" pitchFamily="34" charset="0"/>
            </a:endParaRPr>
          </a:p>
          <a:p>
            <a:pPr marL="342900" indent="-342900">
              <a:spcBef>
                <a:spcPts val="600"/>
              </a:spcBef>
              <a:buFontTx/>
              <a:buChar char="-"/>
            </a:pPr>
            <a:r>
              <a:rPr lang="en-US" altLang="zh-CN" dirty="0">
                <a:solidFill>
                  <a:srgbClr val="002060"/>
                </a:solidFill>
                <a:latin typeface="Arial" panose="020B0604020202020204" pitchFamily="34" charset="0"/>
                <a:cs typeface="Arial" panose="020B0604020202020204" pitchFamily="34" charset="0"/>
              </a:rPr>
              <a:t>Temporally compressed reactivation</a:t>
            </a:r>
            <a:br>
              <a:rPr lang="en-US" altLang="zh-CN" dirty="0">
                <a:solidFill>
                  <a:srgbClr val="002060"/>
                </a:solidFill>
                <a:latin typeface="Arial" panose="020B0604020202020204" pitchFamily="34" charset="0"/>
                <a:cs typeface="Arial" panose="020B0604020202020204" pitchFamily="34" charset="0"/>
              </a:rPr>
            </a:br>
            <a:r>
              <a:rPr lang="en-US" altLang="zh-CN" dirty="0">
                <a:solidFill>
                  <a:srgbClr val="002060"/>
                </a:solidFill>
                <a:latin typeface="Arial" panose="020B0604020202020204" pitchFamily="34" charset="0"/>
                <a:cs typeface="Arial" panose="020B0604020202020204" pitchFamily="34" charset="0"/>
              </a:rPr>
              <a:t> </a:t>
            </a:r>
            <a:r>
              <a:rPr lang="en-US" altLang="zh-CN" b="1" dirty="0">
                <a:solidFill>
                  <a:srgbClr val="002060"/>
                </a:solidFill>
                <a:latin typeface="Arial" panose="020B0604020202020204" pitchFamily="34" charset="0"/>
                <a:cs typeface="Arial" panose="020B0604020202020204" pitchFamily="34" charset="0"/>
              </a:rPr>
              <a:t>(1 s to 200 </a:t>
            </a:r>
            <a:r>
              <a:rPr lang="en-US" altLang="zh-CN" b="1" dirty="0" err="1">
                <a:solidFill>
                  <a:srgbClr val="002060"/>
                </a:solidFill>
                <a:latin typeface="Arial" panose="020B0604020202020204" pitchFamily="34" charset="0"/>
                <a:cs typeface="Arial" panose="020B0604020202020204" pitchFamily="34" charset="0"/>
              </a:rPr>
              <a:t>ms</a:t>
            </a:r>
            <a:r>
              <a:rPr lang="zh-CN" altLang="en-US" b="1" dirty="0">
                <a:solidFill>
                  <a:srgbClr val="002060"/>
                </a:solidFill>
                <a:latin typeface="Arial" panose="020B0604020202020204" pitchFamily="34" charset="0"/>
                <a:cs typeface="Arial" panose="020B0604020202020204" pitchFamily="34" charset="0"/>
              </a:rPr>
              <a:t>）</a:t>
            </a:r>
            <a:endParaRPr lang="en-US" altLang="zh-CN" b="1" dirty="0">
              <a:solidFill>
                <a:srgbClr val="002060"/>
              </a:solidFill>
              <a:latin typeface="Arial" panose="020B0604020202020204" pitchFamily="34" charset="0"/>
              <a:cs typeface="Arial" panose="020B0604020202020204" pitchFamily="34" charset="0"/>
            </a:endParaRPr>
          </a:p>
          <a:p>
            <a:pPr marL="342900" indent="-342900">
              <a:spcBef>
                <a:spcPts val="600"/>
              </a:spcBef>
              <a:buFontTx/>
              <a:buChar char="-"/>
            </a:pPr>
            <a:endParaRPr lang="en-US" altLang="zh-CN" dirty="0">
              <a:solidFill>
                <a:srgbClr val="002060"/>
              </a:solidFill>
              <a:latin typeface="Arial" panose="020B0604020202020204" pitchFamily="34" charset="0"/>
              <a:cs typeface="Arial" panose="020B0604020202020204" pitchFamily="34" charset="0"/>
            </a:endParaRPr>
          </a:p>
          <a:p>
            <a:pPr marL="342900" indent="-342900">
              <a:spcBef>
                <a:spcPts val="600"/>
              </a:spcBef>
              <a:buFontTx/>
              <a:buChar char="-"/>
            </a:pPr>
            <a:r>
              <a:rPr lang="en-US" altLang="zh-CN" dirty="0">
                <a:solidFill>
                  <a:srgbClr val="002060"/>
                </a:solidFill>
                <a:latin typeface="Arial" panose="020B0604020202020204" pitchFamily="34" charset="0"/>
                <a:cs typeface="Arial" panose="020B0604020202020204" pitchFamily="34" charset="0"/>
              </a:rPr>
              <a:t>Backward reactivation is related to </a:t>
            </a:r>
            <a:r>
              <a:rPr lang="en-US" altLang="zh-CN" b="1" dirty="0">
                <a:solidFill>
                  <a:srgbClr val="002060"/>
                </a:solidFill>
                <a:latin typeface="Arial" panose="020B0604020202020204" pitchFamily="34" charset="0"/>
                <a:cs typeface="Arial" panose="020B0604020202020204" pitchFamily="34" charset="0"/>
              </a:rPr>
              <a:t>recency effect </a:t>
            </a:r>
            <a:r>
              <a:rPr lang="en-US" altLang="zh-CN" dirty="0">
                <a:solidFill>
                  <a:srgbClr val="002060"/>
                </a:solidFill>
                <a:latin typeface="Arial" panose="020B0604020202020204" pitchFamily="34" charset="0"/>
                <a:cs typeface="Arial" panose="020B0604020202020204" pitchFamily="34" charset="0"/>
              </a:rPr>
              <a:t>in behavior</a:t>
            </a:r>
            <a:endParaRPr lang="zh-CN" altLang="en-US" dirty="0">
              <a:solidFill>
                <a:srgbClr val="002060"/>
              </a:solidFill>
              <a:latin typeface="Arial" panose="020B0604020202020204" pitchFamily="34" charset="0"/>
              <a:cs typeface="Arial" panose="020B0604020202020204" pitchFamily="34" charset="0"/>
            </a:endParaRPr>
          </a:p>
        </p:txBody>
      </p:sp>
      <p:sp>
        <p:nvSpPr>
          <p:cNvPr id="5" name="标题 1">
            <a:extLst>
              <a:ext uri="{FF2B5EF4-FFF2-40B4-BE49-F238E27FC236}">
                <a16:creationId xmlns:a16="http://schemas.microsoft.com/office/drawing/2014/main" id="{766A5FE4-1DFF-4177-8C89-2477EC93CE2C}"/>
              </a:ext>
            </a:extLst>
          </p:cNvPr>
          <p:cNvSpPr txBox="1">
            <a:spLocks/>
          </p:cNvSpPr>
          <p:nvPr/>
        </p:nvSpPr>
        <p:spPr bwMode="auto">
          <a:xfrm>
            <a:off x="1" y="0"/>
            <a:ext cx="12192000" cy="1090132"/>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ea typeface="+mj-ea"/>
                <a:cs typeface="Arial" panose="020B0604020202020204" pitchFamily="34" charset="0"/>
              </a:rPr>
              <a:t>Approach I: Tagging item-specific reactivation</a:t>
            </a:r>
            <a:r>
              <a:rPr lang="en-US" altLang="zh-CN" sz="2400" b="1" dirty="0">
                <a:solidFill>
                  <a:schemeClr val="accent2"/>
                </a:solidFill>
                <a:latin typeface="Arial" panose="020B0604020202020204" pitchFamily="34" charset="0"/>
                <a:ea typeface="+mj-ea"/>
                <a:cs typeface="Arial" panose="020B0604020202020204" pitchFamily="34" charset="0"/>
              </a:rPr>
              <a:t> </a:t>
            </a:r>
            <a:r>
              <a:rPr lang="en-US" altLang="zh-CN" sz="2400" b="1" dirty="0">
                <a:solidFill>
                  <a:schemeClr val="bg1"/>
                </a:solidFill>
                <a:latin typeface="Arial" panose="020B0604020202020204" pitchFamily="34" charset="0"/>
                <a:ea typeface="+mj-ea"/>
                <a:cs typeface="Arial" panose="020B0604020202020204" pitchFamily="34" charset="0"/>
              </a:rPr>
              <a:t>during retention</a:t>
            </a:r>
            <a:endParaRPr lang="zh-CN" altLang="en-US" sz="2400" dirty="0">
              <a:solidFill>
                <a:schemeClr val="bg1"/>
              </a:solidFill>
              <a:latin typeface="Arial" panose="020B0604020202020204" pitchFamily="34" charset="0"/>
              <a:ea typeface="+mj-ea"/>
              <a:cs typeface="Arial" panose="020B0604020202020204" pitchFamily="34" charset="0"/>
            </a:endParaRPr>
          </a:p>
        </p:txBody>
      </p:sp>
      <p:pic>
        <p:nvPicPr>
          <p:cNvPr id="6" name="图片 5">
            <a:extLst>
              <a:ext uri="{FF2B5EF4-FFF2-40B4-BE49-F238E27FC236}">
                <a16:creationId xmlns:a16="http://schemas.microsoft.com/office/drawing/2014/main" id="{7BAB643F-3433-4C3B-848A-5213BB60A328}"/>
              </a:ext>
            </a:extLst>
          </p:cNvPr>
          <p:cNvPicPr>
            <a:picLocks noChangeAspect="1"/>
          </p:cNvPicPr>
          <p:nvPr/>
        </p:nvPicPr>
        <p:blipFill rotWithShape="1">
          <a:blip r:embed="rId2">
            <a:extLst>
              <a:ext uri="{28A0092B-C50C-407E-A947-70E740481C1C}">
                <a14:useLocalDpi xmlns:a14="http://schemas.microsoft.com/office/drawing/2010/main" val="0"/>
              </a:ext>
            </a:extLst>
          </a:blip>
          <a:srcRect l="13533" t="10020" r="59339" b="76926"/>
          <a:stretch/>
        </p:blipFill>
        <p:spPr>
          <a:xfrm>
            <a:off x="2214384" y="1845915"/>
            <a:ext cx="2691183" cy="1693815"/>
          </a:xfrm>
          <a:prstGeom prst="rect">
            <a:avLst/>
          </a:prstGeom>
        </p:spPr>
      </p:pic>
      <p:sp>
        <p:nvSpPr>
          <p:cNvPr id="7" name="文本框 6">
            <a:extLst>
              <a:ext uri="{FF2B5EF4-FFF2-40B4-BE49-F238E27FC236}">
                <a16:creationId xmlns:a16="http://schemas.microsoft.com/office/drawing/2014/main" id="{29672DA6-1BD1-46E1-9336-1F1440D026C9}"/>
              </a:ext>
            </a:extLst>
          </p:cNvPr>
          <p:cNvSpPr txBox="1"/>
          <p:nvPr/>
        </p:nvSpPr>
        <p:spPr>
          <a:xfrm>
            <a:off x="8498165" y="5723901"/>
            <a:ext cx="3002160" cy="369332"/>
          </a:xfrm>
          <a:prstGeom prst="rect">
            <a:avLst/>
          </a:prstGeom>
          <a:noFill/>
        </p:spPr>
        <p:txBody>
          <a:bodyPr wrap="square" rtlCol="0">
            <a:spAutoFit/>
          </a:bodyPr>
          <a:lstStyle/>
          <a:p>
            <a:pPr algn="r"/>
            <a:r>
              <a:rPr lang="en-US" altLang="zh-CN" dirty="0">
                <a:latin typeface="Times New Roman" panose="02020603050405020304" pitchFamily="18" charset="0"/>
                <a:cs typeface="Times New Roman" panose="02020603050405020304" pitchFamily="18" charset="0"/>
              </a:rPr>
              <a:t>Huang et al., </a:t>
            </a:r>
            <a:r>
              <a:rPr lang="en-US" altLang="zh-CN" i="1" dirty="0" err="1">
                <a:latin typeface="Times New Roman" panose="02020603050405020304" pitchFamily="18" charset="0"/>
                <a:cs typeface="Times New Roman" panose="02020603050405020304" pitchFamily="18" charset="0"/>
              </a:rPr>
              <a:t>eLife</a:t>
            </a:r>
            <a:r>
              <a:rPr lang="en-US" altLang="zh-CN" dirty="0">
                <a:latin typeface="Times New Roman" panose="02020603050405020304" pitchFamily="18" charset="0"/>
                <a:cs typeface="Times New Roman" panose="02020603050405020304" pitchFamily="18" charset="0"/>
              </a:rPr>
              <a:t>, 2018</a:t>
            </a:r>
            <a:endParaRPr lang="zh-CN" altLang="en-US" dirty="0">
              <a:latin typeface="Times New Roman" panose="02020603050405020304" pitchFamily="18" charset="0"/>
              <a:cs typeface="Times New Roman" panose="02020603050405020304" pitchFamily="18" charset="0"/>
            </a:endParaRPr>
          </a:p>
        </p:txBody>
      </p:sp>
      <p:grpSp>
        <p:nvGrpSpPr>
          <p:cNvPr id="14" name="组合 13">
            <a:extLst>
              <a:ext uri="{FF2B5EF4-FFF2-40B4-BE49-F238E27FC236}">
                <a16:creationId xmlns:a16="http://schemas.microsoft.com/office/drawing/2014/main" id="{A4DBE679-27D5-4B26-873C-04119C2A522D}"/>
              </a:ext>
            </a:extLst>
          </p:cNvPr>
          <p:cNvGrpSpPr/>
          <p:nvPr/>
        </p:nvGrpSpPr>
        <p:grpSpPr>
          <a:xfrm>
            <a:off x="401024" y="1170167"/>
            <a:ext cx="1253394" cy="1724656"/>
            <a:chOff x="11080" y="1113548"/>
            <a:chExt cx="1253394" cy="1724656"/>
          </a:xfrm>
        </p:grpSpPr>
        <p:sp>
          <p:nvSpPr>
            <p:cNvPr id="12" name="文本框 11">
              <a:extLst>
                <a:ext uri="{FF2B5EF4-FFF2-40B4-BE49-F238E27FC236}">
                  <a16:creationId xmlns:a16="http://schemas.microsoft.com/office/drawing/2014/main" id="{0739A6B6-3DF3-4046-8EA7-206E10F7CF7A}"/>
                </a:ext>
              </a:extLst>
            </p:cNvPr>
            <p:cNvSpPr txBox="1"/>
            <p:nvPr/>
          </p:nvSpPr>
          <p:spPr>
            <a:xfrm>
              <a:off x="11080" y="2284206"/>
              <a:ext cx="1253394" cy="553998"/>
            </a:xfrm>
            <a:prstGeom prst="rect">
              <a:avLst/>
            </a:prstGeom>
            <a:noFill/>
          </p:spPr>
          <p:txBody>
            <a:bodyPr wrap="square" rtlCol="0">
              <a:spAutoFit/>
            </a:bodyPr>
            <a:lstStyle/>
            <a:p>
              <a:pPr algn="ctr"/>
              <a:r>
                <a:rPr lang="en-US" altLang="zh-CN" sz="1500" dirty="0" err="1">
                  <a:latin typeface="Times New Roman" panose="02020603050405020304" pitchFamily="18" charset="0"/>
                  <a:cs typeface="Times New Roman" panose="02020603050405020304" pitchFamily="18" charset="0"/>
                </a:rPr>
                <a:t>Qiaoli</a:t>
              </a:r>
              <a:r>
                <a:rPr lang="en-US" altLang="zh-CN" sz="1500" dirty="0">
                  <a:latin typeface="Times New Roman" panose="02020603050405020304" pitchFamily="18" charset="0"/>
                  <a:cs typeface="Times New Roman" panose="02020603050405020304" pitchFamily="18" charset="0"/>
                </a:rPr>
                <a:t> Huang</a:t>
              </a:r>
              <a:br>
                <a:rPr lang="en-US" altLang="zh-CN" sz="1500" dirty="0">
                  <a:latin typeface="Times New Roman" panose="02020603050405020304" pitchFamily="18" charset="0"/>
                  <a:cs typeface="Times New Roman" panose="02020603050405020304" pitchFamily="18" charset="0"/>
                </a:rPr>
              </a:br>
              <a:r>
                <a:rPr lang="zh-CN" altLang="en-US" sz="1500" dirty="0">
                  <a:latin typeface="Times New Roman" panose="02020603050405020304" pitchFamily="18" charset="0"/>
                  <a:cs typeface="Times New Roman" panose="02020603050405020304" pitchFamily="18" charset="0"/>
                </a:rPr>
                <a:t>（黄巧莉）</a:t>
              </a:r>
              <a:endParaRPr lang="en-US" altLang="zh-CN" sz="1500"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CB655E98-F283-4875-A0ED-9D48E12635D3}"/>
                </a:ext>
              </a:extLst>
            </p:cNvPr>
            <p:cNvPicPr>
              <a:picLocks noChangeAspect="1"/>
            </p:cNvPicPr>
            <p:nvPr/>
          </p:nvPicPr>
          <p:blipFill rotWithShape="1">
            <a:blip r:embed="rId3"/>
            <a:srcRect l="22750" t="5132" r="29358" b="19767"/>
            <a:stretch/>
          </p:blipFill>
          <p:spPr>
            <a:xfrm>
              <a:off x="54624" y="1113548"/>
              <a:ext cx="985732" cy="1182600"/>
            </a:xfrm>
            <a:prstGeom prst="rect">
              <a:avLst/>
            </a:prstGeom>
          </p:spPr>
        </p:pic>
      </p:grpSp>
      <p:pic>
        <p:nvPicPr>
          <p:cNvPr id="15" name="图片 14">
            <a:extLst>
              <a:ext uri="{FF2B5EF4-FFF2-40B4-BE49-F238E27FC236}">
                <a16:creationId xmlns:a16="http://schemas.microsoft.com/office/drawing/2014/main" id="{B1368D2F-7280-410E-B00A-3003C8ADE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201" y="1908178"/>
            <a:ext cx="1510197" cy="1237416"/>
          </a:xfrm>
          <a:prstGeom prst="rect">
            <a:avLst/>
          </a:prstGeom>
        </p:spPr>
      </p:pic>
      <p:cxnSp>
        <p:nvCxnSpPr>
          <p:cNvPr id="8" name="直接箭头连接符 7">
            <a:extLst>
              <a:ext uri="{FF2B5EF4-FFF2-40B4-BE49-F238E27FC236}">
                <a16:creationId xmlns:a16="http://schemas.microsoft.com/office/drawing/2014/main" id="{FA414A98-32B2-4F54-A65B-A5395B9A3B56}"/>
              </a:ext>
            </a:extLst>
          </p:cNvPr>
          <p:cNvCxnSpPr/>
          <p:nvPr/>
        </p:nvCxnSpPr>
        <p:spPr>
          <a:xfrm>
            <a:off x="2470914" y="3490556"/>
            <a:ext cx="20753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3E88D776-6EA7-4635-9F96-C3D34159078D}"/>
              </a:ext>
            </a:extLst>
          </p:cNvPr>
          <p:cNvSpPr txBox="1"/>
          <p:nvPr/>
        </p:nvSpPr>
        <p:spPr>
          <a:xfrm>
            <a:off x="4565001" y="1432377"/>
            <a:ext cx="2632596" cy="369332"/>
          </a:xfrm>
          <a:prstGeom prst="rect">
            <a:avLst/>
          </a:prstGeom>
          <a:noFill/>
        </p:spPr>
        <p:txBody>
          <a:bodyPr wrap="square" rtlCol="0">
            <a:spAutoFit/>
          </a:bodyPr>
          <a:lstStyle/>
          <a:p>
            <a:pPr algn="ctr"/>
            <a:r>
              <a:rPr lang="en-US" altLang="zh-CN" dirty="0">
                <a:solidFill>
                  <a:srgbClr val="002060"/>
                </a:solidFill>
                <a:latin typeface="Times New Roman" panose="02020603050405020304" pitchFamily="18" charset="0"/>
                <a:cs typeface="Times New Roman" panose="02020603050405020304" pitchFamily="18" charset="0"/>
              </a:rPr>
              <a:t>WM retention period</a:t>
            </a:r>
            <a:endParaRPr lang="zh-CN" alt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456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69061142-7017-48EE-84B9-D963E4E6B6B3}"/>
              </a:ext>
            </a:extLst>
          </p:cNvPr>
          <p:cNvSpPr txBox="1">
            <a:spLocks/>
          </p:cNvSpPr>
          <p:nvPr/>
        </p:nvSpPr>
        <p:spPr bwMode="auto">
          <a:xfrm>
            <a:off x="0" y="10160"/>
            <a:ext cx="12192000" cy="1117600"/>
          </a:xfrm>
          <a:prstGeom prst="rect">
            <a:avLst/>
          </a:prstGeom>
          <a:solidFill>
            <a:srgbClr val="002060"/>
          </a:solidFill>
          <a:ln w="9525">
            <a:noFill/>
            <a:miter lim="800000"/>
            <a:headEnd/>
            <a:tailEnd/>
          </a:ln>
        </p:spPr>
        <p:txBody>
          <a:bodyPr anchor="ctr"/>
          <a:lstStyle/>
          <a:p>
            <a:pPr algn="ctr">
              <a:defRPr/>
            </a:pPr>
            <a:r>
              <a:rPr lang="en-US" altLang="zh-CN" sz="2400" b="1" dirty="0">
                <a:solidFill>
                  <a:schemeClr val="bg1"/>
                </a:solidFill>
                <a:latin typeface="Arial" panose="020B0604020202020204" pitchFamily="34" charset="0"/>
                <a:cs typeface="Arial" panose="020B0604020202020204" pitchFamily="34" charset="0"/>
              </a:rPr>
              <a:t>Approach II: Transiently perturbing network to reactivate WM representations </a:t>
            </a:r>
            <a:endParaRPr lang="zh-CN" altLang="en-US" sz="2400" b="1" dirty="0">
              <a:solidFill>
                <a:schemeClr val="bg1"/>
              </a:solidFill>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0C0DA1F2-F5F2-4CFF-AC7D-6321A33E0A29}"/>
              </a:ext>
            </a:extLst>
          </p:cNvPr>
          <p:cNvPicPr>
            <a:picLocks noChangeAspect="1"/>
          </p:cNvPicPr>
          <p:nvPr/>
        </p:nvPicPr>
        <p:blipFill>
          <a:blip r:embed="rId3"/>
          <a:stretch>
            <a:fillRect/>
          </a:stretch>
        </p:blipFill>
        <p:spPr>
          <a:xfrm>
            <a:off x="8835457" y="2444712"/>
            <a:ext cx="2531835" cy="3166767"/>
          </a:xfrm>
          <a:prstGeom prst="rect">
            <a:avLst/>
          </a:prstGeom>
        </p:spPr>
      </p:pic>
      <p:sp>
        <p:nvSpPr>
          <p:cNvPr id="6" name="文本框 5">
            <a:extLst>
              <a:ext uri="{FF2B5EF4-FFF2-40B4-BE49-F238E27FC236}">
                <a16:creationId xmlns:a16="http://schemas.microsoft.com/office/drawing/2014/main" id="{5302EB92-5EFF-4F3D-BDF7-C43722D7019F}"/>
              </a:ext>
            </a:extLst>
          </p:cNvPr>
          <p:cNvSpPr txBox="1"/>
          <p:nvPr/>
        </p:nvSpPr>
        <p:spPr>
          <a:xfrm>
            <a:off x="8085170" y="1758043"/>
            <a:ext cx="3760370" cy="646331"/>
          </a:xfrm>
          <a:prstGeom prst="rect">
            <a:avLst/>
          </a:prstGeom>
          <a:noFill/>
        </p:spPr>
        <p:txBody>
          <a:bodyPr wrap="square" rtlCol="0">
            <a:spAutoFit/>
          </a:bodyPr>
          <a:lstStyle/>
          <a:p>
            <a:pPr algn="ctr"/>
            <a:r>
              <a:rPr lang="en-US" altLang="zh-CN" sz="2000" b="1" kern="100" dirty="0">
                <a:solidFill>
                  <a:srgbClr val="002060"/>
                </a:solidFill>
                <a:latin typeface="Arial" panose="020B0604020202020204" pitchFamily="34" charset="0"/>
                <a:ea typeface="宋体" panose="02010600030101010101" pitchFamily="2" charset="-122"/>
                <a:cs typeface="Arial" panose="020B0604020202020204" pitchFamily="34" charset="0"/>
              </a:rPr>
              <a:t>Impulse-response</a:t>
            </a:r>
            <a:r>
              <a:rPr lang="en-US" altLang="zh-CN" sz="2000" kern="100" dirty="0">
                <a:solidFill>
                  <a:srgbClr val="002060"/>
                </a:solidFill>
                <a:latin typeface="Arial" panose="020B0604020202020204" pitchFamily="34" charset="0"/>
                <a:ea typeface="宋体" panose="02010600030101010101" pitchFamily="2" charset="-122"/>
                <a:cs typeface="Arial" panose="020B0604020202020204" pitchFamily="34" charset="0"/>
              </a:rPr>
              <a:t> approach </a:t>
            </a:r>
          </a:p>
          <a:p>
            <a:pPr algn="ctr"/>
            <a:r>
              <a:rPr lang="en-US" altLang="zh-CN" sz="1600" dirty="0">
                <a:latin typeface="Times New Roman" panose="02020603050405020304" pitchFamily="18" charset="0"/>
                <a:cs typeface="Times New Roman" panose="02020603050405020304" pitchFamily="18" charset="0"/>
              </a:rPr>
              <a:t>(Wolff et al., 2017)</a:t>
            </a:r>
            <a:endParaRPr lang="zh-CN" altLang="en-US" sz="1600"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7095C131-FDCA-4A79-B08D-56A36244BE08}"/>
              </a:ext>
            </a:extLst>
          </p:cNvPr>
          <p:cNvSpPr/>
          <p:nvPr/>
        </p:nvSpPr>
        <p:spPr>
          <a:xfrm>
            <a:off x="4260372" y="1748558"/>
            <a:ext cx="4388338" cy="400110"/>
          </a:xfrm>
          <a:prstGeom prst="rect">
            <a:avLst/>
          </a:prstGeom>
        </p:spPr>
        <p:txBody>
          <a:bodyPr wrap="square">
            <a:spAutoFit/>
          </a:bodyPr>
          <a:lstStyle/>
          <a:p>
            <a:pPr algn="ctr"/>
            <a:r>
              <a:rPr lang="en-US" altLang="zh-CN" sz="2000" b="1" dirty="0">
                <a:solidFill>
                  <a:srgbClr val="002060"/>
                </a:solidFill>
                <a:latin typeface="Arial" panose="020B0604020202020204" pitchFamily="34" charset="0"/>
                <a:cs typeface="Arial" panose="020B0604020202020204" pitchFamily="34" charset="0"/>
              </a:rPr>
              <a:t>Activity-silent</a:t>
            </a:r>
            <a:r>
              <a:rPr lang="en-US" altLang="zh-CN" sz="2000" dirty="0">
                <a:solidFill>
                  <a:srgbClr val="002060"/>
                </a:solidFill>
                <a:latin typeface="Arial" panose="020B0604020202020204" pitchFamily="34" charset="0"/>
                <a:cs typeface="Arial" panose="020B0604020202020204" pitchFamily="34" charset="0"/>
              </a:rPr>
              <a:t> WM network</a:t>
            </a:r>
            <a:endParaRPr lang="zh-CN" altLang="en-US" sz="2000" dirty="0">
              <a:solidFill>
                <a:srgbClr val="002060"/>
              </a:solidFill>
              <a:latin typeface="Arial" panose="020B0604020202020204" pitchFamily="34" charset="0"/>
              <a:cs typeface="Arial" panose="020B0604020202020204" pitchFamily="34" charset="0"/>
            </a:endParaRPr>
          </a:p>
        </p:txBody>
      </p:sp>
      <p:pic>
        <p:nvPicPr>
          <p:cNvPr id="18" name="图片 17">
            <a:extLst>
              <a:ext uri="{FF2B5EF4-FFF2-40B4-BE49-F238E27FC236}">
                <a16:creationId xmlns:a16="http://schemas.microsoft.com/office/drawing/2014/main" id="{B55D1BB9-B574-412D-88B8-2B73A75A6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22" y="2729027"/>
            <a:ext cx="3673737" cy="2226868"/>
          </a:xfrm>
          <a:prstGeom prst="rect">
            <a:avLst/>
          </a:prstGeom>
        </p:spPr>
      </p:pic>
      <p:sp>
        <p:nvSpPr>
          <p:cNvPr id="20" name="矩形 19">
            <a:extLst>
              <a:ext uri="{FF2B5EF4-FFF2-40B4-BE49-F238E27FC236}">
                <a16:creationId xmlns:a16="http://schemas.microsoft.com/office/drawing/2014/main" id="{E6802655-B2B2-4454-815D-F6FF76402F4B}"/>
              </a:ext>
            </a:extLst>
          </p:cNvPr>
          <p:cNvSpPr/>
          <p:nvPr/>
        </p:nvSpPr>
        <p:spPr>
          <a:xfrm>
            <a:off x="997815" y="5834573"/>
            <a:ext cx="10196370" cy="584775"/>
          </a:xfrm>
          <a:prstGeom prst="rect">
            <a:avLst/>
          </a:prstGeom>
        </p:spPr>
        <p:txBody>
          <a:bodyPr wrap="square">
            <a:spAutoFit/>
          </a:bodyPr>
          <a:lstStyle/>
          <a:p>
            <a:r>
              <a:rPr lang="en-US" altLang="zh-CN" sz="1600" kern="100" dirty="0">
                <a:latin typeface="Times New Roman" panose="02020603050405020304" pitchFamily="18" charset="0"/>
                <a:ea typeface="宋体" panose="02010600030101010101" pitchFamily="2" charset="-122"/>
              </a:rPr>
              <a:t>e.g., Hempel et al., 2000; Wang, 2001; Robert and Wade, 2002; </a:t>
            </a:r>
            <a:r>
              <a:rPr lang="en-US" altLang="zh-CN" sz="1600" kern="100" dirty="0" err="1">
                <a:latin typeface="Times New Roman" panose="02020603050405020304" pitchFamily="18" charset="0"/>
                <a:ea typeface="宋体" panose="02010600030101010101" pitchFamily="2" charset="-122"/>
              </a:rPr>
              <a:t>Mongillo</a:t>
            </a:r>
            <a:r>
              <a:rPr lang="en-US" altLang="zh-CN" sz="1600" kern="100" dirty="0">
                <a:latin typeface="Times New Roman" panose="02020603050405020304" pitchFamily="18" charset="0"/>
                <a:ea typeface="宋体" panose="02010600030101010101" pitchFamily="2" charset="-122"/>
              </a:rPr>
              <a:t> et al., 2008; </a:t>
            </a:r>
            <a:r>
              <a:rPr lang="en-US" altLang="zh-CN" sz="1600" kern="100" dirty="0" err="1">
                <a:latin typeface="Times New Roman" panose="02020603050405020304" pitchFamily="18" charset="0"/>
                <a:ea typeface="宋体" panose="02010600030101010101" pitchFamily="2" charset="-122"/>
              </a:rPr>
              <a:t>Fiebig</a:t>
            </a:r>
            <a:r>
              <a:rPr lang="en-US" altLang="zh-CN" sz="1600" kern="100" dirty="0">
                <a:latin typeface="Times New Roman" panose="02020603050405020304" pitchFamily="18" charset="0"/>
                <a:ea typeface="宋体" panose="02010600030101010101" pitchFamily="2" charset="-122"/>
              </a:rPr>
              <a:t> and </a:t>
            </a:r>
            <a:r>
              <a:rPr lang="en-US" altLang="zh-CN" sz="1600" kern="100" dirty="0" err="1">
                <a:latin typeface="Times New Roman" panose="02020603050405020304" pitchFamily="18" charset="0"/>
                <a:ea typeface="宋体" panose="02010600030101010101" pitchFamily="2" charset="-122"/>
              </a:rPr>
              <a:t>Lansner</a:t>
            </a:r>
            <a:r>
              <a:rPr lang="en-US" altLang="zh-CN" sz="1600" kern="100" dirty="0">
                <a:latin typeface="Times New Roman" panose="02020603050405020304" pitchFamily="18" charset="0"/>
                <a:ea typeface="宋体" panose="02010600030101010101" pitchFamily="2" charset="-122"/>
              </a:rPr>
              <a:t>, 2017; Mi et al., 2017; </a:t>
            </a:r>
            <a:r>
              <a:rPr lang="en-US" altLang="zh-CN" sz="1600" kern="100" dirty="0" err="1">
                <a:latin typeface="Times New Roman" panose="02020603050405020304" pitchFamily="18" charset="0"/>
                <a:ea typeface="宋体" panose="02010600030101010101" pitchFamily="2" charset="-122"/>
              </a:rPr>
              <a:t>Trübutschek</a:t>
            </a:r>
            <a:r>
              <a:rPr lang="en-US" altLang="zh-CN" sz="1600" kern="100" dirty="0">
                <a:latin typeface="Times New Roman" panose="02020603050405020304" pitchFamily="18" charset="0"/>
                <a:ea typeface="宋体" panose="02010600030101010101" pitchFamily="2" charset="-122"/>
              </a:rPr>
              <a:t> et al., 2017; Miller et al., 2018; Masse et al., 2018, 2020</a:t>
            </a:r>
            <a:endParaRPr lang="zh-CN" altLang="en-US" sz="1600" dirty="0"/>
          </a:p>
        </p:txBody>
      </p:sp>
      <p:pic>
        <p:nvPicPr>
          <p:cNvPr id="22" name="图片 21">
            <a:extLst>
              <a:ext uri="{FF2B5EF4-FFF2-40B4-BE49-F238E27FC236}">
                <a16:creationId xmlns:a16="http://schemas.microsoft.com/office/drawing/2014/main" id="{3951D6EE-4AD2-41A7-A748-4B0C7E659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791" y="2588007"/>
            <a:ext cx="4208919" cy="2367887"/>
          </a:xfrm>
          <a:prstGeom prst="rect">
            <a:avLst/>
          </a:prstGeom>
        </p:spPr>
      </p:pic>
      <p:sp>
        <p:nvSpPr>
          <p:cNvPr id="23" name="矩形 22">
            <a:extLst>
              <a:ext uri="{FF2B5EF4-FFF2-40B4-BE49-F238E27FC236}">
                <a16:creationId xmlns:a16="http://schemas.microsoft.com/office/drawing/2014/main" id="{A272BCD7-C7D9-42D8-858D-E0FBDE6F1D00}"/>
              </a:ext>
            </a:extLst>
          </p:cNvPr>
          <p:cNvSpPr/>
          <p:nvPr/>
        </p:nvSpPr>
        <p:spPr>
          <a:xfrm>
            <a:off x="595909" y="1758043"/>
            <a:ext cx="4388338" cy="1123384"/>
          </a:xfrm>
          <a:prstGeom prst="rect">
            <a:avLst/>
          </a:prstGeom>
        </p:spPr>
        <p:txBody>
          <a:bodyPr wrap="square">
            <a:spAutoFit/>
          </a:bodyPr>
          <a:lstStyle/>
          <a:p>
            <a:pPr algn="ctr"/>
            <a:r>
              <a:rPr lang="en-US" altLang="zh-CN" sz="2000" kern="100" dirty="0">
                <a:solidFill>
                  <a:srgbClr val="002060"/>
                </a:solidFill>
                <a:latin typeface="Arial" panose="020B0604020202020204" pitchFamily="34" charset="0"/>
                <a:ea typeface="宋体" panose="02010600030101010101" pitchFamily="2" charset="-122"/>
                <a:cs typeface="Arial" panose="020B0604020202020204" pitchFamily="34" charset="0"/>
              </a:rPr>
              <a:t>Short-term neural plasticity </a:t>
            </a:r>
            <a:br>
              <a:rPr lang="en-US" altLang="zh-CN" sz="2000" kern="100" dirty="0">
                <a:solidFill>
                  <a:srgbClr val="002060"/>
                </a:solidFill>
                <a:latin typeface="Arial" panose="020B0604020202020204" pitchFamily="34" charset="0"/>
                <a:ea typeface="宋体" panose="02010600030101010101" pitchFamily="2" charset="-122"/>
                <a:cs typeface="Arial" panose="020B0604020202020204" pitchFamily="34" charset="0"/>
              </a:rPr>
            </a:br>
            <a:r>
              <a:rPr lang="en-US" altLang="zh-CN" sz="2000" kern="100" dirty="0">
                <a:solidFill>
                  <a:srgbClr val="002060"/>
                </a:solidFill>
                <a:latin typeface="Arial" panose="020B0604020202020204" pitchFamily="34" charset="0"/>
                <a:ea typeface="宋体" panose="02010600030101010101" pitchFamily="2" charset="-122"/>
                <a:cs typeface="Arial" panose="020B0604020202020204" pitchFamily="34" charset="0"/>
              </a:rPr>
              <a:t>(STP-based WM storage) </a:t>
            </a:r>
          </a:p>
          <a:p>
            <a:pPr>
              <a:spcBef>
                <a:spcPts val="600"/>
              </a:spcBef>
            </a:pPr>
            <a:endParaRPr lang="zh-CN" altLang="en-US"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438485"/>
      </p:ext>
    </p:extLst>
  </p:cSld>
  <p:clrMapOvr>
    <a:masterClrMapping/>
  </p:clrMapOvr>
  <mc:AlternateContent xmlns:mc="http://schemas.openxmlformats.org/markup-compatibility/2006" xmlns:p14="http://schemas.microsoft.com/office/powerpoint/2010/main">
    <mc:Choice Requires="p14">
      <p:transition spd="slow" p14:dur="2000" advTm="8493"/>
    </mc:Choice>
    <mc:Fallback xmlns="">
      <p:transition spd="slow" advTm="8493"/>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3271</Words>
  <Application>Microsoft Office PowerPoint</Application>
  <PresentationFormat>宽屏</PresentationFormat>
  <Paragraphs>365</Paragraphs>
  <Slides>55</Slides>
  <Notes>36</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55</vt:i4>
      </vt:variant>
    </vt:vector>
  </HeadingPairs>
  <TitlesOfParts>
    <vt:vector size="67" baseType="lpstr">
      <vt:lpstr>Calibri-Italic</vt:lpstr>
      <vt:lpstr>Microsoft YaHei UI</vt:lpstr>
      <vt:lpstr>等线</vt:lpstr>
      <vt:lpstr>等线 Light</vt:lpstr>
      <vt:lpstr>黑体</vt:lpstr>
      <vt:lpstr>Arial</vt:lpstr>
      <vt:lpstr>Arial</vt:lpstr>
      <vt:lpstr>Calibri</vt:lpstr>
      <vt:lpstr>Cambria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and manipulating multi-item working memory in human brains</dc:title>
  <dc:creator>Luo Huan</dc:creator>
  <cp:lastModifiedBy>Luo Huan</cp:lastModifiedBy>
  <cp:revision>369</cp:revision>
  <dcterms:created xsi:type="dcterms:W3CDTF">2020-11-09T07:28:29Z</dcterms:created>
  <dcterms:modified xsi:type="dcterms:W3CDTF">2021-04-28T14:21:57Z</dcterms:modified>
</cp:coreProperties>
</file>