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571" r:id="rId3"/>
    <p:sldId id="570" r:id="rId4"/>
    <p:sldId id="717" r:id="rId5"/>
    <p:sldId id="719" r:id="rId6"/>
    <p:sldId id="718" r:id="rId7"/>
    <p:sldId id="660" r:id="rId8"/>
    <p:sldId id="572" r:id="rId9"/>
    <p:sldId id="661" r:id="rId10"/>
    <p:sldId id="650" r:id="rId11"/>
    <p:sldId id="652" r:id="rId12"/>
    <p:sldId id="662" r:id="rId13"/>
    <p:sldId id="653" r:id="rId14"/>
    <p:sldId id="663" r:id="rId15"/>
    <p:sldId id="649" r:id="rId16"/>
    <p:sldId id="721" r:id="rId17"/>
    <p:sldId id="633" r:id="rId18"/>
    <p:sldId id="634" r:id="rId19"/>
    <p:sldId id="646" r:id="rId20"/>
    <p:sldId id="690" r:id="rId21"/>
    <p:sldId id="716" r:id="rId22"/>
    <p:sldId id="647" r:id="rId23"/>
    <p:sldId id="720" r:id="rId24"/>
    <p:sldId id="655" r:id="rId25"/>
    <p:sldId id="631" r:id="rId26"/>
    <p:sldId id="658" r:id="rId27"/>
    <p:sldId id="722" r:id="rId28"/>
    <p:sldId id="65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婷 李" initials="婷" lastIdx="1" clrIdx="0">
    <p:extLst>
      <p:ext uri="{19B8F6BF-5375-455C-9EA6-DF929625EA0E}">
        <p15:presenceInfo xmlns:p15="http://schemas.microsoft.com/office/powerpoint/2012/main" userId="7341fad8c391d1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A6EB"/>
    <a:srgbClr val="2561A3"/>
    <a:srgbClr val="4D9DDF"/>
    <a:srgbClr val="7F7F7F"/>
    <a:srgbClr val="201B3B"/>
    <a:srgbClr val="EEB0B4"/>
    <a:srgbClr val="D0E1E4"/>
    <a:srgbClr val="CCB4B6"/>
    <a:srgbClr val="FFFFFF"/>
    <a:srgbClr val="FA893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47248" autoAdjust="0"/>
  </p:normalViewPr>
  <p:slideViewPr>
    <p:cSldViewPr snapToGrid="0">
      <p:cViewPr varScale="1">
        <p:scale>
          <a:sx n="31" d="100"/>
          <a:sy n="31" d="100"/>
        </p:scale>
        <p:origin x="1488" y="44"/>
      </p:cViewPr>
      <p:guideLst/>
    </p:cSldViewPr>
  </p:slideViewPr>
  <p:outlineViewPr>
    <p:cViewPr>
      <p:scale>
        <a:sx n="33" d="100"/>
        <a:sy n="33" d="100"/>
      </p:scale>
      <p:origin x="0" y="-2580"/>
    </p:cViewPr>
  </p:outlineViewPr>
  <p:notesTextViewPr>
    <p:cViewPr>
      <p:scale>
        <a:sx n="150" d="100"/>
        <a:sy n="150" d="100"/>
      </p:scale>
      <p:origin x="0" y="-928"/>
    </p:cViewPr>
  </p:notesTextViewPr>
  <p:sorterViewPr>
    <p:cViewPr>
      <p:scale>
        <a:sx n="100" d="100"/>
        <a:sy n="100" d="100"/>
      </p:scale>
      <p:origin x="0" y="-115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4A681-FA4E-435D-97A1-E7F0C1A0169B}" type="datetimeFigureOut">
              <a:rPr lang="zh-CN" altLang="en-US" smtClean="0"/>
              <a:t>2021/6/9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36F69-60B9-4D72-A8D9-58CC795EBA09}" type="slidenum">
              <a:rPr lang="zh-CN" altLang="en-US" smtClean="0"/>
              <a:t>‹#›</a:t>
            </a:fld>
            <a:endParaRPr lang="zh-CN" altLang="en-US"/>
          </a:p>
        </p:txBody>
      </p:sp>
    </p:spTree>
    <p:extLst>
      <p:ext uri="{BB962C8B-B14F-4D97-AF65-F5344CB8AC3E}">
        <p14:creationId xmlns:p14="http://schemas.microsoft.com/office/powerpoint/2010/main" val="115844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t>Hello, everyone, my name is </a:t>
            </a:r>
            <a:r>
              <a:rPr lang="en-US" altLang="zh-CN"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Xianggen Liu,</a:t>
            </a:r>
            <a:r>
              <a:rPr lang="zh-CN" altLang="en-US"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I</a:t>
            </a:r>
            <a:r>
              <a:rPr lang="zh-CN" altLang="en-US"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am</a:t>
            </a:r>
            <a:r>
              <a:rPr lang="zh-CN" altLang="en-US"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very</a:t>
            </a:r>
            <a:r>
              <a:rPr lang="zh-CN" altLang="en-US"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glad to share my recent study to you. It is about a deep learning algorithm for the prediction of protein-protein interaction. This is a very important research problem. Because the protein-protein interaction, # is a very important and fundamental activity in the living things, such as metabolism, virus invasion, immunoreaction, neurotransmitter release.  Compared with the previous seminars, this work is related to a different field, that is, bioinformatics. I hope it can provide some interesting ideas for your research. </a:t>
            </a:r>
            <a:endParaRPr lang="zh-CN" altLang="en-US" sz="1200" b="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7A36F69-60B9-4D72-A8D9-58CC795EBA09}" type="slidenum">
              <a:rPr lang="zh-CN" altLang="en-US" smtClean="0"/>
              <a:t>1</a:t>
            </a:fld>
            <a:endParaRPr lang="zh-CN" altLang="en-US"/>
          </a:p>
        </p:txBody>
      </p:sp>
    </p:spTree>
    <p:extLst>
      <p:ext uri="{BB962C8B-B14F-4D97-AF65-F5344CB8AC3E}">
        <p14:creationId xmlns:p14="http://schemas.microsoft.com/office/powerpoint/2010/main" val="4195578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a key question is  how to extract the useful structural features. different from the images and languages, the structure of protein is three-dimensional. Specifically, there are very complex quantum interactions in molecules, such as scattered mutual attraction, static electricity</a:t>
            </a:r>
            <a:r>
              <a:rPr lang="en-US" altLang="zh-CN" u="none" dirty="0"/>
              <a:t>, </a:t>
            </a:r>
            <a:r>
              <a:rPr lang="en-US" altLang="zh-CN" dirty="0"/>
              <a:t>as well as the</a:t>
            </a:r>
            <a:r>
              <a:rPr lang="zh-CN" altLang="en-US" dirty="0"/>
              <a:t> </a:t>
            </a:r>
            <a:r>
              <a:rPr lang="en-US" altLang="zh-CN" dirty="0"/>
              <a:t>interactions with water. These forces constitute a very complex interaction network! This makes it difficult for us to model and analyze molecules. So, there is a fundamental question,</a:t>
            </a:r>
            <a:r>
              <a:rPr lang="en-US" altLang="zh-CN" sz="1200" dirty="0">
                <a:latin typeface="Times New Roman" panose="02020603050405020304" pitchFamily="18" charset="0"/>
                <a:ea typeface="仿宋" panose="02010609060101010101" pitchFamily="49" charset="-122"/>
                <a:cs typeface="Times New Roman" panose="02020603050405020304" pitchFamily="18" charset="0"/>
              </a:rPr>
              <a:t> How to describe the </a:t>
            </a:r>
            <a:r>
              <a:rPr lang="en-US" altLang="zh-CN" sz="1200" i="0" dirty="0">
                <a:solidFill>
                  <a:srgbClr val="434343"/>
                </a:solidFill>
                <a:effectLst/>
                <a:latin typeface="Times New Roman" panose="02020603050405020304" pitchFamily="18" charset="0"/>
                <a:cs typeface="Times New Roman" panose="02020603050405020304" pitchFamily="18" charset="0"/>
              </a:rPr>
              <a:t>inter-quantum forces in the protein structures?</a:t>
            </a:r>
            <a:r>
              <a:rPr lang="zh-CN" altLang="en-US" sz="1200" i="0" dirty="0">
                <a:solidFill>
                  <a:srgbClr val="434343"/>
                </a:solidFill>
                <a:effectLst/>
                <a:latin typeface="Times New Roman" panose="02020603050405020304" pitchFamily="18" charset="0"/>
                <a:cs typeface="Times New Roman" panose="02020603050405020304" pitchFamily="18" charset="0"/>
              </a:rPr>
              <a:t> </a:t>
            </a:r>
            <a:r>
              <a:rPr lang="en-US" altLang="zh-CN" dirty="0"/>
              <a:t>In our work, we adopt graph neural networks.  </a:t>
            </a:r>
            <a:r>
              <a:rPr lang="en-US" altLang="zh-CN" sz="1200" i="0" dirty="0">
                <a:solidFill>
                  <a:srgbClr val="434343"/>
                </a:solidFill>
                <a:effectLst/>
                <a:latin typeface="Times New Roman" panose="02020603050405020304" pitchFamily="18" charset="0"/>
                <a:cs typeface="Times New Roman" panose="02020603050405020304" pitchFamily="18" charset="0"/>
              </a:rPr>
              <a:t>Of course, hyperbolic representation is also  a  way.</a:t>
            </a:r>
            <a:endParaRPr lang="zh-CN" altLang="en-US" sz="12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7A36F69-60B9-4D72-A8D9-58CC795EBA09}" type="slidenum">
              <a:rPr lang="zh-CN" altLang="en-US" smtClean="0"/>
              <a:t>10</a:t>
            </a:fld>
            <a:endParaRPr lang="zh-CN" altLang="en-US"/>
          </a:p>
        </p:txBody>
      </p:sp>
    </p:spTree>
    <p:extLst>
      <p:ext uri="{BB962C8B-B14F-4D97-AF65-F5344CB8AC3E}">
        <p14:creationId xmlns:p14="http://schemas.microsoft.com/office/powerpoint/2010/main" val="1740260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represent the protein structure as a geometric topology, where each node stands  for a atom and the edge stands for the chemical bonds between them. And then, we introduce a graph neural network to handle this geometric topology by performing neural message passing. # The graph neural network learns the representation of nodes</a:t>
            </a:r>
            <a:r>
              <a:rPr lang="zh-CN" altLang="en-US" dirty="0"/>
              <a:t> </a:t>
            </a:r>
            <a:r>
              <a:rPr lang="en-US" altLang="zh-CN" dirty="0"/>
              <a:t>based on the topological graph structure. The graph neural network follows the neighborhood aggregation strategy. In this strategy, we iteratively update the representation of the node by aggregating the features of the neighboring nodes. After multiple iterations, the representations of the node will capture the structural information in its neighborhood</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11</a:t>
            </a:fld>
            <a:endParaRPr lang="zh-CN" altLang="en-US"/>
          </a:p>
        </p:txBody>
      </p:sp>
    </p:spTree>
    <p:extLst>
      <p:ext uri="{BB962C8B-B14F-4D97-AF65-F5344CB8AC3E}">
        <p14:creationId xmlns:p14="http://schemas.microsoft.com/office/powerpoint/2010/main" val="2158242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step of our self-supervised learning process is reconstruction. As said before, The graph neural network performs information transmission and feature extraction of adjacent nodes, and obtains the structural representation of the protein. Then, We use a fully connected network to reconstruct the coordinates of the perturbed atoms based on these structural representations. Next, #We train the graph neural network by comparing the reconstructed coordinates with the original coordinates. For the training data, #We first collected more than eighteen thousand complexes, we then randomly perform 1000 times of perturbations on each complex. finally we obtained more than eighteen million training samples. Through this self-supervised learning method, #we hope to learn some meaningful representations from a large amount of protein structure data, so as to help the downstream affinity prediction tasks.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12</a:t>
            </a:fld>
            <a:endParaRPr lang="zh-CN" altLang="en-US"/>
          </a:p>
        </p:txBody>
      </p:sp>
    </p:spTree>
    <p:extLst>
      <p:ext uri="{BB962C8B-B14F-4D97-AF65-F5344CB8AC3E}">
        <p14:creationId xmlns:p14="http://schemas.microsoft.com/office/powerpoint/2010/main" val="3952973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way, we hope our neural networks can capture the difference between the natural structure and the mutated structure. You may also ask, if the input is the original structure, are the features outputted by graph neural networks are zeros? The answer is no. we expect the features outputted by graph neural networks are large values, </a:t>
            </a:r>
            <a:r>
              <a:rPr lang="en-US" altLang="zh-CN"/>
              <a:t>which contain the </a:t>
            </a:r>
            <a:r>
              <a:rPr lang="en-US" altLang="zh-CN" dirty="0"/>
              <a:t>information of difference between the natural and mutated structure. To achieve it, # we use max pooling operation to aggregate the neighboring atoms, therefore, features with large values will be selected to characterize the structures of proteins.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13</a:t>
            </a:fld>
            <a:endParaRPr lang="zh-CN" altLang="en-US"/>
          </a:p>
        </p:txBody>
      </p:sp>
    </p:spTree>
    <p:extLst>
      <p:ext uri="{BB962C8B-B14F-4D97-AF65-F5344CB8AC3E}">
        <p14:creationId xmlns:p14="http://schemas.microsoft.com/office/powerpoint/2010/main" val="810938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Besides the self-supervised learning process. Below, we introduce the second step of our framework. That is, we predict the PPI affinity based on the  geometric representations produced by the trained graph neural network. Our prediction task is supervised learning. The main process is to extract the features of the protein complexes as well as those of the mutant by the graph neural network, # and then, we feed them into the gradient boosting tree to predict the change of the binding affinity.</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14</a:t>
            </a:fld>
            <a:endParaRPr lang="zh-CN" altLang="en-US"/>
          </a:p>
        </p:txBody>
      </p:sp>
    </p:spTree>
    <p:extLst>
      <p:ext uri="{BB962C8B-B14F-4D97-AF65-F5344CB8AC3E}">
        <p14:creationId xmlns:p14="http://schemas.microsoft.com/office/powerpoint/2010/main" val="231997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be more specific, the prediction process can be divided into three steps, that is, feature  extraction, dimension reduction, and output of the results. #  </a:t>
            </a:r>
            <a:r>
              <a:rPr lang="en-US" altLang="zh-CN" dirty="0" err="1"/>
              <a:t>Gk</a:t>
            </a:r>
            <a:r>
              <a:rPr lang="en-US" altLang="zh-CN" dirty="0"/>
              <a:t> stands for the learned geometric representations for atom K. in feature extraction, we collect the representations of the atoms in mutated residues, and the representations of the atoms in the interface. Then, # we use max-pooling operation and mean pooling operation to construct features of mutation. Finally, # we take these constructed features as the input of gradient boosting tree, to predict the mutation impacts, which is also called delta </a:t>
            </a:r>
            <a:r>
              <a:rPr lang="en-US" altLang="zh-CN" dirty="0" err="1"/>
              <a:t>delta</a:t>
            </a:r>
            <a:r>
              <a:rPr lang="en-US" altLang="zh-CN" dirty="0"/>
              <a:t> G.</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15</a:t>
            </a:fld>
            <a:endParaRPr lang="zh-CN" altLang="en-US"/>
          </a:p>
        </p:txBody>
      </p:sp>
    </p:spTree>
    <p:extLst>
      <p:ext uri="{BB962C8B-B14F-4D97-AF65-F5344CB8AC3E}">
        <p14:creationId xmlns:p14="http://schemas.microsoft.com/office/powerpoint/2010/main" val="56022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100" b="0" i="0" u="none" strike="noStrike" baseline="0" dirty="0">
                <a:latin typeface="URWPalladioL-Bold"/>
              </a:rPr>
              <a:t>Here, we provide an overview of the GeoPPI pipeline. </a:t>
            </a:r>
            <a:r>
              <a:rPr lang="en-US" altLang="zh-CN" sz="1100" b="0" i="0" u="none" strike="noStrike" baseline="0" dirty="0">
                <a:latin typeface="URWPalladioL-Roma"/>
              </a:rPr>
              <a:t>GeoPPI consists of two parts, including the self-supervised learning scheme and the prediction process. during the self-supervised learning scheme, # a geometric encoder learns to reconstruct the original structure of a complex given the perturbed one.</a:t>
            </a:r>
            <a:r>
              <a:rPr lang="zh-CN" altLang="en-US" sz="1100" b="0" i="0" u="none" strike="noStrike" baseline="0" dirty="0">
                <a:latin typeface="URWPalladioL-Roma"/>
              </a:rPr>
              <a:t> </a:t>
            </a:r>
            <a:r>
              <a:rPr lang="en-US" altLang="zh-CN" sz="1100" b="0" i="0" u="none" strike="noStrike" baseline="0" dirty="0">
                <a:latin typeface="URWPalladioL-Roma"/>
              </a:rPr>
              <a:t>The geometric encoder is a neural network that performs the neural message passing operation on graph structures. The prediction process of GeoPPI, # use the trained geometric encoder to produce geometric representations for a given wild-type complex and a mutant, respectively. Finally, a gradient boosting tree takes these representations as the</a:t>
            </a:r>
            <a:r>
              <a:rPr lang="zh-CN" altLang="en-US" sz="1100" b="0" i="0" u="none" strike="noStrike" baseline="0" dirty="0">
                <a:latin typeface="URWPalladioL-Roma"/>
              </a:rPr>
              <a:t> </a:t>
            </a:r>
            <a:r>
              <a:rPr lang="en-US" altLang="zh-CN" sz="1100" b="0" i="0" u="none" strike="noStrike" baseline="0" dirty="0">
                <a:latin typeface="URWPalladioL-Roma"/>
              </a:rPr>
              <a:t>input to predict the corresponding affinity change.</a:t>
            </a:r>
            <a:endParaRPr lang="zh-CN" altLang="en-US" sz="900" b="0"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16</a:t>
            </a:fld>
            <a:endParaRPr lang="zh-CN" altLang="en-US"/>
          </a:p>
        </p:txBody>
      </p:sp>
    </p:spTree>
    <p:extLst>
      <p:ext uri="{BB962C8B-B14F-4D97-AF65-F5344CB8AC3E}">
        <p14:creationId xmlns:p14="http://schemas.microsoft.com/office/powerpoint/2010/main" val="31907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In the experiment, we attempt to explore whether the geometric representation learned by the self-supervised strategy is meaningful or not. Therefore, first of all, </a:t>
            </a:r>
            <a:r>
              <a:rPr lang="en-US" altLang="zh-CN" sz="1800" b="0" i="0" u="none" strike="noStrike" baseline="0" dirty="0">
                <a:latin typeface="URWPalladioL-Roma"/>
              </a:rPr>
              <a:t>we tried to test whether the trained geometric encoder in GeoPPI is sensitive to abnormal interactions between atoms. To this end, # we randomly selected an atom in a complex and perturbed its coordinates. # Then we fed the perturbed</a:t>
            </a:r>
            <a:r>
              <a:rPr lang="en-US" altLang="zh-CN" sz="1800" b="0" i="0" u="none" strike="noStrike" baseline="0" dirty="0">
                <a:latin typeface="CMSS8"/>
              </a:rPr>
              <a:t> </a:t>
            </a:r>
            <a:r>
              <a:rPr lang="en-US" altLang="zh-CN" sz="1800" b="0" i="0" u="none" strike="noStrike" baseline="0" dirty="0">
                <a:latin typeface="URWPalladioL-Roma"/>
              </a:rPr>
              <a:t>structure of the complex into the geometric encoder and # obtained the geometric</a:t>
            </a:r>
            <a:r>
              <a:rPr lang="en-US" altLang="zh-CN" sz="1800" b="0" i="0" u="none" strike="noStrike" baseline="0" dirty="0">
                <a:latin typeface="CMSS8"/>
              </a:rPr>
              <a:t> </a:t>
            </a:r>
            <a:r>
              <a:rPr lang="en-US" altLang="zh-CN" sz="1800" b="0" i="0" u="none" strike="noStrike" baseline="0" dirty="0">
                <a:latin typeface="URWPalladioL-Roma"/>
              </a:rPr>
              <a:t>representations of the corresponding perturbed atom. # As shown in the figure, we employed the t-SNE technique to perform dimension reduction and visualize them , where the color indicates the perturbed distance. We noticed that, if the geometric encoder is not trained, all the perturbed atoms are scattered uniformly in the atom space, showing that the geometric encoder initially fails to recognize the abnormal interactions in proteins. After the self-supervised learning scheme, the geometric representations of the perturbed atoms are arranged orderly in terms of the first dimension. This comparison demonstrates that the trained geometric encoder can detect the abnormal binding interactions between atoms in a complex.</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17</a:t>
            </a:fld>
            <a:endParaRPr lang="zh-CN" altLang="en-US"/>
          </a:p>
        </p:txBody>
      </p:sp>
    </p:spTree>
    <p:extLst>
      <p:ext uri="{BB962C8B-B14F-4D97-AF65-F5344CB8AC3E}">
        <p14:creationId xmlns:p14="http://schemas.microsoft.com/office/powerpoint/2010/main" val="298825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Next, we tried to investigate whether the trained geometric encoder can identify the</a:t>
            </a:r>
            <a:r>
              <a:rPr lang="en-US" altLang="zh-CN" sz="1800" b="0" i="0" u="none" strike="noStrike" baseline="0" dirty="0">
                <a:latin typeface="CMSS8"/>
              </a:rPr>
              <a:t> </a:t>
            </a:r>
            <a:r>
              <a:rPr lang="en-US" altLang="zh-CN" sz="1800" b="0" i="0" u="none" strike="noStrike" baseline="0" dirty="0">
                <a:latin typeface="URWPalladioL-Roma"/>
              </a:rPr>
              <a:t>interface region of the complexes. As expected,  # with the self-supervised learning scheme, the two distributions of the residues on and not on the interface become dramatically different in the two dimensional space reduced by t-SNE.</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18</a:t>
            </a:fld>
            <a:endParaRPr lang="zh-CN" altLang="en-US"/>
          </a:p>
        </p:txBody>
      </p:sp>
    </p:spTree>
    <p:extLst>
      <p:ext uri="{BB962C8B-B14F-4D97-AF65-F5344CB8AC3E}">
        <p14:creationId xmlns:p14="http://schemas.microsoft.com/office/powerpoint/2010/main" val="212454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Finally, we try to test </a:t>
            </a:r>
            <a:r>
              <a:rPr lang="en-US" altLang="zh-CN" sz="1800" b="0" i="0" u="none" strike="noStrike" baseline="0" dirty="0">
                <a:latin typeface="URWPalladioL-Roma"/>
              </a:rPr>
              <a:t>whether the trained geometric encoder can capture the fundamental characteristics of individual residues, such as hydropathy and charge. </a:t>
            </a:r>
            <a:r>
              <a:rPr lang="en-US" altLang="zh-CN" dirty="0"/>
              <a:t>Interestingly, although we did not input the biochemical properties of amino acids, the representation of amino acids obtained by our graph neural network can be automatically clustered according to their biochemical properties, such as </a:t>
            </a:r>
            <a:r>
              <a:rPr lang="en-US" altLang="zh-CN" sz="1800" b="0" i="0" u="none" strike="noStrike" baseline="0" dirty="0">
                <a:latin typeface="URWPalladioL-Roma"/>
              </a:rPr>
              <a:t>positive, negative, polar, hydrophobic and special-case. </a:t>
            </a:r>
            <a:r>
              <a:rPr lang="en-US" altLang="zh-CN" dirty="0"/>
              <a:t>#And if there is no self-supervised learning, the representation of the neural network output is messy. It shows that self-supervised learning enables the graph neural network to learn meaningful rules in protein structure. #This is also the first study using self-supervised learning strategies to characterize the geometric topology of proteins.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19</a:t>
            </a:fld>
            <a:endParaRPr lang="zh-CN" altLang="en-US"/>
          </a:p>
        </p:txBody>
      </p:sp>
    </p:spTree>
    <p:extLst>
      <p:ext uri="{BB962C8B-B14F-4D97-AF65-F5344CB8AC3E}">
        <p14:creationId xmlns:p14="http://schemas.microsoft.com/office/powerpoint/2010/main" val="10536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indent="0">
              <a:buFont typeface="Wingdings" panose="05000000000000000000" pitchFamily="2" charset="2"/>
              <a:buNone/>
            </a:pPr>
            <a:r>
              <a:rPr lang="en-US" altLang="zh-CN" dirty="0"/>
              <a:t>In our work, we aim at predicting the effects of mutation on binding affinity as accurately as possible. This technique is very useful,  # because it can be used to </a:t>
            </a:r>
            <a:r>
              <a:rPr lang="zh-CN" altLang="en-US" dirty="0"/>
              <a:t>Optimize the binding affinity of the given protein by iteratively </a:t>
            </a:r>
            <a:r>
              <a:rPr lang="en-US" altLang="zh-CN" dirty="0"/>
              <a:t>performing </a:t>
            </a:r>
            <a:r>
              <a:rPr lang="zh-CN" altLang="en-US" dirty="0"/>
              <a:t>mutations.</a:t>
            </a:r>
            <a:r>
              <a:rPr lang="en-US" altLang="zh-CN" dirty="0"/>
              <a:t> And we can also use it to </a:t>
            </a:r>
            <a:r>
              <a:rPr lang="zh-CN" altLang="en-US" dirty="0"/>
              <a:t>Study </a:t>
            </a:r>
            <a:r>
              <a:rPr lang="en-US" altLang="zh-CN" dirty="0"/>
              <a:t>the</a:t>
            </a:r>
            <a:r>
              <a:rPr lang="zh-CN" altLang="en-US" dirty="0"/>
              <a:t> mechanism underlying the </a:t>
            </a:r>
            <a:r>
              <a:rPr lang="en-US" altLang="zh-CN" dirty="0"/>
              <a:t>protein-protein interactions</a:t>
            </a:r>
            <a:r>
              <a:rPr lang="zh-CN" altLang="en-US" dirty="0"/>
              <a:t> </a:t>
            </a:r>
          </a:p>
          <a:p>
            <a:pPr marL="0"/>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a:t>
            </a:fld>
            <a:endParaRPr lang="zh-CN" altLang="en-US"/>
          </a:p>
        </p:txBody>
      </p:sp>
    </p:spTree>
    <p:extLst>
      <p:ext uri="{BB962C8B-B14F-4D97-AF65-F5344CB8AC3E}">
        <p14:creationId xmlns:p14="http://schemas.microsoft.com/office/powerpoint/2010/main" val="3067564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Below, we use the protein mutation data set to measure the predictive performance of our GeoPPI. Specifically, we use a 10-fold cross-validation experiment to test our model. #10-fold cross-validation experiment is to divide the data into 10 parts, one tenth of which is used as the test data, and the remaining part is used to train the model. We Repeat this 10 times, and then report the overall predictive performance. # We found that the affinity prediction performance of our model GEOPPI significantly surpasses the best existing models, and the improvement in prediction correlation is up to 10 percent.</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20</a:t>
            </a:fld>
            <a:endParaRPr lang="zh-CN" altLang="en-US"/>
          </a:p>
        </p:txBody>
      </p:sp>
    </p:spTree>
    <p:extLst>
      <p:ext uri="{BB962C8B-B14F-4D97-AF65-F5344CB8AC3E}">
        <p14:creationId xmlns:p14="http://schemas.microsoft.com/office/powerpoint/2010/main" val="2218514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the same time, we found that there is a strong similarity between the structures of different complexes in the data set, and the current mainstream methods have not considered this. This will cause the over-fitting problem of the machine learning model, because the model may only remember Training samples without generalization. #In order to better measure the generalization of the model, when we are doing cross-validation experiments, we use different structures as the training set and test set, respectively. For the first time, we adopted this more rigorous testing criteria and discovered the problem of the overestimation of the previous existing models. At the same time, we observed that our model is significantly better than other prediction models on the four data sets, which proves the accuracy and generalization of GeoPPI.</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21</a:t>
            </a:fld>
            <a:endParaRPr lang="zh-CN" altLang="en-US"/>
          </a:p>
        </p:txBody>
      </p:sp>
    </p:spTree>
    <p:extLst>
      <p:ext uri="{BB962C8B-B14F-4D97-AF65-F5344CB8AC3E}">
        <p14:creationId xmlns:p14="http://schemas.microsoft.com/office/powerpoint/2010/main" val="29141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To further understand why GeoPPI can achieve better prediction performance, we analyzed its behavior on the most difficult mutation cases, that is, the most conservative mutations. Here, we defined the most conservative mutation as the substitution that happens between two amino acids that share similar biochemical properties and have only a single atom difference. As shown in subfigure (a), # In spite of the minimum structural changes in these mutations, the binding affinity may also be substantially influenced. # We collected the predictions of GeoPPI and TopGBT on the most conservative data points from the S645 dataset. We found that GeoPPI obtains a correlation of seventy </a:t>
            </a:r>
            <a:r>
              <a:rPr lang="en-US" altLang="zh-CN" sz="1800" b="0" i="0" u="none" strike="noStrike" baseline="0" dirty="0" err="1">
                <a:latin typeface="URWPalladioL-Roma"/>
              </a:rPr>
              <a:t>percents</a:t>
            </a:r>
            <a:r>
              <a:rPr lang="en-US" altLang="zh-CN" sz="1800" b="0" i="0" u="none" strike="noStrike" baseline="0" dirty="0">
                <a:latin typeface="URWPalladioL-Roma"/>
              </a:rPr>
              <a:t> while TopGBT only yields a correlation of twenty one </a:t>
            </a:r>
            <a:r>
              <a:rPr lang="en-US" altLang="zh-CN" sz="1800" b="0" i="0" u="none" strike="noStrike" baseline="0" dirty="0" err="1">
                <a:latin typeface="URWPalladioL-Roma"/>
              </a:rPr>
              <a:t>percents</a:t>
            </a:r>
            <a:r>
              <a:rPr lang="en-US" altLang="zh-CN" sz="1800" b="0" i="0" u="none" strike="noStrike" baseline="0" dirty="0">
                <a:latin typeface="URWPalladioL-Roma"/>
              </a:rPr>
              <a:t>. GeoPPI has been shown before to be sensitive on the atom level, which is one of the reasons why it performs much better than TopGBT in this setting. In addition, # we also notice that our model can significantly accelerate the prediction speed of the existing methods.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22</a:t>
            </a:fld>
            <a:endParaRPr lang="zh-CN" altLang="en-US"/>
          </a:p>
        </p:txBody>
      </p:sp>
    </p:spTree>
    <p:extLst>
      <p:ext uri="{BB962C8B-B14F-4D97-AF65-F5344CB8AC3E}">
        <p14:creationId xmlns:p14="http://schemas.microsoft.com/office/powerpoint/2010/main" val="762605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FF0000"/>
                </a:solidFill>
                <a:latin typeface="URWPalladioL-Roma"/>
              </a:rPr>
              <a:t>We also conducted a series of ablation studies to investigate the influences of different design choices of GeoPPI on the prediction performance. We first compared the difference in the performance of GeoPPI with and without the self-supervised learning. As shown in the picture, without a self-supervised learning scheme, GeoPPI shows a significant decrease in prediction performance. This result shows that the well-designed self-supervised learning scheme greatly improves the predictive power of GeoPPI. Next, the ablation study on a key component in GeoPPI, # i.e., the geometric encoder, further confirms that it plays a critical role in representing the complex structures.</a:t>
            </a:r>
            <a:r>
              <a:rPr lang="zh-CN" altLang="en-US" sz="1800" b="0" i="0" u="none" strike="noStrike" baseline="0" dirty="0">
                <a:solidFill>
                  <a:srgbClr val="FF0000"/>
                </a:solidFill>
                <a:latin typeface="URWPalladioL-Roma"/>
              </a:rPr>
              <a:t> </a:t>
            </a:r>
            <a:r>
              <a:rPr lang="en-US" altLang="zh-CN" sz="1800" b="0" i="0" u="none" strike="noStrike" baseline="0" dirty="0">
                <a:solidFill>
                  <a:srgbClr val="FF0000"/>
                </a:solidFill>
                <a:latin typeface="URWPalladioL-Roma"/>
              </a:rPr>
              <a:t>And It is superior to other neural networks, such as the multiple layer perceptron.</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23</a:t>
            </a:fld>
            <a:endParaRPr lang="zh-CN" altLang="en-US"/>
          </a:p>
        </p:txBody>
      </p:sp>
    </p:spTree>
    <p:extLst>
      <p:ext uri="{BB962C8B-B14F-4D97-AF65-F5344CB8AC3E}">
        <p14:creationId xmlns:p14="http://schemas.microsoft.com/office/powerpoint/2010/main" val="68645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Next, we took covid-19 as an example to test the realistic utility of our framework. We collected a dataset that contains more than three thousand  mutations of SARS-CoV-2 and the corresponding affinity changes when it is bound to the human host cell ACE2.  # Considering that GeoPPI obtains a correlation of </a:t>
            </a:r>
            <a:r>
              <a:rPr lang="en-US" altLang="zh-CN" sz="1800" b="0" i="0" u="none" strike="noStrike" baseline="0" dirty="0" err="1">
                <a:latin typeface="URWPalladioL-Roma"/>
              </a:rPr>
              <a:t>eightt</a:t>
            </a:r>
            <a:r>
              <a:rPr lang="en-US" altLang="zh-CN" sz="1800" b="0" i="0" u="none" strike="noStrike" baseline="0" dirty="0">
                <a:latin typeface="URWPalladioL-Roma"/>
              </a:rPr>
              <a:t> nigh percent, our test results demonstrated that GeoPPI is able to accurately capture the effects of mutations on SARS-CoV-2.</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24</a:t>
            </a:fld>
            <a:endParaRPr lang="zh-CN" altLang="en-US"/>
          </a:p>
        </p:txBody>
      </p:sp>
    </p:spTree>
    <p:extLst>
      <p:ext uri="{BB962C8B-B14F-4D97-AF65-F5344CB8AC3E}">
        <p14:creationId xmlns:p14="http://schemas.microsoft.com/office/powerpoint/2010/main" val="356091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view of the above prediction performance, we further investigated the application potential of the GeoPPI model in reality. We collected 17 sars-cov-2 antibodies with similar structures and the corresponding binding affinity. These sars-cov-2 antibodies can be transformed into each other through multiple mutations. We use GeoPPI to predict the affinity gap between them. However, since we only know the sequence structures of these antibodies, it is very difficult to predict the affinity based on the sequence information alone. # Therefore, we first tried </a:t>
            </a:r>
            <a:r>
              <a:rPr lang="en-US" altLang="zh-CN" dirty="0" err="1"/>
              <a:t>rossetta</a:t>
            </a:r>
            <a:r>
              <a:rPr lang="en-US" altLang="zh-CN" dirty="0"/>
              <a:t> homology modeling and docking to obtain the three-dimensional structure of </a:t>
            </a:r>
            <a:r>
              <a:rPr lang="en-US" altLang="zh-CN"/>
              <a:t>the complexes, </a:t>
            </a:r>
            <a:r>
              <a:rPr lang="en-US" altLang="zh-CN" dirty="0"/>
              <a:t>where these antibodies bind to the sars-cov-2. Then we use GeoPPI to predict the difference in binding affinity between the two antibodies. We found that the correlation between the predicted value and the measured value is sixty percent, while the best existing prediction tool has a correlation of only thirty percent. It further illustrates the superior predictive performance of our model.</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25</a:t>
            </a:fld>
            <a:endParaRPr lang="zh-CN" altLang="en-US"/>
          </a:p>
        </p:txBody>
      </p:sp>
    </p:spTree>
    <p:extLst>
      <p:ext uri="{BB962C8B-B14F-4D97-AF65-F5344CB8AC3E}">
        <p14:creationId xmlns:p14="http://schemas.microsoft.com/office/powerpoint/2010/main" val="1512990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this performance, we try to optimize the neutralizing antibody to make it with higher binding affinity with sars-cov-2. We chose antibody C110. We searched for single-point mutants from all amino acids on the contact surface of C110, and we selected the mutation with the highest value predicted by GeoPPI. We found the site A107 is predicted to have the most positive impact. We further explored why this mutation can enhance affinity. #The last two pictures show the structures of C110 before and after the mutation of A107W, respectively. We found that after A107 is mutated to tryptophan, it will have one more hydrogen bond with sars-cov-2 RBD protein, thus increasing the strength of the interaction between the two proteins. #Therefore, it shows that the optimization suggestions provided by the GeoPPI are reasonable.</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26</a:t>
            </a:fld>
            <a:endParaRPr lang="zh-CN" altLang="en-US"/>
          </a:p>
        </p:txBody>
      </p:sp>
    </p:spTree>
    <p:extLst>
      <p:ext uri="{BB962C8B-B14F-4D97-AF65-F5344CB8AC3E}">
        <p14:creationId xmlns:p14="http://schemas.microsoft.com/office/powerpoint/2010/main" val="4140261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 all know, the deep learning technology has achieve great success in processing the real-world data and shows promising results in various applications. the main breakthrough happened in 2012, where the convolutional neural network is proposed to handle image data. Afterward, # CNN and LSTM are the two popular tools for the natural language processing. As for the graph data, # graph neural networks are proposed in 2016. life seems perfect, right?  However, we still can not address the isomorphism problem, which is the distinguish whether the given two graph is the same structure. Further, the current graph neural network can not address the chirality problem, either. In the view of graph neural network, </a:t>
            </a:r>
            <a:r>
              <a:rPr lang="en-US" altLang="zh-CN" b="0" i="0" dirty="0">
                <a:solidFill>
                  <a:srgbClr val="202122"/>
                </a:solidFill>
                <a:effectLst/>
                <a:latin typeface="Arial" panose="020B0604020202020204" pitchFamily="34" charset="0"/>
              </a:rPr>
              <a:t> these </a:t>
            </a:r>
            <a:r>
              <a:rPr lang="en-US" altLang="zh-CN" b="0" i="0" u="none" strike="noStrike" dirty="0">
                <a:solidFill>
                  <a:srgbClr val="0645AD"/>
                </a:solidFill>
                <a:effectLst/>
                <a:latin typeface="Arial" panose="020B0604020202020204" pitchFamily="34" charset="0"/>
              </a:rPr>
              <a:t>two atom graphs are the same. </a:t>
            </a:r>
            <a:r>
              <a:rPr lang="en-US" altLang="zh-CN" dirty="0"/>
              <a:t>So, we are seeking for a more powerful computational technique to address these problems. And the protein structure is a suitable form for us to use and analyze. In the future, we are going to develop more structure learning algorithm to represent the graph data. </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27</a:t>
            </a:fld>
            <a:endParaRPr lang="zh-CN" altLang="en-US"/>
          </a:p>
        </p:txBody>
      </p:sp>
    </p:spTree>
    <p:extLst>
      <p:ext uri="{BB962C8B-B14F-4D97-AF65-F5344CB8AC3E}">
        <p14:creationId xmlns:p14="http://schemas.microsoft.com/office/powerpoint/2010/main" val="2343732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thanks for your attention.  If you have any questions, I am very glad to discuss with you. </a:t>
            </a:r>
            <a:r>
              <a:rPr lang="en-US" altLang="zh-CN"/>
              <a:t>Thank again!</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28</a:t>
            </a:fld>
            <a:endParaRPr lang="zh-CN" altLang="en-US"/>
          </a:p>
        </p:txBody>
      </p:sp>
    </p:spTree>
    <p:extLst>
      <p:ext uri="{BB962C8B-B14F-4D97-AF65-F5344CB8AC3E}">
        <p14:creationId xmlns:p14="http://schemas.microsoft.com/office/powerpoint/2010/main" val="198903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of all, Here we define the input and output of the prediction model formally. The input of the model is two structures, including the  three dimensional structures of the  complex and the mutant. And the output of the model is the </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Binding affinity changes caused by the mutation, which is also called delta </a:t>
            </a:r>
            <a:r>
              <a:rPr lang="en-US" altLang="zh-CN" sz="1200" dirty="0" err="1">
                <a:latin typeface="Times New Roman" panose="02020603050405020304" pitchFamily="18" charset="0"/>
                <a:ea typeface="黑体" panose="02010609060101010101" pitchFamily="49" charset="-122"/>
                <a:cs typeface="Times New Roman" panose="02020603050405020304" pitchFamily="18" charset="0"/>
              </a:rPr>
              <a:t>delta</a:t>
            </a:r>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 G.</a:t>
            </a:r>
            <a:endParaRPr lang="zh-CN" altLang="en-US" sz="120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3</a:t>
            </a:fld>
            <a:endParaRPr lang="zh-CN" altLang="en-US"/>
          </a:p>
        </p:txBody>
      </p:sp>
    </p:spTree>
    <p:extLst>
      <p:ext uri="{BB962C8B-B14F-4D97-AF65-F5344CB8AC3E}">
        <p14:creationId xmlns:p14="http://schemas.microsoft.com/office/powerpoint/2010/main" val="151401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Traditional methods for modeling the binding affinity changes upon mutations can be grouped into three categories: the first category is the molecular modeling approach, which simulates the difference of free energy between two states of a system based on continuum solvent models. One of the typical examples is CG-US,  # the abbreviation of the coarse-grained molecular dynamics simulations.  it usually provides reliable simulation results but require heavy computational resources, which limits its applications.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4</a:t>
            </a:fld>
            <a:endParaRPr lang="zh-CN" altLang="en-US"/>
          </a:p>
        </p:txBody>
      </p:sp>
    </p:spTree>
    <p:extLst>
      <p:ext uri="{BB962C8B-B14F-4D97-AF65-F5344CB8AC3E}">
        <p14:creationId xmlns:p14="http://schemas.microsoft.com/office/powerpoint/2010/main" val="213180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The second category of the traditional methods is empirical energy-based methods. It  leverages classical mechanics or statistical potentials to calculate the free-energy changes. The empirical </a:t>
            </a:r>
            <a:r>
              <a:rPr lang="en-US" altLang="zh-CN" sz="1800" b="0" i="0" u="none" strike="noStrike" baseline="0" dirty="0">
                <a:latin typeface="CMSS8"/>
              </a:rPr>
              <a:t> </a:t>
            </a:r>
            <a:r>
              <a:rPr lang="en-US" altLang="zh-CN" sz="1800" b="0" i="0" u="none" strike="noStrike" baseline="0" dirty="0">
                <a:latin typeface="URWPalladioL-Roma"/>
              </a:rPr>
              <a:t>energy-based methods, such as STATIUM, FoldX and Discovery</a:t>
            </a:r>
            <a:r>
              <a:rPr lang="en-US" altLang="zh-CN" sz="1800" b="0" i="0" u="none" strike="noStrike" baseline="0" dirty="0">
                <a:latin typeface="CMSS8"/>
              </a:rPr>
              <a:t> </a:t>
            </a:r>
            <a:r>
              <a:rPr lang="en-US" altLang="zh-CN" sz="1800" b="0" i="0" u="none" strike="noStrike" baseline="0" dirty="0">
                <a:latin typeface="URWPalladioL-Roma"/>
              </a:rPr>
              <a:t>Studio, have accelerated the prediction but suffered from insufficient conformational sampling, especially for mutations in flexible regions. # </a:t>
            </a:r>
            <a:r>
              <a:rPr lang="en-US" altLang="zh-CN" sz="1200" b="0" i="0" u="none" strike="noStrike" baseline="0" dirty="0">
                <a:latin typeface="URWPalladioL-Roma"/>
              </a:rPr>
              <a:t>The third category is machine learning. it </a:t>
            </a:r>
            <a:r>
              <a:rPr lang="en-US" altLang="zh-CN" sz="1800" b="0" i="0" u="none" strike="noStrike" baseline="0" dirty="0">
                <a:latin typeface="URWPalladioL-Roma"/>
              </a:rPr>
              <a:t>fits</a:t>
            </a:r>
            <a:r>
              <a:rPr lang="en-US" altLang="zh-CN" sz="1800" b="0" i="0" u="none" strike="noStrike" baseline="0" dirty="0">
                <a:latin typeface="CMSS8"/>
              </a:rPr>
              <a:t> </a:t>
            </a:r>
            <a:r>
              <a:rPr lang="en-US" altLang="zh-CN" sz="1800" b="0" i="0" u="none" strike="noStrike" baseline="0" dirty="0">
                <a:latin typeface="URWPalladioL-Roma"/>
              </a:rPr>
              <a:t>the experimental data using engineered features of the changes in structures.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5</a:t>
            </a:fld>
            <a:endParaRPr lang="zh-CN" altLang="en-US"/>
          </a:p>
        </p:txBody>
      </p:sp>
    </p:spTree>
    <p:extLst>
      <p:ext uri="{BB962C8B-B14F-4D97-AF65-F5344CB8AC3E}">
        <p14:creationId xmlns:p14="http://schemas.microsoft.com/office/powerpoint/2010/main" val="204400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URWPalladioL-Roma"/>
              </a:rPr>
              <a:t>Recently, The accumulating of experimental data has provided an opportunity for machine learning methods to directly model the intrinsic relationship between a mutation and the resulting change on the binding affinity. The conventional machine learning methods address this problem by manually constructing features. In particular, </a:t>
            </a:r>
            <a:r>
              <a:rPr lang="en-US" altLang="zh-CN" sz="1800" b="0" i="0" u="none" strike="noStrike" baseline="0" dirty="0" err="1">
                <a:latin typeface="URWPalladioL-Roma"/>
              </a:rPr>
              <a:t>Geng</a:t>
            </a:r>
            <a:r>
              <a:rPr lang="en-US" altLang="zh-CN" sz="1800" b="0" i="0" u="none" strike="noStrike" baseline="0" dirty="0">
                <a:latin typeface="URWPalladioL-Roma"/>
              </a:rPr>
              <a:t> et al. used a limited number of predictive features derived from interface structure, evolution and approximated energy, as the input of a random forest model to predict the affinity changes upon mutations. However, Most of these existing machine-learning methods # use physical quantities as input features, which require considerable computational time to solve and these features are not generalizable enough. Therefore, we try to seek for a new way to predict the mutation impacts.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6</a:t>
            </a:fld>
            <a:endParaRPr lang="zh-CN" altLang="en-US"/>
          </a:p>
        </p:txBody>
      </p:sp>
    </p:spTree>
    <p:extLst>
      <p:ext uri="{BB962C8B-B14F-4D97-AF65-F5344CB8AC3E}">
        <p14:creationId xmlns:p14="http://schemas.microsoft.com/office/powerpoint/2010/main" val="296352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first introduce the commonly used PPI data sets, which mainly include the following four, S645, S1101, and so on. It can be seen that these data sets contain very few types of proteins, ranging from dozens to one hundred. Neural networks trained on these data tends to be overfitted. #On the other hand, the number of the known protein structures has grown very rapidly. By 2010, there were more than seventy thousand complexes on the PDB website, and few people can use them effectively at present, which is a pity.</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7</a:t>
            </a:fld>
            <a:endParaRPr lang="zh-CN" altLang="en-US"/>
          </a:p>
        </p:txBody>
      </p:sp>
    </p:spTree>
    <p:extLst>
      <p:ext uri="{BB962C8B-B14F-4D97-AF65-F5344CB8AC3E}">
        <p14:creationId xmlns:p14="http://schemas.microsoft.com/office/powerpoint/2010/main" val="129686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the same time, In computer vision, a similar situation also exists. Researchers have proposed a self-supervised method to learn image representation. For example, we can remove a certain part of the picture and then use neural network to reconstruct it. In this way, The neural network can learn the texture of the image. #Inspired by this, we divide the prediction of PPI affinity into two steps. The first step is to use self-supervised training to learn protein structural representation. The second step is to complete the above-mentioned affinity prediction task based on the learned geometric representations of these proteins. Therefore, we called the proposed method as GeoPPI.</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8</a:t>
            </a:fld>
            <a:endParaRPr lang="zh-CN" altLang="en-US"/>
          </a:p>
        </p:txBody>
      </p:sp>
    </p:spTree>
    <p:extLst>
      <p:ext uri="{BB962C8B-B14F-4D97-AF65-F5344CB8AC3E}">
        <p14:creationId xmlns:p14="http://schemas.microsoft.com/office/powerpoint/2010/main" val="2861781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Specifically, our GeoPPI first conducts a self-supervised training process. We first select an amino acid side chain from the protein complex to perturb. that is to say, we randomly choose a side chain angle according to the angle distribution, # then we  convert the perturbed protein structure into a topological structure for the ease of process for neural networks.</a:t>
            </a:r>
            <a:endParaRPr lang="zh-CN" altLang="en-US" dirty="0"/>
          </a:p>
        </p:txBody>
      </p:sp>
      <p:sp>
        <p:nvSpPr>
          <p:cNvPr id="4" name="灯片编号占位符 3"/>
          <p:cNvSpPr>
            <a:spLocks noGrp="1"/>
          </p:cNvSpPr>
          <p:nvPr>
            <p:ph type="sldNum" sz="quarter" idx="5"/>
          </p:nvPr>
        </p:nvSpPr>
        <p:spPr/>
        <p:txBody>
          <a:bodyPr/>
          <a:lstStyle/>
          <a:p>
            <a:fld id="{47A36F69-60B9-4D72-A8D9-58CC795EBA09}" type="slidenum">
              <a:rPr lang="zh-CN" altLang="en-US" smtClean="0"/>
              <a:t>9</a:t>
            </a:fld>
            <a:endParaRPr lang="zh-CN" altLang="en-US"/>
          </a:p>
        </p:txBody>
      </p:sp>
    </p:spTree>
    <p:extLst>
      <p:ext uri="{BB962C8B-B14F-4D97-AF65-F5344CB8AC3E}">
        <p14:creationId xmlns:p14="http://schemas.microsoft.com/office/powerpoint/2010/main" val="43670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B9A38DA-8C63-4196-B9F8-BFC4DCB6CF62}" type="datetime1">
              <a:rPr lang="zh-CN" altLang="en-US" smtClean="0"/>
              <a:t>2021/6/9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57646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56774ED7-2ADB-4F1F-BB73-06FAB4085264}" type="datetime1">
              <a:rPr lang="zh-CN" altLang="en-US" smtClean="0"/>
              <a:t>2021/6/9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265573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7823F6-7F20-402E-B550-4B410D1DD8D4}" type="datetime1">
              <a:rPr lang="zh-CN" altLang="en-US" smtClean="0"/>
              <a:t>2021/6/9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396358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D9BAE8B-0D88-4F05-9988-1507F0356D4C}" type="datetime1">
              <a:rPr lang="zh-CN" altLang="en-US" smtClean="0"/>
              <a:t>2021/6/9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417562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BB76310-3E95-4937-9C65-C4B50D100929}" type="datetime1">
              <a:rPr lang="zh-CN" altLang="en-US" smtClean="0"/>
              <a:t>2021/6/9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259554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4E45193D-4534-45EA-B14D-ABEB0A2272A0}" type="datetime1">
              <a:rPr lang="zh-CN" altLang="en-US" smtClean="0"/>
              <a:t>2021/6/9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365414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F825371-8FE3-4E7B-A18B-53F4ED30C205}" type="datetime1">
              <a:rPr lang="zh-CN" altLang="en-US" smtClean="0"/>
              <a:t>2021/6/9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212984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A9B54F2-762A-4BF4-9924-8261D06D12BE}" type="datetime1">
              <a:rPr lang="zh-CN" altLang="en-US" smtClean="0"/>
              <a:t>2021/6/9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221087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C4A1C4-6486-45B7-86E9-3F6F49F29B0A}" type="datetime1">
              <a:rPr lang="zh-CN" altLang="en-US" smtClean="0"/>
              <a:t>2021/6/9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1038044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F90509E4-9B46-4CE6-B5BA-DB03886D7D82}" type="datetime1">
              <a:rPr lang="zh-CN" altLang="en-US" smtClean="0"/>
              <a:t>2021/6/9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1494164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CDC7EBB-169C-4438-972A-D0800184BE87}" type="datetime1">
              <a:rPr lang="zh-CN" altLang="en-US" smtClean="0"/>
              <a:t>2021/6/9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40701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49C58-9597-484B-8376-25590FFB286B}" type="datetime1">
              <a:rPr lang="zh-CN" altLang="en-US" smtClean="0"/>
              <a:t>2021/6/9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31B19-308E-4E36-85F0-6777B06990A1}" type="slidenum">
              <a:rPr lang="zh-CN" altLang="en-US" smtClean="0"/>
              <a:t>‹#›</a:t>
            </a:fld>
            <a:endParaRPr lang="zh-CN" altLang="en-US"/>
          </a:p>
        </p:txBody>
      </p:sp>
    </p:spTree>
    <p:extLst>
      <p:ext uri="{BB962C8B-B14F-4D97-AF65-F5344CB8AC3E}">
        <p14:creationId xmlns:p14="http://schemas.microsoft.com/office/powerpoint/2010/main" val="1468711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43965778-8920-42C1-A2F7-D3C92096E0E8}"/>
              </a:ext>
            </a:extLst>
          </p:cNvPr>
          <p:cNvSpPr/>
          <p:nvPr/>
        </p:nvSpPr>
        <p:spPr>
          <a:xfrm>
            <a:off x="0" y="0"/>
            <a:ext cx="9144000" cy="332590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F5C7A290-E366-4A85-A04D-A03352DFF65C}"/>
              </a:ext>
            </a:extLst>
          </p:cNvPr>
          <p:cNvSpPr txBox="1"/>
          <p:nvPr/>
        </p:nvSpPr>
        <p:spPr>
          <a:xfrm>
            <a:off x="75414" y="1460890"/>
            <a:ext cx="8993171" cy="954107"/>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Deep Geometric Representations for Modeling the Effects of Mutations on Protein-Protein Binding Affinity </a:t>
            </a:r>
            <a:endParaRPr lang="zh-CN" altLang="en-US" sz="28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7" name="组合 16">
            <a:extLst>
              <a:ext uri="{FF2B5EF4-FFF2-40B4-BE49-F238E27FC236}">
                <a16:creationId xmlns:a16="http://schemas.microsoft.com/office/drawing/2014/main" id="{134F43E0-A80C-4BB8-BA95-3AABF37D8C0B}"/>
              </a:ext>
            </a:extLst>
          </p:cNvPr>
          <p:cNvGrpSpPr/>
          <p:nvPr/>
        </p:nvGrpSpPr>
        <p:grpSpPr>
          <a:xfrm>
            <a:off x="0" y="3384406"/>
            <a:ext cx="9144000" cy="104776"/>
            <a:chOff x="0" y="3486149"/>
            <a:chExt cx="9144000" cy="104776"/>
          </a:xfrm>
        </p:grpSpPr>
        <p:sp>
          <p:nvSpPr>
            <p:cNvPr id="15" name="矩形 14">
              <a:extLst>
                <a:ext uri="{FF2B5EF4-FFF2-40B4-BE49-F238E27FC236}">
                  <a16:creationId xmlns:a16="http://schemas.microsoft.com/office/drawing/2014/main" id="{648E8311-787A-47A9-B864-EC955DB8A3AC}"/>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45B4EF6-78BE-4BD0-AE08-36A87544F111}"/>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0E34044E-2331-4DCC-8C1D-383EEA05CBF5}"/>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3273722" y="245309"/>
            <a:ext cx="2974678" cy="1258780"/>
          </a:xfrm>
          <a:prstGeom prst="rect">
            <a:avLst/>
          </a:prstGeom>
          <a:noFill/>
          <a:ln w="9525">
            <a:noFill/>
          </a:ln>
        </p:spPr>
      </p:pic>
      <p:sp>
        <p:nvSpPr>
          <p:cNvPr id="21" name="文本框 20">
            <a:extLst>
              <a:ext uri="{FF2B5EF4-FFF2-40B4-BE49-F238E27FC236}">
                <a16:creationId xmlns:a16="http://schemas.microsoft.com/office/drawing/2014/main" id="{E2A2EF2F-CA66-45B0-96F8-A65E2310D14D}"/>
              </a:ext>
            </a:extLst>
          </p:cNvPr>
          <p:cNvSpPr txBox="1"/>
          <p:nvPr/>
        </p:nvSpPr>
        <p:spPr>
          <a:xfrm>
            <a:off x="150829" y="2639619"/>
            <a:ext cx="8993171" cy="461665"/>
          </a:xfrm>
          <a:prstGeom prst="rect">
            <a:avLst/>
          </a:prstGeom>
          <a:noFill/>
        </p:spPr>
        <p:txBody>
          <a:bodyPr wrap="square" rtlCol="0">
            <a:spAutoFit/>
          </a:bodyPr>
          <a:lstStyle/>
          <a:p>
            <a:pPr algn="ctr"/>
            <a:r>
              <a:rPr lang="en-US" altLang="zh-CN" sz="24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Xianggen Liu</a:t>
            </a:r>
            <a:endParaRPr lang="zh-CN" altLang="en-US" sz="24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1BEBEC8E-BFE5-4292-B3FD-EBD51692B5E1}"/>
              </a:ext>
            </a:extLst>
          </p:cNvPr>
          <p:cNvGrpSpPr/>
          <p:nvPr/>
        </p:nvGrpSpPr>
        <p:grpSpPr>
          <a:xfrm>
            <a:off x="3043288" y="4139130"/>
            <a:ext cx="1254608" cy="977065"/>
            <a:chOff x="4082304" y="4218921"/>
            <a:chExt cx="1950943" cy="1523408"/>
          </a:xfrm>
        </p:grpSpPr>
        <p:pic>
          <p:nvPicPr>
            <p:cNvPr id="10" name="图形 9">
              <a:extLst>
                <a:ext uri="{FF2B5EF4-FFF2-40B4-BE49-F238E27FC236}">
                  <a16:creationId xmlns:a16="http://schemas.microsoft.com/office/drawing/2014/main" id="{4E4BA54D-FB86-4142-A051-5015C9ED27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2304" y="4218921"/>
              <a:ext cx="640975" cy="640975"/>
            </a:xfrm>
            <a:prstGeom prst="rect">
              <a:avLst/>
            </a:prstGeom>
          </p:spPr>
        </p:pic>
        <p:pic>
          <p:nvPicPr>
            <p:cNvPr id="11" name="图形 10">
              <a:extLst>
                <a:ext uri="{FF2B5EF4-FFF2-40B4-BE49-F238E27FC236}">
                  <a16:creationId xmlns:a16="http://schemas.microsoft.com/office/drawing/2014/main" id="{4EAF2130-D265-4522-82D9-BBFD6D38B8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3035" y="4272117"/>
              <a:ext cx="1470212" cy="1470212"/>
            </a:xfrm>
            <a:prstGeom prst="rect">
              <a:avLst/>
            </a:prstGeom>
          </p:spPr>
        </p:pic>
      </p:grpSp>
      <p:grpSp>
        <p:nvGrpSpPr>
          <p:cNvPr id="14" name="组合 13">
            <a:extLst>
              <a:ext uri="{FF2B5EF4-FFF2-40B4-BE49-F238E27FC236}">
                <a16:creationId xmlns:a16="http://schemas.microsoft.com/office/drawing/2014/main" id="{50299B2D-DBFE-478D-966A-338D9E538EB6}"/>
              </a:ext>
            </a:extLst>
          </p:cNvPr>
          <p:cNvGrpSpPr/>
          <p:nvPr/>
        </p:nvGrpSpPr>
        <p:grpSpPr>
          <a:xfrm>
            <a:off x="5053455" y="4123118"/>
            <a:ext cx="824821" cy="993077"/>
            <a:chOff x="6924952" y="3267073"/>
            <a:chExt cx="1311086" cy="1515730"/>
          </a:xfrm>
        </p:grpSpPr>
        <p:pic>
          <p:nvPicPr>
            <p:cNvPr id="18" name="图形 17">
              <a:extLst>
                <a:ext uri="{FF2B5EF4-FFF2-40B4-BE49-F238E27FC236}">
                  <a16:creationId xmlns:a16="http://schemas.microsoft.com/office/drawing/2014/main" id="{FF1F7E78-D5F6-4FE1-A779-D1F1DF0D83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5439" y="3792204"/>
              <a:ext cx="990599" cy="990599"/>
            </a:xfrm>
            <a:prstGeom prst="rect">
              <a:avLst/>
            </a:prstGeom>
          </p:spPr>
        </p:pic>
        <p:pic>
          <p:nvPicPr>
            <p:cNvPr id="19" name="图形 18">
              <a:extLst>
                <a:ext uri="{FF2B5EF4-FFF2-40B4-BE49-F238E27FC236}">
                  <a16:creationId xmlns:a16="http://schemas.microsoft.com/office/drawing/2014/main" id="{6155B7EE-F2E8-4217-8E7F-B270AC6E52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4952" y="3267073"/>
              <a:ext cx="640975" cy="640975"/>
            </a:xfrm>
            <a:prstGeom prst="rect">
              <a:avLst/>
            </a:prstGeom>
          </p:spPr>
        </p:pic>
      </p:grpSp>
      <p:pic>
        <p:nvPicPr>
          <p:cNvPr id="20" name="图形 19">
            <a:extLst>
              <a:ext uri="{FF2B5EF4-FFF2-40B4-BE49-F238E27FC236}">
                <a16:creationId xmlns:a16="http://schemas.microsoft.com/office/drawing/2014/main" id="{544A9E35-A4F0-4091-A467-8AC0627A60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6426" y="4123110"/>
            <a:ext cx="1106319" cy="1106319"/>
          </a:xfrm>
          <a:prstGeom prst="rect">
            <a:avLst/>
          </a:prstGeom>
        </p:spPr>
      </p:pic>
      <p:pic>
        <p:nvPicPr>
          <p:cNvPr id="22" name="Picture 2" descr="Synaptobrevin - an overview | ScienceDirect Topics">
            <a:extLst>
              <a:ext uri="{FF2B5EF4-FFF2-40B4-BE49-F238E27FC236}">
                <a16:creationId xmlns:a16="http://schemas.microsoft.com/office/drawing/2014/main" id="{FFDA33C5-6EFD-4A3B-AE7D-C213ACB67D6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6751816" y="3955541"/>
            <a:ext cx="1140812" cy="1203209"/>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B800A6D3-CA9D-4F3C-BF37-46E277A34B20}"/>
              </a:ext>
            </a:extLst>
          </p:cNvPr>
          <p:cNvSpPr txBox="1"/>
          <p:nvPr/>
        </p:nvSpPr>
        <p:spPr>
          <a:xfrm>
            <a:off x="970534" y="5375058"/>
            <a:ext cx="1381619" cy="369332"/>
          </a:xfrm>
          <a:prstGeom prst="rect">
            <a:avLst/>
          </a:prstGeom>
          <a:noFill/>
        </p:spPr>
        <p:txBody>
          <a:bodyPr wrap="square">
            <a:spAutoFit/>
          </a:bodyPr>
          <a:lstStyle/>
          <a:p>
            <a:r>
              <a:rPr lang="en-US" altLang="zh-CN" i="0" dirty="0">
                <a:effectLst/>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a:t>
            </a:r>
            <a:r>
              <a:rPr lang="en-US" altLang="zh-CN" i="0" u="none" strike="noStrike" dirty="0">
                <a:effectLst/>
                <a:latin typeface="Times New Roman" panose="02020603050405020304" pitchFamily="18" charset="0"/>
                <a:cs typeface="Times New Roman" panose="02020603050405020304" pitchFamily="18" charset="0"/>
              </a:rPr>
              <a:t>etabolism</a:t>
            </a:r>
            <a:endParaRPr lang="zh-CN" altLang="en-US"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B63EF30-76FC-4E8F-84A1-818C05157732}"/>
              </a:ext>
            </a:extLst>
          </p:cNvPr>
          <p:cNvSpPr txBox="1"/>
          <p:nvPr/>
        </p:nvSpPr>
        <p:spPr>
          <a:xfrm>
            <a:off x="2955216" y="5344280"/>
            <a:ext cx="163517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V</a:t>
            </a:r>
            <a:r>
              <a:rPr lang="en-US" altLang="zh-CN" i="0" u="none" strike="noStrike" dirty="0">
                <a:effectLst/>
                <a:latin typeface="Times New Roman" panose="02020603050405020304" pitchFamily="18" charset="0"/>
                <a:cs typeface="Times New Roman" panose="02020603050405020304" pitchFamily="18" charset="0"/>
              </a:rPr>
              <a:t>irus invasion</a:t>
            </a:r>
            <a:endParaRPr lang="zh-CN" altLang="en-US"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7D36AB45-A4C0-46E0-9FA4-CC0E8EBD8682}"/>
              </a:ext>
            </a:extLst>
          </p:cNvPr>
          <p:cNvSpPr txBox="1"/>
          <p:nvPr/>
        </p:nvSpPr>
        <p:spPr>
          <a:xfrm>
            <a:off x="4696727" y="5359669"/>
            <a:ext cx="1723642" cy="369332"/>
          </a:xfrm>
          <a:prstGeom prst="rect">
            <a:avLst/>
          </a:prstGeom>
          <a:noFill/>
        </p:spPr>
        <p:txBody>
          <a:bodyPr wrap="square">
            <a:spAutoFit/>
          </a:bodyPr>
          <a:lstStyle/>
          <a:p>
            <a:pPr algn="l" latinLnBrk="1"/>
            <a:r>
              <a:rPr lang="en-US" altLang="zh-CN" dirty="0">
                <a:latin typeface="Times New Roman" panose="02020603050405020304" pitchFamily="18" charset="0"/>
                <a:cs typeface="Times New Roman" panose="02020603050405020304" pitchFamily="18" charset="0"/>
              </a:rPr>
              <a:t>I</a:t>
            </a:r>
            <a:r>
              <a:rPr lang="en-US" altLang="zh-CN" i="0" dirty="0">
                <a:effectLst/>
                <a:latin typeface="Times New Roman" panose="02020603050405020304" pitchFamily="18" charset="0"/>
                <a:cs typeface="Times New Roman" panose="02020603050405020304" pitchFamily="18" charset="0"/>
              </a:rPr>
              <a:t>mmunoreaction</a:t>
            </a:r>
          </a:p>
        </p:txBody>
      </p:sp>
      <p:sp>
        <p:nvSpPr>
          <p:cNvPr id="26" name="文本框 25">
            <a:extLst>
              <a:ext uri="{FF2B5EF4-FFF2-40B4-BE49-F238E27FC236}">
                <a16:creationId xmlns:a16="http://schemas.microsoft.com/office/drawing/2014/main" id="{2EB5B0F9-1768-4C94-BFE9-420A30A453AF}"/>
              </a:ext>
            </a:extLst>
          </p:cNvPr>
          <p:cNvSpPr txBox="1"/>
          <p:nvPr/>
        </p:nvSpPr>
        <p:spPr>
          <a:xfrm>
            <a:off x="6452273" y="5344280"/>
            <a:ext cx="1798058" cy="646331"/>
          </a:xfrm>
          <a:prstGeom prst="rect">
            <a:avLst/>
          </a:prstGeom>
          <a:noFill/>
        </p:spPr>
        <p:txBody>
          <a:bodyPr wrap="square">
            <a:spAutoFit/>
          </a:bodyPr>
          <a:lstStyle/>
          <a:p>
            <a:pPr algn="ctr" latinLnBrk="1"/>
            <a:r>
              <a:rPr lang="en-US" altLang="zh-CN" dirty="0">
                <a:latin typeface="Times New Roman" panose="02020603050405020304" pitchFamily="18" charset="0"/>
                <a:cs typeface="Times New Roman" panose="02020603050405020304" pitchFamily="18" charset="0"/>
              </a:rPr>
              <a:t>N</a:t>
            </a:r>
            <a:r>
              <a:rPr lang="en-US" altLang="zh-CN" i="0" dirty="0">
                <a:effectLst/>
                <a:latin typeface="Times New Roman" panose="02020603050405020304" pitchFamily="18" charset="0"/>
                <a:cs typeface="Times New Roman" panose="02020603050405020304" pitchFamily="18" charset="0"/>
              </a:rPr>
              <a:t>eurotransmitter release</a:t>
            </a:r>
          </a:p>
        </p:txBody>
      </p:sp>
    </p:spTree>
    <p:extLst>
      <p:ext uri="{BB962C8B-B14F-4D97-AF65-F5344CB8AC3E}">
        <p14:creationId xmlns:p14="http://schemas.microsoft.com/office/powerpoint/2010/main" val="23129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065ACBF-2FC0-4C47-90CA-3146E90ED872}"/>
              </a:ext>
            </a:extLst>
          </p:cNvPr>
          <p:cNvSpPr txBox="1"/>
          <p:nvPr/>
        </p:nvSpPr>
        <p:spPr>
          <a:xfrm>
            <a:off x="306458" y="1357862"/>
            <a:ext cx="7695264" cy="400110"/>
          </a:xfrm>
          <a:prstGeom prst="rect">
            <a:avLst/>
          </a:prstGeom>
          <a:noFill/>
        </p:spPr>
        <p:txBody>
          <a:bodyPr wrap="square" rtlCol="0">
            <a:spAutoFit/>
          </a:bodyPr>
          <a:lstStyle/>
          <a:p>
            <a:r>
              <a:rPr lang="en-US" altLang="zh-CN" sz="2000" dirty="0">
                <a:latin typeface="Times New Roman" panose="02020603050405020304" pitchFamily="18" charset="0"/>
                <a:ea typeface="仿宋" panose="02010609060101010101" pitchFamily="49" charset="-122"/>
                <a:cs typeface="Times New Roman" panose="02020603050405020304" pitchFamily="18" charset="0"/>
              </a:rPr>
              <a:t>How to describe the </a:t>
            </a:r>
            <a:r>
              <a:rPr lang="en-US" altLang="zh-CN" sz="2000" i="0" dirty="0">
                <a:solidFill>
                  <a:srgbClr val="434343"/>
                </a:solidFill>
                <a:effectLst/>
                <a:latin typeface="Times New Roman" panose="02020603050405020304" pitchFamily="18" charset="0"/>
                <a:cs typeface="Times New Roman" panose="02020603050405020304" pitchFamily="18" charset="0"/>
              </a:rPr>
              <a:t>inter-quantum forces in the protein structures?</a:t>
            </a:r>
            <a:endParaRPr lang="zh-CN" altLang="en-US" sz="2000" dirty="0">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9E53A7B4-5A19-439B-A517-A14105909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245" y="1563900"/>
            <a:ext cx="4824200" cy="4824200"/>
          </a:xfrm>
          <a:prstGeom prst="rect">
            <a:avLst/>
          </a:prstGeom>
        </p:spPr>
      </p:pic>
      <p:pic>
        <p:nvPicPr>
          <p:cNvPr id="11" name="图片 10">
            <a:extLst>
              <a:ext uri="{FF2B5EF4-FFF2-40B4-BE49-F238E27FC236}">
                <a16:creationId xmlns:a16="http://schemas.microsoft.com/office/drawing/2014/main" id="{15B5B21C-7F77-4023-928E-882862DB9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65" y="1362432"/>
            <a:ext cx="5138646" cy="5138646"/>
          </a:xfrm>
          <a:prstGeom prst="rect">
            <a:avLst/>
          </a:prstGeom>
        </p:spPr>
      </p:pic>
      <p:cxnSp>
        <p:nvCxnSpPr>
          <p:cNvPr id="17" name="直接箭头连接符 16">
            <a:extLst>
              <a:ext uri="{FF2B5EF4-FFF2-40B4-BE49-F238E27FC236}">
                <a16:creationId xmlns:a16="http://schemas.microsoft.com/office/drawing/2014/main" id="{94FF8A36-E5F7-4909-BAE3-6111FC6863D0}"/>
              </a:ext>
            </a:extLst>
          </p:cNvPr>
          <p:cNvCxnSpPr>
            <a:cxnSpLocks/>
          </p:cNvCxnSpPr>
          <p:nvPr/>
        </p:nvCxnSpPr>
        <p:spPr>
          <a:xfrm>
            <a:off x="4280595" y="3880691"/>
            <a:ext cx="75745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BBA4B5BA-F5A8-48AD-8123-5ED3BA1DD62C}"/>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5" name="文本框 14">
            <a:extLst>
              <a:ext uri="{FF2B5EF4-FFF2-40B4-BE49-F238E27FC236}">
                <a16:creationId xmlns:a16="http://schemas.microsoft.com/office/drawing/2014/main" id="{F685B39E-4DF8-4680-B3C3-55B645882242}"/>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2.1 Representation learning</a:t>
            </a:r>
            <a:endParaRPr lang="zh-CN" altLang="zh-CN" sz="3600"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16" name="组合 15">
            <a:extLst>
              <a:ext uri="{FF2B5EF4-FFF2-40B4-BE49-F238E27FC236}">
                <a16:creationId xmlns:a16="http://schemas.microsoft.com/office/drawing/2014/main" id="{6871A435-6805-403E-AEF5-ED172123C26B}"/>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B01AD4D2-7460-4D50-B1FB-C88F9E0FB1A8}"/>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9" name="矩形 18">
              <a:extLst>
                <a:ext uri="{FF2B5EF4-FFF2-40B4-BE49-F238E27FC236}">
                  <a16:creationId xmlns:a16="http://schemas.microsoft.com/office/drawing/2014/main" id="{13DB5C26-9EFB-40EA-8455-52A8D088A25B}"/>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grpSp>
      <p:pic>
        <p:nvPicPr>
          <p:cNvPr id="20" name="图片 19">
            <a:extLst>
              <a:ext uri="{FF2B5EF4-FFF2-40B4-BE49-F238E27FC236}">
                <a16:creationId xmlns:a16="http://schemas.microsoft.com/office/drawing/2014/main" id="{8043B231-1AE2-4A87-9591-882C8BC5F49B}"/>
              </a:ext>
            </a:extLst>
          </p:cNvPr>
          <p:cNvPicPr>
            <a:picLocks noChangeAspect="1"/>
          </p:cNvPicPr>
          <p:nvPr/>
        </p:nvPicPr>
        <p:blipFill>
          <a:blip r:embed="rId5">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Tree>
    <p:extLst>
      <p:ext uri="{BB962C8B-B14F-4D97-AF65-F5344CB8AC3E}">
        <p14:creationId xmlns:p14="http://schemas.microsoft.com/office/powerpoint/2010/main" val="274421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065ACBF-2FC0-4C47-90CA-3146E90ED872}"/>
              </a:ext>
            </a:extLst>
          </p:cNvPr>
          <p:cNvSpPr txBox="1"/>
          <p:nvPr/>
        </p:nvSpPr>
        <p:spPr>
          <a:xfrm>
            <a:off x="794369" y="1451553"/>
            <a:ext cx="2648841"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Geometric</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encoder</a:t>
            </a:r>
            <a:endParaRPr lang="zh-CN" altLang="en-US" sz="20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D44ECFF9-F47A-4F52-9FA6-3D0B40B1AC75}"/>
              </a:ext>
            </a:extLst>
          </p:cNvPr>
          <p:cNvPicPr>
            <a:picLocks noChangeAspect="1"/>
          </p:cNvPicPr>
          <p:nvPr/>
        </p:nvPicPr>
        <p:blipFill>
          <a:blip r:embed="rId3"/>
          <a:stretch>
            <a:fillRect/>
          </a:stretch>
        </p:blipFill>
        <p:spPr>
          <a:xfrm>
            <a:off x="4198207" y="1989615"/>
            <a:ext cx="4041852" cy="2964825"/>
          </a:xfrm>
          <a:prstGeom prst="rect">
            <a:avLst/>
          </a:prstGeom>
        </p:spPr>
      </p:pic>
      <p:pic>
        <p:nvPicPr>
          <p:cNvPr id="102" name="图片 101">
            <a:extLst>
              <a:ext uri="{FF2B5EF4-FFF2-40B4-BE49-F238E27FC236}">
                <a16:creationId xmlns:a16="http://schemas.microsoft.com/office/drawing/2014/main" id="{B849F5F8-508B-4648-9324-AAA526D8A16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06628" y="1989616"/>
            <a:ext cx="2059071" cy="1280160"/>
          </a:xfrm>
          <a:prstGeom prst="rect">
            <a:avLst/>
          </a:prstGeom>
        </p:spPr>
      </p:pic>
      <p:pic>
        <p:nvPicPr>
          <p:cNvPr id="103" name="图片 102">
            <a:extLst>
              <a:ext uri="{FF2B5EF4-FFF2-40B4-BE49-F238E27FC236}">
                <a16:creationId xmlns:a16="http://schemas.microsoft.com/office/drawing/2014/main" id="{2E9717E8-8507-4756-901A-BD6755613007}"/>
              </a:ext>
            </a:extLst>
          </p:cNvPr>
          <p:cNvPicPr>
            <a:picLocks noChangeAspect="1"/>
          </p:cNvPicPr>
          <p:nvPr/>
        </p:nvPicPr>
        <p:blipFill rotWithShape="1">
          <a:blip r:embed="rId5">
            <a:extLst>
              <a:ext uri="{28A0092B-C50C-407E-A947-70E740481C1C}">
                <a14:useLocalDpi xmlns:a14="http://schemas.microsoft.com/office/drawing/2010/main"/>
              </a:ext>
            </a:extLst>
          </a:blip>
          <a:srcRect b="-17960"/>
          <a:stretch/>
        </p:blipFill>
        <p:spPr>
          <a:xfrm>
            <a:off x="506627" y="3269776"/>
            <a:ext cx="2059071" cy="1280160"/>
          </a:xfrm>
          <a:prstGeom prst="rect">
            <a:avLst/>
          </a:prstGeom>
        </p:spPr>
      </p:pic>
      <p:pic>
        <p:nvPicPr>
          <p:cNvPr id="104" name="图片 103">
            <a:extLst>
              <a:ext uri="{FF2B5EF4-FFF2-40B4-BE49-F238E27FC236}">
                <a16:creationId xmlns:a16="http://schemas.microsoft.com/office/drawing/2014/main" id="{A0D8E0FF-1D6F-484A-A512-89D769A4B11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06626" y="4647079"/>
            <a:ext cx="2059071" cy="1060908"/>
          </a:xfrm>
          <a:prstGeom prst="rect">
            <a:avLst/>
          </a:prstGeom>
        </p:spPr>
      </p:pic>
      <p:sp>
        <p:nvSpPr>
          <p:cNvPr id="106" name="箭头: V 形 105">
            <a:extLst>
              <a:ext uri="{FF2B5EF4-FFF2-40B4-BE49-F238E27FC236}">
                <a16:creationId xmlns:a16="http://schemas.microsoft.com/office/drawing/2014/main" id="{197A3211-DC02-4D7A-A1A1-02892DAACDCE}"/>
              </a:ext>
            </a:extLst>
          </p:cNvPr>
          <p:cNvSpPr/>
          <p:nvPr/>
        </p:nvSpPr>
        <p:spPr>
          <a:xfrm rot="5400000">
            <a:off x="1489896" y="4258741"/>
            <a:ext cx="178026" cy="485774"/>
          </a:xfrm>
          <a:prstGeom prst="chevron">
            <a:avLst>
              <a:gd name="adj" fmla="val 67112"/>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panose="02020603050405020304" pitchFamily="18" charset="0"/>
              <a:cs typeface="Times New Roman" panose="02020603050405020304" pitchFamily="18" charset="0"/>
            </a:endParaRPr>
          </a:p>
        </p:txBody>
      </p:sp>
      <p:cxnSp>
        <p:nvCxnSpPr>
          <p:cNvPr id="107" name="直接箭头连接符 106">
            <a:extLst>
              <a:ext uri="{FF2B5EF4-FFF2-40B4-BE49-F238E27FC236}">
                <a16:creationId xmlns:a16="http://schemas.microsoft.com/office/drawing/2014/main" id="{09A2AE6A-33CD-4E0C-AF05-7814FC99F262}"/>
              </a:ext>
            </a:extLst>
          </p:cNvPr>
          <p:cNvCxnSpPr>
            <a:cxnSpLocks/>
          </p:cNvCxnSpPr>
          <p:nvPr/>
        </p:nvCxnSpPr>
        <p:spPr>
          <a:xfrm>
            <a:off x="2804160" y="3813821"/>
            <a:ext cx="14630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C04FE87F-A12A-4D28-BA92-53FD3B3E4C57}"/>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38CAF269-7D3E-4A0E-8385-402DB931186F}"/>
              </a:ext>
            </a:extLst>
          </p:cNvPr>
          <p:cNvGrpSpPr/>
          <p:nvPr/>
        </p:nvGrpSpPr>
        <p:grpSpPr>
          <a:xfrm>
            <a:off x="9163" y="1014714"/>
            <a:ext cx="9144000" cy="104776"/>
            <a:chOff x="0" y="3486149"/>
            <a:chExt cx="9144000" cy="104776"/>
          </a:xfrm>
        </p:grpSpPr>
        <p:sp>
          <p:nvSpPr>
            <p:cNvPr id="21" name="矩形 20">
              <a:extLst>
                <a:ext uri="{FF2B5EF4-FFF2-40B4-BE49-F238E27FC236}">
                  <a16:creationId xmlns:a16="http://schemas.microsoft.com/office/drawing/2014/main" id="{1E969E59-0B3D-4726-B0BD-05E4DDB69BF7}"/>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878D472B-97B9-461C-B296-CD734A9C9302}"/>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a:extLst>
              <a:ext uri="{FF2B5EF4-FFF2-40B4-BE49-F238E27FC236}">
                <a16:creationId xmlns:a16="http://schemas.microsoft.com/office/drawing/2014/main" id="{426CE941-2EEE-497D-8489-830587D8DEA7}"/>
              </a:ext>
            </a:extLst>
          </p:cNvPr>
          <p:cNvPicPr>
            <a:picLocks noChangeAspect="1"/>
          </p:cNvPicPr>
          <p:nvPr/>
        </p:nvPicPr>
        <p:blipFill>
          <a:blip r:embed="rId7">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22" name="文本框 21">
            <a:extLst>
              <a:ext uri="{FF2B5EF4-FFF2-40B4-BE49-F238E27FC236}">
                <a16:creationId xmlns:a16="http://schemas.microsoft.com/office/drawing/2014/main" id="{71FB598C-5962-4740-B290-37FAAD1903C0}"/>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2.1 Self-supervised learning</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7" name="文本框 16">
            <a:extLst>
              <a:ext uri="{FF2B5EF4-FFF2-40B4-BE49-F238E27FC236}">
                <a16:creationId xmlns:a16="http://schemas.microsoft.com/office/drawing/2014/main" id="{95B1C778-036D-445F-A7F0-55BEB64448C0}"/>
              </a:ext>
            </a:extLst>
          </p:cNvPr>
          <p:cNvSpPr txBox="1"/>
          <p:nvPr/>
        </p:nvSpPr>
        <p:spPr>
          <a:xfrm>
            <a:off x="5688817" y="5325796"/>
            <a:ext cx="264884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Graph neural network</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98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anim calcmode="lin" valueType="num">
                                      <p:cBhvr additive="base">
                                        <p:cTn id="11" dur="500" fill="hold"/>
                                        <p:tgtEl>
                                          <p:spTgt spid="107"/>
                                        </p:tgtEl>
                                        <p:attrNameLst>
                                          <p:attrName>ppt_x</p:attrName>
                                        </p:attrNameLst>
                                      </p:cBhvr>
                                      <p:tavLst>
                                        <p:tav tm="0">
                                          <p:val>
                                            <p:strVal val="#ppt_x"/>
                                          </p:val>
                                        </p:tav>
                                        <p:tav tm="100000">
                                          <p:val>
                                            <p:strVal val="#ppt_x"/>
                                          </p:val>
                                        </p:tav>
                                      </p:tavLst>
                                    </p:anim>
                                    <p:anim calcmode="lin" valueType="num">
                                      <p:cBhvr additive="base">
                                        <p:cTn id="12" dur="500" fill="hold"/>
                                        <p:tgtEl>
                                          <p:spTgt spid="10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BBA4B5BA-F5A8-48AD-8123-5ED3BA1DD62C}"/>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5" name="文本框 14">
            <a:extLst>
              <a:ext uri="{FF2B5EF4-FFF2-40B4-BE49-F238E27FC236}">
                <a16:creationId xmlns:a16="http://schemas.microsoft.com/office/drawing/2014/main" id="{F685B39E-4DF8-4680-B3C3-55B645882242}"/>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2.1 Self-supervised learning</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16" name="组合 15">
            <a:extLst>
              <a:ext uri="{FF2B5EF4-FFF2-40B4-BE49-F238E27FC236}">
                <a16:creationId xmlns:a16="http://schemas.microsoft.com/office/drawing/2014/main" id="{6871A435-6805-403E-AEF5-ED172123C26B}"/>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B01AD4D2-7460-4D50-B1FB-C88F9E0FB1A8}"/>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9" name="矩形 18">
              <a:extLst>
                <a:ext uri="{FF2B5EF4-FFF2-40B4-BE49-F238E27FC236}">
                  <a16:creationId xmlns:a16="http://schemas.microsoft.com/office/drawing/2014/main" id="{13DB5C26-9EFB-40EA-8455-52A8D088A25B}"/>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grpSp>
      <p:pic>
        <p:nvPicPr>
          <p:cNvPr id="20" name="图片 19">
            <a:extLst>
              <a:ext uri="{FF2B5EF4-FFF2-40B4-BE49-F238E27FC236}">
                <a16:creationId xmlns:a16="http://schemas.microsoft.com/office/drawing/2014/main" id="{8043B231-1AE2-4A87-9591-882C8BC5F49B}"/>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10" name="灯片编号占位符 8">
            <a:extLst>
              <a:ext uri="{FF2B5EF4-FFF2-40B4-BE49-F238E27FC236}">
                <a16:creationId xmlns:a16="http://schemas.microsoft.com/office/drawing/2014/main" id="{3D159F7D-561B-4B5A-9CD8-879A2002F65C}"/>
              </a:ext>
            </a:extLst>
          </p:cNvPr>
          <p:cNvSpPr>
            <a:spLocks noGrp="1"/>
          </p:cNvSpPr>
          <p:nvPr>
            <p:ph type="sldNum" sz="quarter" idx="12"/>
          </p:nvPr>
        </p:nvSpPr>
        <p:spPr>
          <a:xfrm>
            <a:off x="6457950" y="6356351"/>
            <a:ext cx="2057400" cy="365125"/>
          </a:xfrm>
        </p:spPr>
        <p:txBody>
          <a:bodyPr/>
          <a:lstStyle/>
          <a:p>
            <a:fld id="{4C931B19-308E-4E36-85F0-6777B06990A1}" type="slidenum">
              <a:rPr lang="zh-CN" altLang="en-US" smtClean="0">
                <a:latin typeface="仿宋" panose="02010609060101010101" pitchFamily="49" charset="-122"/>
                <a:ea typeface="仿宋" panose="02010609060101010101" pitchFamily="49" charset="-122"/>
              </a:rPr>
              <a:t>12</a:t>
            </a:fld>
            <a:endParaRPr lang="zh-CN" altLang="en-US">
              <a:latin typeface="仿宋" panose="02010609060101010101" pitchFamily="49" charset="-122"/>
              <a:ea typeface="仿宋" panose="02010609060101010101" pitchFamily="49" charset="-122"/>
            </a:endParaRPr>
          </a:p>
        </p:txBody>
      </p:sp>
      <p:pic>
        <p:nvPicPr>
          <p:cNvPr id="11" name="图片 10">
            <a:extLst>
              <a:ext uri="{FF2B5EF4-FFF2-40B4-BE49-F238E27FC236}">
                <a16:creationId xmlns:a16="http://schemas.microsoft.com/office/drawing/2014/main" id="{B3564636-FDD8-4227-B393-D89C892F789F}"/>
              </a:ext>
            </a:extLst>
          </p:cNvPr>
          <p:cNvPicPr>
            <a:picLocks noChangeAspect="1"/>
          </p:cNvPicPr>
          <p:nvPr/>
        </p:nvPicPr>
        <p:blipFill>
          <a:blip r:embed="rId4"/>
          <a:stretch>
            <a:fillRect/>
          </a:stretch>
        </p:blipFill>
        <p:spPr>
          <a:xfrm>
            <a:off x="2461077" y="1127624"/>
            <a:ext cx="3490144" cy="5669416"/>
          </a:xfrm>
          <a:prstGeom prst="rect">
            <a:avLst/>
          </a:prstGeom>
        </p:spPr>
      </p:pic>
      <p:sp>
        <p:nvSpPr>
          <p:cNvPr id="17" name="左大括号 16">
            <a:extLst>
              <a:ext uri="{FF2B5EF4-FFF2-40B4-BE49-F238E27FC236}">
                <a16:creationId xmlns:a16="http://schemas.microsoft.com/office/drawing/2014/main" id="{2222486C-3A97-479D-BC04-8C0F5C1DDE36}"/>
              </a:ext>
            </a:extLst>
          </p:cNvPr>
          <p:cNvSpPr/>
          <p:nvPr/>
        </p:nvSpPr>
        <p:spPr>
          <a:xfrm>
            <a:off x="2119429" y="2582532"/>
            <a:ext cx="255021" cy="3178187"/>
          </a:xfrm>
          <a:prstGeom prst="leftBrace">
            <a:avLst>
              <a:gd name="adj1" fmla="val 3093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F4CD49B6-507D-4572-9BE4-8AE232C7B7F4}"/>
              </a:ext>
            </a:extLst>
          </p:cNvPr>
          <p:cNvSpPr txBox="1"/>
          <p:nvPr/>
        </p:nvSpPr>
        <p:spPr>
          <a:xfrm>
            <a:off x="707924" y="3962332"/>
            <a:ext cx="1368192" cy="369332"/>
          </a:xfrm>
          <a:prstGeom prst="rect">
            <a:avLst/>
          </a:prstGeom>
          <a:noFill/>
        </p:spPr>
        <p:txBody>
          <a:bodyPr wrap="square" rtlCol="0">
            <a:spAutoFit/>
          </a:bodyPr>
          <a:lstStyle/>
          <a:p>
            <a:r>
              <a:rPr lang="en-US" altLang="zh-CN" sz="1800" i="0" u="none" strike="noStrike" baseline="0" dirty="0">
                <a:latin typeface="Times New Roman" panose="02020603050405020304" pitchFamily="18" charset="0"/>
                <a:cs typeface="Times New Roman" panose="02020603050405020304" pitchFamily="18" charset="0"/>
              </a:rPr>
              <a:t>perturbation</a:t>
            </a:r>
            <a:endParaRPr lang="zh-CN" altLang="en-US" dirty="0">
              <a:latin typeface="宋体" panose="02010600030101010101" pitchFamily="2" charset="-122"/>
              <a:ea typeface="宋体" panose="02010600030101010101" pitchFamily="2" charset="-122"/>
            </a:endParaRPr>
          </a:p>
        </p:txBody>
      </p:sp>
      <p:sp>
        <p:nvSpPr>
          <p:cNvPr id="22" name="文本框 21">
            <a:extLst>
              <a:ext uri="{FF2B5EF4-FFF2-40B4-BE49-F238E27FC236}">
                <a16:creationId xmlns:a16="http://schemas.microsoft.com/office/drawing/2014/main" id="{EF96293E-5C27-4D4D-A303-673348B20D92}"/>
              </a:ext>
            </a:extLst>
          </p:cNvPr>
          <p:cNvSpPr txBox="1"/>
          <p:nvPr/>
        </p:nvSpPr>
        <p:spPr>
          <a:xfrm>
            <a:off x="6544400" y="4441411"/>
            <a:ext cx="1637168" cy="369332"/>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Reconstruction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左大括号 22">
            <a:extLst>
              <a:ext uri="{FF2B5EF4-FFF2-40B4-BE49-F238E27FC236}">
                <a16:creationId xmlns:a16="http://schemas.microsoft.com/office/drawing/2014/main" id="{9A4262F9-9139-4CD7-A949-228F845B56BE}"/>
              </a:ext>
            </a:extLst>
          </p:cNvPr>
          <p:cNvSpPr/>
          <p:nvPr/>
        </p:nvSpPr>
        <p:spPr>
          <a:xfrm rot="10800000">
            <a:off x="6202928" y="2665097"/>
            <a:ext cx="255021" cy="3949062"/>
          </a:xfrm>
          <a:prstGeom prst="leftBrace">
            <a:avLst>
              <a:gd name="adj1" fmla="val 3093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4" name="文本框 23">
            <a:extLst>
              <a:ext uri="{FF2B5EF4-FFF2-40B4-BE49-F238E27FC236}">
                <a16:creationId xmlns:a16="http://schemas.microsoft.com/office/drawing/2014/main" id="{C635D5BF-14C1-47A8-BF84-321028CE5178}"/>
              </a:ext>
            </a:extLst>
          </p:cNvPr>
          <p:cNvSpPr txBox="1"/>
          <p:nvPr/>
        </p:nvSpPr>
        <p:spPr>
          <a:xfrm>
            <a:off x="5790802" y="1341420"/>
            <a:ext cx="1545812" cy="523220"/>
          </a:xfrm>
          <a:prstGeom prst="rect">
            <a:avLst/>
          </a:prstGeom>
          <a:noFill/>
        </p:spPr>
        <p:txBody>
          <a:bodyPr wrap="square" rtlCol="0">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Meaningful representations</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a:extLst>
              <a:ext uri="{FF2B5EF4-FFF2-40B4-BE49-F238E27FC236}">
                <a16:creationId xmlns:a16="http://schemas.microsoft.com/office/drawing/2014/main" id="{67ACA659-71C6-4D9A-8763-5BA5BAC67740}"/>
              </a:ext>
            </a:extLst>
          </p:cNvPr>
          <p:cNvSpPr txBox="1"/>
          <p:nvPr/>
        </p:nvSpPr>
        <p:spPr>
          <a:xfrm>
            <a:off x="6489832" y="2652508"/>
            <a:ext cx="2671228" cy="307777"/>
          </a:xfrm>
          <a:prstGeom prst="rect">
            <a:avLst/>
          </a:prstGeom>
          <a:noFill/>
        </p:spPr>
        <p:txBody>
          <a:bodyPr wrap="square" rtlCol="0">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18744 complexes</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文本框 25">
            <a:extLst>
              <a:ext uri="{FF2B5EF4-FFF2-40B4-BE49-F238E27FC236}">
                <a16:creationId xmlns:a16="http://schemas.microsoft.com/office/drawing/2014/main" id="{E81A6750-1F6D-4AB8-8686-D518E240D7BB}"/>
              </a:ext>
            </a:extLst>
          </p:cNvPr>
          <p:cNvSpPr txBox="1"/>
          <p:nvPr/>
        </p:nvSpPr>
        <p:spPr>
          <a:xfrm>
            <a:off x="6489832" y="3058404"/>
            <a:ext cx="2671228" cy="307777"/>
          </a:xfrm>
          <a:prstGeom prst="rect">
            <a:avLst/>
          </a:prstGeom>
          <a:noFill/>
        </p:spPr>
        <p:txBody>
          <a:bodyPr wrap="square" rtlCol="0">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1000</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times of perturbation</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6D6DBB02-61F5-4CA4-B87A-D52A18A93342}"/>
              </a:ext>
            </a:extLst>
          </p:cNvPr>
          <p:cNvSpPr txBox="1"/>
          <p:nvPr/>
        </p:nvSpPr>
        <p:spPr>
          <a:xfrm>
            <a:off x="6485410" y="3432842"/>
            <a:ext cx="2789112" cy="307777"/>
          </a:xfrm>
          <a:prstGeom prst="rect">
            <a:avLst/>
          </a:prstGeom>
          <a:noFill/>
        </p:spPr>
        <p:txBody>
          <a:bodyPr wrap="square" rtlCol="0">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Totally 18744000 training samples</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27">
            <a:extLst>
              <a:ext uri="{FF2B5EF4-FFF2-40B4-BE49-F238E27FC236}">
                <a16:creationId xmlns:a16="http://schemas.microsoft.com/office/drawing/2014/main" id="{74D8E29B-A384-4F6E-A961-026FB41E0A1F}"/>
              </a:ext>
            </a:extLst>
          </p:cNvPr>
          <p:cNvSpPr/>
          <p:nvPr/>
        </p:nvSpPr>
        <p:spPr>
          <a:xfrm>
            <a:off x="6485410" y="2582532"/>
            <a:ext cx="2613765" cy="1288428"/>
          </a:xfrm>
          <a:prstGeom prst="rec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352FC255-AD2A-430F-9E1E-190ED12DD1AE}"/>
              </a:ext>
            </a:extLst>
          </p:cNvPr>
          <p:cNvSpPr/>
          <p:nvPr/>
        </p:nvSpPr>
        <p:spPr>
          <a:xfrm>
            <a:off x="2461077" y="2489200"/>
            <a:ext cx="3655399" cy="863600"/>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EA583702-3B75-4520-A324-7E42E03C4331}"/>
              </a:ext>
            </a:extLst>
          </p:cNvPr>
          <p:cNvSpPr txBox="1"/>
          <p:nvPr/>
        </p:nvSpPr>
        <p:spPr>
          <a:xfrm>
            <a:off x="1273554" y="6169581"/>
            <a:ext cx="2276496" cy="369332"/>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Graph neural network</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文本框 32">
            <a:extLst>
              <a:ext uri="{FF2B5EF4-FFF2-40B4-BE49-F238E27FC236}">
                <a16:creationId xmlns:a16="http://schemas.microsoft.com/office/drawing/2014/main" id="{B9A658BE-5A26-4A4F-872D-AA952F33965B}"/>
              </a:ext>
            </a:extLst>
          </p:cNvPr>
          <p:cNvSpPr txBox="1"/>
          <p:nvPr/>
        </p:nvSpPr>
        <p:spPr>
          <a:xfrm>
            <a:off x="48310" y="1370187"/>
            <a:ext cx="2503761" cy="400110"/>
          </a:xfrm>
          <a:prstGeom prst="rect">
            <a:avLst/>
          </a:prstGeom>
          <a:noFill/>
        </p:spPr>
        <p:txBody>
          <a:bodyPr wrap="square" rtlCol="0">
            <a:spAutoFit/>
          </a:bodyPr>
          <a:lstStyle/>
          <a:p>
            <a:r>
              <a:rPr lang="en-US" altLang="zh-CN" sz="2000" dirty="0">
                <a:latin typeface="Times New Roman" panose="02020603050405020304" pitchFamily="18" charset="0"/>
                <a:ea typeface="仿宋" panose="02010609060101010101" pitchFamily="49" charset="-122"/>
                <a:cs typeface="Times New Roman" panose="02020603050405020304" pitchFamily="18" charset="0"/>
              </a:rPr>
              <a:t>Step 2: </a:t>
            </a:r>
            <a:r>
              <a:rPr lang="en-US" altLang="zh-CN" sz="2000" i="0" u="none" strike="noStrike" baseline="0" dirty="0">
                <a:latin typeface="Times New Roman" panose="02020603050405020304" pitchFamily="18" charset="0"/>
                <a:cs typeface="Times New Roman" panose="02020603050405020304" pitchFamily="18" charset="0"/>
              </a:rPr>
              <a:t>reconstruction</a:t>
            </a:r>
            <a:endParaRPr lang="zh-CN" altLang="en-US" sz="2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9" name="矩形 28">
            <a:extLst>
              <a:ext uri="{FF2B5EF4-FFF2-40B4-BE49-F238E27FC236}">
                <a16:creationId xmlns:a16="http://schemas.microsoft.com/office/drawing/2014/main" id="{370F44E3-6937-4EC7-AE0D-454AB411B714}"/>
              </a:ext>
            </a:extLst>
          </p:cNvPr>
          <p:cNvSpPr/>
          <p:nvPr/>
        </p:nvSpPr>
        <p:spPr>
          <a:xfrm>
            <a:off x="4488883" y="3505202"/>
            <a:ext cx="1489799" cy="988422"/>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9058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25" grpId="0"/>
      <p:bldP spid="26" grpId="0"/>
      <p:bldP spid="27" grpId="0"/>
      <p:bldP spid="28" grpId="0" animBg="1"/>
      <p:bldP spid="31"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1D4CA3-1EFB-4E20-B67E-BB1062C066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1137" y="2293627"/>
            <a:ext cx="4254026" cy="3722006"/>
          </a:xfrm>
          <a:prstGeom prst="rect">
            <a:avLst/>
          </a:prstGeom>
        </p:spPr>
      </p:pic>
      <p:sp>
        <p:nvSpPr>
          <p:cNvPr id="15" name="文本框 14">
            <a:extLst>
              <a:ext uri="{FF2B5EF4-FFF2-40B4-BE49-F238E27FC236}">
                <a16:creationId xmlns:a16="http://schemas.microsoft.com/office/drawing/2014/main" id="{7E67FF24-35D1-46D6-ADA0-D40AC7CC863B}"/>
              </a:ext>
            </a:extLst>
          </p:cNvPr>
          <p:cNvSpPr txBox="1"/>
          <p:nvPr/>
        </p:nvSpPr>
        <p:spPr>
          <a:xfrm>
            <a:off x="739021" y="1436374"/>
            <a:ext cx="766595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Question: The geometric features of original structure are zeros?</a:t>
            </a:r>
            <a:endParaRPr lang="zh-CN" altLang="en-US" sz="2000"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9130BCCE-CE70-418F-91AA-9B8FDB814E5C}"/>
              </a:ext>
            </a:extLst>
          </p:cNvPr>
          <p:cNvSpPr/>
          <p:nvPr/>
        </p:nvSpPr>
        <p:spPr>
          <a:xfrm>
            <a:off x="4127500" y="5100327"/>
            <a:ext cx="1225550" cy="915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71CD37AB-22EE-41C6-82DB-C7D5D0714E7F}"/>
              </a:ext>
            </a:extLst>
          </p:cNvPr>
          <p:cNvPicPr>
            <a:picLocks noChangeAspect="1"/>
          </p:cNvPicPr>
          <p:nvPr/>
        </p:nvPicPr>
        <p:blipFill>
          <a:blip r:embed="rId4"/>
          <a:stretch>
            <a:fillRect/>
          </a:stretch>
        </p:blipFill>
        <p:spPr>
          <a:xfrm>
            <a:off x="5450676" y="3020729"/>
            <a:ext cx="2748930" cy="785141"/>
          </a:xfrm>
          <a:prstGeom prst="rect">
            <a:avLst/>
          </a:prstGeom>
        </p:spPr>
      </p:pic>
      <p:sp>
        <p:nvSpPr>
          <p:cNvPr id="18" name="文本框 17">
            <a:extLst>
              <a:ext uri="{FF2B5EF4-FFF2-40B4-BE49-F238E27FC236}">
                <a16:creationId xmlns:a16="http://schemas.microsoft.com/office/drawing/2014/main" id="{E683840B-F2AF-4383-9A83-6F3FE5E22B27}"/>
              </a:ext>
            </a:extLst>
          </p:cNvPr>
          <p:cNvSpPr txBox="1"/>
          <p:nvPr/>
        </p:nvSpPr>
        <p:spPr>
          <a:xfrm>
            <a:off x="5202036" y="2565565"/>
            <a:ext cx="3588003"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Max-pooling to encourage large features</a:t>
            </a:r>
            <a:endParaRPr lang="zh-CN" altLang="en-US" sz="1600"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7D851006-951E-4B1F-8D0E-56BD51FFF796}"/>
              </a:ext>
            </a:extLst>
          </p:cNvPr>
          <p:cNvPicPr>
            <a:picLocks noChangeAspect="1"/>
          </p:cNvPicPr>
          <p:nvPr/>
        </p:nvPicPr>
        <p:blipFill>
          <a:blip r:embed="rId5"/>
          <a:stretch>
            <a:fillRect/>
          </a:stretch>
        </p:blipFill>
        <p:spPr>
          <a:xfrm>
            <a:off x="6456952" y="4165775"/>
            <a:ext cx="79131" cy="380173"/>
          </a:xfrm>
          <a:prstGeom prst="rect">
            <a:avLst/>
          </a:prstGeom>
        </p:spPr>
      </p:pic>
      <p:pic>
        <p:nvPicPr>
          <p:cNvPr id="10" name="图片 9">
            <a:extLst>
              <a:ext uri="{FF2B5EF4-FFF2-40B4-BE49-F238E27FC236}">
                <a16:creationId xmlns:a16="http://schemas.microsoft.com/office/drawing/2014/main" id="{803B8D97-FDB4-4967-B13F-34CE782B6080}"/>
              </a:ext>
            </a:extLst>
          </p:cNvPr>
          <p:cNvPicPr>
            <a:picLocks noChangeAspect="1"/>
          </p:cNvPicPr>
          <p:nvPr/>
        </p:nvPicPr>
        <p:blipFill>
          <a:blip r:embed="rId6"/>
          <a:stretch>
            <a:fillRect/>
          </a:stretch>
        </p:blipFill>
        <p:spPr>
          <a:xfrm>
            <a:off x="3307831" y="2853949"/>
            <a:ext cx="52114" cy="250374"/>
          </a:xfrm>
          <a:prstGeom prst="rect">
            <a:avLst/>
          </a:prstGeom>
        </p:spPr>
      </p:pic>
      <p:pic>
        <p:nvPicPr>
          <p:cNvPr id="11" name="图片 10">
            <a:extLst>
              <a:ext uri="{FF2B5EF4-FFF2-40B4-BE49-F238E27FC236}">
                <a16:creationId xmlns:a16="http://schemas.microsoft.com/office/drawing/2014/main" id="{C12A6E7F-E785-41F8-8D73-BABBDEFE1D11}"/>
              </a:ext>
            </a:extLst>
          </p:cNvPr>
          <p:cNvPicPr>
            <a:picLocks noChangeAspect="1"/>
          </p:cNvPicPr>
          <p:nvPr/>
        </p:nvPicPr>
        <p:blipFill>
          <a:blip r:embed="rId6"/>
          <a:stretch>
            <a:fillRect/>
          </a:stretch>
        </p:blipFill>
        <p:spPr>
          <a:xfrm>
            <a:off x="7436245" y="4165775"/>
            <a:ext cx="79131" cy="380173"/>
          </a:xfrm>
          <a:prstGeom prst="rect">
            <a:avLst/>
          </a:prstGeom>
        </p:spPr>
      </p:pic>
      <p:pic>
        <p:nvPicPr>
          <p:cNvPr id="58" name="图片 57">
            <a:extLst>
              <a:ext uri="{FF2B5EF4-FFF2-40B4-BE49-F238E27FC236}">
                <a16:creationId xmlns:a16="http://schemas.microsoft.com/office/drawing/2014/main" id="{C73E26AA-EA07-45DD-AFDD-D6E32658C713}"/>
              </a:ext>
            </a:extLst>
          </p:cNvPr>
          <p:cNvPicPr>
            <a:picLocks noChangeAspect="1"/>
          </p:cNvPicPr>
          <p:nvPr/>
        </p:nvPicPr>
        <p:blipFill rotWithShape="1">
          <a:blip r:embed="rId4"/>
          <a:srcRect l="55070" t="58839" r="31763" b="-86"/>
          <a:stretch/>
        </p:blipFill>
        <p:spPr>
          <a:xfrm>
            <a:off x="5904471" y="4222098"/>
            <a:ext cx="361950" cy="323850"/>
          </a:xfrm>
          <a:prstGeom prst="rect">
            <a:avLst/>
          </a:prstGeom>
        </p:spPr>
      </p:pic>
      <p:pic>
        <p:nvPicPr>
          <p:cNvPr id="60" name="图片 59">
            <a:extLst>
              <a:ext uri="{FF2B5EF4-FFF2-40B4-BE49-F238E27FC236}">
                <a16:creationId xmlns:a16="http://schemas.microsoft.com/office/drawing/2014/main" id="{5E16C083-7BB1-44CC-B1F9-B30FCB2CB2DF}"/>
              </a:ext>
            </a:extLst>
          </p:cNvPr>
          <p:cNvPicPr>
            <a:picLocks noChangeAspect="1"/>
          </p:cNvPicPr>
          <p:nvPr/>
        </p:nvPicPr>
        <p:blipFill rotWithShape="1">
          <a:blip r:embed="rId4"/>
          <a:srcRect l="2402" t="63939" r="87109" b="-5186"/>
          <a:stretch/>
        </p:blipFill>
        <p:spPr>
          <a:xfrm>
            <a:off x="6826408" y="4229964"/>
            <a:ext cx="288337" cy="323850"/>
          </a:xfrm>
          <a:prstGeom prst="rect">
            <a:avLst/>
          </a:prstGeom>
        </p:spPr>
      </p:pic>
      <p:sp>
        <p:nvSpPr>
          <p:cNvPr id="19" name="矩形 18">
            <a:extLst>
              <a:ext uri="{FF2B5EF4-FFF2-40B4-BE49-F238E27FC236}">
                <a16:creationId xmlns:a16="http://schemas.microsoft.com/office/drawing/2014/main" id="{2CB7FDC3-746F-414B-9FE8-6731BAE311AB}"/>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A8C932A9-6AF1-43D9-9BF9-5407DED468A4}"/>
              </a:ext>
            </a:extLst>
          </p:cNvPr>
          <p:cNvGrpSpPr/>
          <p:nvPr/>
        </p:nvGrpSpPr>
        <p:grpSpPr>
          <a:xfrm>
            <a:off x="9163" y="1014714"/>
            <a:ext cx="9144000" cy="104776"/>
            <a:chOff x="0" y="3486149"/>
            <a:chExt cx="9144000" cy="104776"/>
          </a:xfrm>
        </p:grpSpPr>
        <p:sp>
          <p:nvSpPr>
            <p:cNvPr id="23" name="矩形 22">
              <a:extLst>
                <a:ext uri="{FF2B5EF4-FFF2-40B4-BE49-F238E27FC236}">
                  <a16:creationId xmlns:a16="http://schemas.microsoft.com/office/drawing/2014/main" id="{980962A9-26FF-4108-88BC-D1B32529D555}"/>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2A165D1-92BA-430C-A7C5-240CC666142F}"/>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25" name="图片 24">
            <a:extLst>
              <a:ext uri="{FF2B5EF4-FFF2-40B4-BE49-F238E27FC236}">
                <a16:creationId xmlns:a16="http://schemas.microsoft.com/office/drawing/2014/main" id="{8AF534A6-1E19-4309-9F3E-BCC34EE7F015}"/>
              </a:ext>
            </a:extLst>
          </p:cNvPr>
          <p:cNvPicPr>
            <a:picLocks noChangeAspect="1"/>
          </p:cNvPicPr>
          <p:nvPr/>
        </p:nvPicPr>
        <p:blipFill>
          <a:blip r:embed="rId7">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22" name="文本框 21">
            <a:extLst>
              <a:ext uri="{FF2B5EF4-FFF2-40B4-BE49-F238E27FC236}">
                <a16:creationId xmlns:a16="http://schemas.microsoft.com/office/drawing/2014/main" id="{56E28EE1-82B6-47C4-B766-AAF2AE6AA6B7}"/>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2.1 Self-supervised learning</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98507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randombar(horizontal)">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BE260B8-7FE2-4233-92FF-A1C0344B8BFA}"/>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FA760826-45EB-43FD-82CE-014E496EC6C2}"/>
              </a:ext>
            </a:extLst>
          </p:cNvPr>
          <p:cNvGrpSpPr/>
          <p:nvPr/>
        </p:nvGrpSpPr>
        <p:grpSpPr>
          <a:xfrm>
            <a:off x="9163" y="1014714"/>
            <a:ext cx="9144000" cy="104776"/>
            <a:chOff x="0" y="3486149"/>
            <a:chExt cx="9144000" cy="104776"/>
          </a:xfrm>
        </p:grpSpPr>
        <p:sp>
          <p:nvSpPr>
            <p:cNvPr id="16" name="矩形 15">
              <a:extLst>
                <a:ext uri="{FF2B5EF4-FFF2-40B4-BE49-F238E27FC236}">
                  <a16:creationId xmlns:a16="http://schemas.microsoft.com/office/drawing/2014/main" id="{0E0677CC-9A2F-43E7-96D7-F744004B68D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45E4672-7029-4817-8283-1341B1738397}"/>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56B01AF1-D71D-4E99-B9AC-8A845F8C92AD}"/>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12" name="灯片编号占位符 8">
            <a:extLst>
              <a:ext uri="{FF2B5EF4-FFF2-40B4-BE49-F238E27FC236}">
                <a16:creationId xmlns:a16="http://schemas.microsoft.com/office/drawing/2014/main" id="{0BB13B7A-EEB2-47FF-B1B1-0D93BA00C51B}"/>
              </a:ext>
            </a:extLst>
          </p:cNvPr>
          <p:cNvSpPr>
            <a:spLocks noGrp="1"/>
          </p:cNvSpPr>
          <p:nvPr>
            <p:ph type="sldNum" sz="quarter" idx="12"/>
          </p:nvPr>
        </p:nvSpPr>
        <p:spPr>
          <a:xfrm>
            <a:off x="6457950" y="6356351"/>
            <a:ext cx="2057400" cy="365125"/>
          </a:xfrm>
        </p:spPr>
        <p:txBody>
          <a:bodyPr/>
          <a:lstStyle/>
          <a:p>
            <a:fld id="{4C931B19-308E-4E36-85F0-6777B06990A1}" type="slidenum">
              <a:rPr lang="zh-CN" altLang="en-US" smtClean="0">
                <a:latin typeface="仿宋" panose="02010609060101010101" pitchFamily="49" charset="-122"/>
                <a:ea typeface="仿宋" panose="02010609060101010101" pitchFamily="49" charset="-122"/>
              </a:rPr>
              <a:t>14</a:t>
            </a:fld>
            <a:endParaRPr lang="zh-CN" altLang="en-US">
              <a:latin typeface="仿宋" panose="02010609060101010101" pitchFamily="49" charset="-122"/>
              <a:ea typeface="仿宋" panose="02010609060101010101" pitchFamily="49" charset="-122"/>
            </a:endParaRPr>
          </a:p>
        </p:txBody>
      </p:sp>
      <p:grpSp>
        <p:nvGrpSpPr>
          <p:cNvPr id="13" name="组合 12">
            <a:extLst>
              <a:ext uri="{FF2B5EF4-FFF2-40B4-BE49-F238E27FC236}">
                <a16:creationId xmlns:a16="http://schemas.microsoft.com/office/drawing/2014/main" id="{B16EDB84-8216-40AC-BF3D-0845471A22C2}"/>
              </a:ext>
            </a:extLst>
          </p:cNvPr>
          <p:cNvGrpSpPr/>
          <p:nvPr/>
        </p:nvGrpSpPr>
        <p:grpSpPr>
          <a:xfrm>
            <a:off x="0" y="1014714"/>
            <a:ext cx="9153163" cy="104776"/>
            <a:chOff x="0" y="3486149"/>
            <a:chExt cx="9144000" cy="104776"/>
          </a:xfrm>
        </p:grpSpPr>
        <p:sp>
          <p:nvSpPr>
            <p:cNvPr id="19" name="矩形 18">
              <a:extLst>
                <a:ext uri="{FF2B5EF4-FFF2-40B4-BE49-F238E27FC236}">
                  <a16:creationId xmlns:a16="http://schemas.microsoft.com/office/drawing/2014/main" id="{F2EDED93-4DE2-4671-A06F-B1F5E2D94956}"/>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20" name="矩形 19">
              <a:extLst>
                <a:ext uri="{FF2B5EF4-FFF2-40B4-BE49-F238E27FC236}">
                  <a16:creationId xmlns:a16="http://schemas.microsoft.com/office/drawing/2014/main" id="{8941E4B5-6AC5-4F28-AAC8-4CD333C2C681}"/>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grpSp>
      <p:sp>
        <p:nvSpPr>
          <p:cNvPr id="21" name="文本框 20">
            <a:extLst>
              <a:ext uri="{FF2B5EF4-FFF2-40B4-BE49-F238E27FC236}">
                <a16:creationId xmlns:a16="http://schemas.microsoft.com/office/drawing/2014/main" id="{4D2C738A-DE2D-49D2-A3BB-7E0CBCF06ADF}"/>
              </a:ext>
            </a:extLst>
          </p:cNvPr>
          <p:cNvSpPr txBox="1"/>
          <p:nvPr/>
        </p:nvSpPr>
        <p:spPr>
          <a:xfrm>
            <a:off x="124853" y="1580605"/>
            <a:ext cx="2432080" cy="400110"/>
          </a:xfrm>
          <a:prstGeom prst="rect">
            <a:avLst/>
          </a:prstGeom>
          <a:noFill/>
        </p:spPr>
        <p:txBody>
          <a:bodyPr wrap="square" rtlCol="0">
            <a:spAutoFit/>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PPI</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prediction:</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图片 21">
            <a:extLst>
              <a:ext uri="{FF2B5EF4-FFF2-40B4-BE49-F238E27FC236}">
                <a16:creationId xmlns:a16="http://schemas.microsoft.com/office/drawing/2014/main" id="{2F6C7D24-8C20-4533-8358-4C21435C3B07}"/>
              </a:ext>
            </a:extLst>
          </p:cNvPr>
          <p:cNvPicPr>
            <a:picLocks noChangeAspect="1"/>
          </p:cNvPicPr>
          <p:nvPr/>
        </p:nvPicPr>
        <p:blipFill>
          <a:blip r:embed="rId4"/>
          <a:stretch>
            <a:fillRect/>
          </a:stretch>
        </p:blipFill>
        <p:spPr>
          <a:xfrm>
            <a:off x="3093593" y="1154973"/>
            <a:ext cx="2508310" cy="5758385"/>
          </a:xfrm>
          <a:prstGeom prst="rect">
            <a:avLst/>
          </a:prstGeom>
        </p:spPr>
      </p:pic>
      <p:sp>
        <p:nvSpPr>
          <p:cNvPr id="24" name="文本框 23">
            <a:extLst>
              <a:ext uri="{FF2B5EF4-FFF2-40B4-BE49-F238E27FC236}">
                <a16:creationId xmlns:a16="http://schemas.microsoft.com/office/drawing/2014/main" id="{E9582160-A726-4477-9150-3CCD346ADFEA}"/>
              </a:ext>
            </a:extLst>
          </p:cNvPr>
          <p:cNvSpPr txBox="1"/>
          <p:nvPr/>
        </p:nvSpPr>
        <p:spPr>
          <a:xfrm>
            <a:off x="5601902" y="4537581"/>
            <a:ext cx="205739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梯度提升树预测器</a:t>
            </a:r>
          </a:p>
        </p:txBody>
      </p:sp>
      <p:sp>
        <p:nvSpPr>
          <p:cNvPr id="25" name="矩形 24">
            <a:extLst>
              <a:ext uri="{FF2B5EF4-FFF2-40B4-BE49-F238E27FC236}">
                <a16:creationId xmlns:a16="http://schemas.microsoft.com/office/drawing/2014/main" id="{B4FB76AE-9E26-4330-96CE-8E1F37086F2F}"/>
              </a:ext>
            </a:extLst>
          </p:cNvPr>
          <p:cNvSpPr/>
          <p:nvPr/>
        </p:nvSpPr>
        <p:spPr>
          <a:xfrm>
            <a:off x="2841171" y="4365171"/>
            <a:ext cx="4691743" cy="2454103"/>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2BCC467E-DDF7-4302-A6B0-FA19E2AB9642}"/>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2.2 GeoPPI: prediction process</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7" name="文本框 26">
            <a:extLst>
              <a:ext uri="{FF2B5EF4-FFF2-40B4-BE49-F238E27FC236}">
                <a16:creationId xmlns:a16="http://schemas.microsoft.com/office/drawing/2014/main" id="{A275AC66-45CB-4D29-806A-AA4F866610CA}"/>
              </a:ext>
            </a:extLst>
          </p:cNvPr>
          <p:cNvSpPr txBox="1"/>
          <p:nvPr/>
        </p:nvSpPr>
        <p:spPr>
          <a:xfrm>
            <a:off x="5601902" y="2689315"/>
            <a:ext cx="2276496" cy="369332"/>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Graph neural network</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472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左大括号 13">
            <a:extLst>
              <a:ext uri="{FF2B5EF4-FFF2-40B4-BE49-F238E27FC236}">
                <a16:creationId xmlns:a16="http://schemas.microsoft.com/office/drawing/2014/main" id="{27E54658-8D8B-4011-B557-53BD4222D5BF}"/>
              </a:ext>
            </a:extLst>
          </p:cNvPr>
          <p:cNvSpPr/>
          <p:nvPr/>
        </p:nvSpPr>
        <p:spPr>
          <a:xfrm rot="10800000">
            <a:off x="5428146" y="1791860"/>
            <a:ext cx="175804" cy="832176"/>
          </a:xfrm>
          <a:prstGeom prst="leftBrace">
            <a:avLst>
              <a:gd name="adj1" fmla="val 75581"/>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5" name="左大括号 14">
            <a:extLst>
              <a:ext uri="{FF2B5EF4-FFF2-40B4-BE49-F238E27FC236}">
                <a16:creationId xmlns:a16="http://schemas.microsoft.com/office/drawing/2014/main" id="{2A5F8CEF-0F15-456D-BCD2-D0EC62EED70A}"/>
              </a:ext>
            </a:extLst>
          </p:cNvPr>
          <p:cNvSpPr/>
          <p:nvPr/>
        </p:nvSpPr>
        <p:spPr>
          <a:xfrm rot="10800000">
            <a:off x="5428146" y="2845592"/>
            <a:ext cx="175804" cy="832176"/>
          </a:xfrm>
          <a:prstGeom prst="leftBrace">
            <a:avLst>
              <a:gd name="adj1" fmla="val 75581"/>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5F992E84-C930-4AF3-A398-0B86BD36A740}"/>
              </a:ext>
            </a:extLst>
          </p:cNvPr>
          <p:cNvSpPr txBox="1"/>
          <p:nvPr/>
        </p:nvSpPr>
        <p:spPr>
          <a:xfrm>
            <a:off x="5805637" y="1977115"/>
            <a:ext cx="2974568"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Features of mutations</a:t>
            </a:r>
            <a:endParaRPr lang="zh-CN" altLang="en-US" sz="20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E43B5BEC-9AEA-45AD-B03F-0E75E3A2B760}"/>
              </a:ext>
            </a:extLst>
          </p:cNvPr>
          <p:cNvSpPr txBox="1"/>
          <p:nvPr/>
        </p:nvSpPr>
        <p:spPr>
          <a:xfrm>
            <a:off x="5805637" y="3030847"/>
            <a:ext cx="328920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Features of the interface</a:t>
            </a:r>
            <a:endParaRPr lang="zh-CN" altLang="en-US" sz="20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6F099DC1-7836-4A5C-8BDE-01F3C08262E3}"/>
              </a:ext>
            </a:extLst>
          </p:cNvPr>
          <p:cNvSpPr>
            <a:spLocks noGrp="1"/>
          </p:cNvSpPr>
          <p:nvPr>
            <p:ph type="sldNum" sz="quarter" idx="12"/>
          </p:nvPr>
        </p:nvSpPr>
        <p:spPr>
          <a:xfrm>
            <a:off x="6802078" y="6211646"/>
            <a:ext cx="2057400" cy="365125"/>
          </a:xfrm>
        </p:spPr>
        <p:txBody>
          <a:bodyPr/>
          <a:lstStyle/>
          <a:p>
            <a:fld id="{4C931B19-308E-4E36-85F0-6777B06990A1}" type="slidenum">
              <a:rPr lang="zh-CN" altLang="en-US" sz="2000" smtClean="0">
                <a:latin typeface="Times New Roman" panose="02020603050405020304" pitchFamily="18" charset="0"/>
                <a:cs typeface="Times New Roman" panose="02020603050405020304" pitchFamily="18" charset="0"/>
              </a:rPr>
              <a:t>15</a:t>
            </a:fld>
            <a:endParaRPr lang="zh-CN" altLang="en-US" sz="200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5673002E-AB96-466D-A06C-E33BA18B5017}"/>
              </a:ext>
            </a:extLst>
          </p:cNvPr>
          <p:cNvPicPr>
            <a:picLocks noChangeAspect="1"/>
          </p:cNvPicPr>
          <p:nvPr/>
        </p:nvPicPr>
        <p:blipFill>
          <a:blip r:embed="rId3"/>
          <a:stretch>
            <a:fillRect/>
          </a:stretch>
        </p:blipFill>
        <p:spPr>
          <a:xfrm>
            <a:off x="2019042" y="1621668"/>
            <a:ext cx="3308259" cy="1917424"/>
          </a:xfrm>
          <a:prstGeom prst="rect">
            <a:avLst/>
          </a:prstGeom>
        </p:spPr>
      </p:pic>
      <p:pic>
        <p:nvPicPr>
          <p:cNvPr id="9" name="图片 8">
            <a:extLst>
              <a:ext uri="{FF2B5EF4-FFF2-40B4-BE49-F238E27FC236}">
                <a16:creationId xmlns:a16="http://schemas.microsoft.com/office/drawing/2014/main" id="{E2B44B93-D1B5-4A5D-A408-0B0B8175B608}"/>
              </a:ext>
            </a:extLst>
          </p:cNvPr>
          <p:cNvPicPr>
            <a:picLocks noChangeAspect="1"/>
          </p:cNvPicPr>
          <p:nvPr/>
        </p:nvPicPr>
        <p:blipFill>
          <a:blip r:embed="rId4"/>
          <a:stretch>
            <a:fillRect/>
          </a:stretch>
        </p:blipFill>
        <p:spPr>
          <a:xfrm>
            <a:off x="2019041" y="3991762"/>
            <a:ext cx="5141143" cy="1536434"/>
          </a:xfrm>
          <a:prstGeom prst="rect">
            <a:avLst/>
          </a:prstGeom>
        </p:spPr>
      </p:pic>
      <p:sp>
        <p:nvSpPr>
          <p:cNvPr id="23" name="文本框 22">
            <a:extLst>
              <a:ext uri="{FF2B5EF4-FFF2-40B4-BE49-F238E27FC236}">
                <a16:creationId xmlns:a16="http://schemas.microsoft.com/office/drawing/2014/main" id="{9DF68CF1-C0E1-484B-B768-AE52FDE8A853}"/>
              </a:ext>
            </a:extLst>
          </p:cNvPr>
          <p:cNvSpPr txBox="1"/>
          <p:nvPr/>
        </p:nvSpPr>
        <p:spPr>
          <a:xfrm>
            <a:off x="261868" y="3944337"/>
            <a:ext cx="1603710"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Dimension reduction</a:t>
            </a:r>
            <a:r>
              <a:rPr lang="zh-CN" altLang="en-US" sz="2000" dirty="0">
                <a:latin typeface="Times New Roman" panose="02020603050405020304" pitchFamily="18" charset="0"/>
                <a:cs typeface="Times New Roman" panose="02020603050405020304" pitchFamily="18" charset="0"/>
              </a:rPr>
              <a:t>：</a:t>
            </a:r>
          </a:p>
        </p:txBody>
      </p:sp>
      <p:pic>
        <p:nvPicPr>
          <p:cNvPr id="10" name="图片 9">
            <a:extLst>
              <a:ext uri="{FF2B5EF4-FFF2-40B4-BE49-F238E27FC236}">
                <a16:creationId xmlns:a16="http://schemas.microsoft.com/office/drawing/2014/main" id="{FEFA3AB4-C5D3-483B-BCC3-5E50B61DED12}"/>
              </a:ext>
            </a:extLst>
          </p:cNvPr>
          <p:cNvPicPr>
            <a:picLocks noChangeAspect="1"/>
          </p:cNvPicPr>
          <p:nvPr/>
        </p:nvPicPr>
        <p:blipFill>
          <a:blip r:embed="rId5"/>
          <a:stretch>
            <a:fillRect/>
          </a:stretch>
        </p:blipFill>
        <p:spPr>
          <a:xfrm>
            <a:off x="2191572" y="5803621"/>
            <a:ext cx="4339618" cy="414247"/>
          </a:xfrm>
          <a:prstGeom prst="rect">
            <a:avLst/>
          </a:prstGeom>
        </p:spPr>
      </p:pic>
      <p:sp>
        <p:nvSpPr>
          <p:cNvPr id="24" name="文本框 23">
            <a:extLst>
              <a:ext uri="{FF2B5EF4-FFF2-40B4-BE49-F238E27FC236}">
                <a16:creationId xmlns:a16="http://schemas.microsoft.com/office/drawing/2014/main" id="{61A5EC7A-D17A-4D05-BFD3-17747C80A5DF}"/>
              </a:ext>
            </a:extLst>
          </p:cNvPr>
          <p:cNvSpPr txBox="1"/>
          <p:nvPr/>
        </p:nvSpPr>
        <p:spPr>
          <a:xfrm>
            <a:off x="261868" y="5803621"/>
            <a:ext cx="1146325"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Output:</a:t>
            </a:r>
            <a:endParaRPr lang="zh-CN" altLang="en-US" sz="2000"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0D91C2F7-0997-4F35-BCF3-3365D5D301E1}"/>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ACCB8C0B-2416-487E-B3E1-8AF0A597C2AA}"/>
              </a:ext>
            </a:extLst>
          </p:cNvPr>
          <p:cNvGrpSpPr/>
          <p:nvPr/>
        </p:nvGrpSpPr>
        <p:grpSpPr>
          <a:xfrm>
            <a:off x="9163" y="1014714"/>
            <a:ext cx="9144000" cy="104776"/>
            <a:chOff x="0" y="3486149"/>
            <a:chExt cx="9144000" cy="104776"/>
          </a:xfrm>
        </p:grpSpPr>
        <p:sp>
          <p:nvSpPr>
            <p:cNvPr id="28" name="矩形 27">
              <a:extLst>
                <a:ext uri="{FF2B5EF4-FFF2-40B4-BE49-F238E27FC236}">
                  <a16:creationId xmlns:a16="http://schemas.microsoft.com/office/drawing/2014/main" id="{3618AAB9-82A8-4E71-A10D-79E3D24175C7}"/>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3782A3B1-9B4F-4395-B24F-EACF0CB04496}"/>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53111BB6-8D66-4901-9D0B-021A0E014F67}"/>
              </a:ext>
            </a:extLst>
          </p:cNvPr>
          <p:cNvPicPr>
            <a:picLocks noChangeAspect="1"/>
          </p:cNvPicPr>
          <p:nvPr/>
        </p:nvPicPr>
        <p:blipFill>
          <a:blip r:embed="rId6">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22" name="文本框 21">
            <a:extLst>
              <a:ext uri="{FF2B5EF4-FFF2-40B4-BE49-F238E27FC236}">
                <a16:creationId xmlns:a16="http://schemas.microsoft.com/office/drawing/2014/main" id="{509BD1AC-9BF8-499A-BD18-3754C43C0F11}"/>
              </a:ext>
            </a:extLst>
          </p:cNvPr>
          <p:cNvSpPr txBox="1"/>
          <p:nvPr/>
        </p:nvSpPr>
        <p:spPr>
          <a:xfrm>
            <a:off x="124852" y="109224"/>
            <a:ext cx="6406337"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2.2 GeoPPI: prediction process</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1" name="文本框 30">
            <a:extLst>
              <a:ext uri="{FF2B5EF4-FFF2-40B4-BE49-F238E27FC236}">
                <a16:creationId xmlns:a16="http://schemas.microsoft.com/office/drawing/2014/main" id="{380F4531-0AAD-4313-9E6D-D242AD9442C8}"/>
              </a:ext>
            </a:extLst>
          </p:cNvPr>
          <p:cNvSpPr txBox="1"/>
          <p:nvPr/>
        </p:nvSpPr>
        <p:spPr>
          <a:xfrm>
            <a:off x="261868" y="1561616"/>
            <a:ext cx="1603710"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Feature extraction:</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6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AFC5F6-3F18-406C-9BEF-D8F34F428AFF}"/>
              </a:ext>
            </a:extLst>
          </p:cNvPr>
          <p:cNvPicPr>
            <a:picLocks noChangeAspect="1"/>
          </p:cNvPicPr>
          <p:nvPr/>
        </p:nvPicPr>
        <p:blipFill>
          <a:blip r:embed="rId3"/>
          <a:stretch>
            <a:fillRect/>
          </a:stretch>
        </p:blipFill>
        <p:spPr>
          <a:xfrm>
            <a:off x="1251204" y="112776"/>
            <a:ext cx="6641592" cy="6632448"/>
          </a:xfrm>
          <a:prstGeom prst="rect">
            <a:avLst/>
          </a:prstGeom>
        </p:spPr>
      </p:pic>
      <p:sp>
        <p:nvSpPr>
          <p:cNvPr id="2" name="矩形: 圆角 1">
            <a:extLst>
              <a:ext uri="{FF2B5EF4-FFF2-40B4-BE49-F238E27FC236}">
                <a16:creationId xmlns:a16="http://schemas.microsoft.com/office/drawing/2014/main" id="{C57DDEB4-1BAB-4523-82EE-D939AD0085B5}"/>
              </a:ext>
            </a:extLst>
          </p:cNvPr>
          <p:cNvSpPr/>
          <p:nvPr/>
        </p:nvSpPr>
        <p:spPr>
          <a:xfrm>
            <a:off x="511444" y="340963"/>
            <a:ext cx="4706015" cy="6788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57B1C756-9738-401D-BBF9-A447D0D91E67}"/>
              </a:ext>
            </a:extLst>
          </p:cNvPr>
          <p:cNvSpPr/>
          <p:nvPr/>
        </p:nvSpPr>
        <p:spPr>
          <a:xfrm>
            <a:off x="5127814" y="340963"/>
            <a:ext cx="4706015" cy="54502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EF428B0F-D2AD-4833-8064-6B648E45CB6D}"/>
              </a:ext>
            </a:extLst>
          </p:cNvPr>
          <p:cNvSpPr/>
          <p:nvPr/>
        </p:nvSpPr>
        <p:spPr>
          <a:xfrm>
            <a:off x="5127814" y="6019387"/>
            <a:ext cx="3674991" cy="1262233"/>
          </a:xfrm>
          <a:prstGeom prst="roundRect">
            <a:avLst>
              <a:gd name="adj" fmla="val 4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65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4AB3F57-39A5-41EC-81F8-C3C692154C22}"/>
              </a:ext>
            </a:extLst>
          </p:cNvPr>
          <p:cNvSpPr/>
          <p:nvPr/>
        </p:nvSpPr>
        <p:spPr>
          <a:xfrm>
            <a:off x="304800" y="1828800"/>
            <a:ext cx="582706" cy="3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307946A9-C104-4335-B70F-4EEDD4B20328}"/>
              </a:ext>
            </a:extLst>
          </p:cNvPr>
          <p:cNvPicPr>
            <a:picLocks noChangeAspect="1"/>
          </p:cNvPicPr>
          <p:nvPr/>
        </p:nvPicPr>
        <p:blipFill>
          <a:blip r:embed="rId3"/>
          <a:stretch>
            <a:fillRect/>
          </a:stretch>
        </p:blipFill>
        <p:spPr>
          <a:xfrm>
            <a:off x="130512" y="2653178"/>
            <a:ext cx="8882975" cy="3978833"/>
          </a:xfrm>
          <a:prstGeom prst="rect">
            <a:avLst/>
          </a:prstGeom>
        </p:spPr>
      </p:pic>
      <p:sp>
        <p:nvSpPr>
          <p:cNvPr id="11" name="矩形 10">
            <a:extLst>
              <a:ext uri="{FF2B5EF4-FFF2-40B4-BE49-F238E27FC236}">
                <a16:creationId xmlns:a16="http://schemas.microsoft.com/office/drawing/2014/main" id="{A7CEAB8E-F376-4593-90FB-7DF358F5F3E1}"/>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B57E502C-10E6-4B7E-94D3-139F65CDF8A4}"/>
              </a:ext>
            </a:extLst>
          </p:cNvPr>
          <p:cNvGrpSpPr/>
          <p:nvPr/>
        </p:nvGrpSpPr>
        <p:grpSpPr>
          <a:xfrm>
            <a:off x="9163" y="1014714"/>
            <a:ext cx="9144000" cy="104776"/>
            <a:chOff x="0" y="3486149"/>
            <a:chExt cx="9144000" cy="104776"/>
          </a:xfrm>
        </p:grpSpPr>
        <p:sp>
          <p:nvSpPr>
            <p:cNvPr id="16" name="矩形 15">
              <a:extLst>
                <a:ext uri="{FF2B5EF4-FFF2-40B4-BE49-F238E27FC236}">
                  <a16:creationId xmlns:a16="http://schemas.microsoft.com/office/drawing/2014/main" id="{88A8D3A3-B36C-47CC-A706-23FCC1043AE6}"/>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01752245-E69C-45AA-9995-6F3134700C8B}"/>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D62EBDA4-CB96-4511-B9D5-21FEB822662A}"/>
              </a:ext>
            </a:extLst>
          </p:cNvPr>
          <p:cNvPicPr>
            <a:picLocks noChangeAspect="1"/>
          </p:cNvPicPr>
          <p:nvPr/>
        </p:nvPicPr>
        <p:blipFill rotWithShape="1">
          <a:blip r:embed="rId4">
            <a:clrChange>
              <a:clrFrom>
                <a:srgbClr val="FFFFFF"/>
              </a:clrFrom>
              <a:clrTo>
                <a:srgbClr val="FFFFFF">
                  <a:alpha val="0"/>
                </a:srgbClr>
              </a:clrTo>
            </a:clrChange>
            <a:lum bright="70001" contrast="-70000"/>
          </a:blip>
          <a:srcRect r="60195" b="12302"/>
          <a:stretch/>
        </p:blipFill>
        <p:spPr>
          <a:xfrm>
            <a:off x="8251014" y="120311"/>
            <a:ext cx="719419" cy="670727"/>
          </a:xfrm>
          <a:prstGeom prst="rect">
            <a:avLst/>
          </a:prstGeom>
          <a:noFill/>
          <a:ln w="9525">
            <a:noFill/>
          </a:ln>
        </p:spPr>
      </p:pic>
      <p:sp>
        <p:nvSpPr>
          <p:cNvPr id="12" name="文本框 11">
            <a:extLst>
              <a:ext uri="{FF2B5EF4-FFF2-40B4-BE49-F238E27FC236}">
                <a16:creationId xmlns:a16="http://schemas.microsoft.com/office/drawing/2014/main" id="{5D544C90-0ED2-45CE-BC41-FEEA89C85AAA}"/>
              </a:ext>
            </a:extLst>
          </p:cNvPr>
          <p:cNvSpPr txBox="1"/>
          <p:nvPr/>
        </p:nvSpPr>
        <p:spPr>
          <a:xfrm>
            <a:off x="124853" y="109224"/>
            <a:ext cx="816262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3.1 Experiment: representation space </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13" name="图片 12">
            <a:extLst>
              <a:ext uri="{FF2B5EF4-FFF2-40B4-BE49-F238E27FC236}">
                <a16:creationId xmlns:a16="http://schemas.microsoft.com/office/drawing/2014/main" id="{91632DA2-09DA-4F54-8824-913A1C4AE2A2}"/>
              </a:ext>
            </a:extLst>
          </p:cNvPr>
          <p:cNvPicPr>
            <a:picLocks noChangeAspect="1"/>
          </p:cNvPicPr>
          <p:nvPr/>
        </p:nvPicPr>
        <p:blipFill rotWithShape="1">
          <a:blip r:embed="rId5">
            <a:extLst>
              <a:ext uri="{28A0092B-C50C-407E-A947-70E740481C1C}">
                <a14:useLocalDpi xmlns:a14="http://schemas.microsoft.com/office/drawing/2010/main"/>
              </a:ext>
            </a:extLst>
          </a:blip>
          <a:srcRect b="18802"/>
          <a:stretch/>
        </p:blipFill>
        <p:spPr>
          <a:xfrm>
            <a:off x="369159" y="1416247"/>
            <a:ext cx="2059071" cy="1039469"/>
          </a:xfrm>
          <a:prstGeom prst="rect">
            <a:avLst/>
          </a:prstGeom>
        </p:spPr>
      </p:pic>
      <p:pic>
        <p:nvPicPr>
          <p:cNvPr id="14" name="图片 13">
            <a:extLst>
              <a:ext uri="{FF2B5EF4-FFF2-40B4-BE49-F238E27FC236}">
                <a16:creationId xmlns:a16="http://schemas.microsoft.com/office/drawing/2014/main" id="{45AE2E6B-CFAF-413F-9564-311F276D9379}"/>
              </a:ext>
            </a:extLst>
          </p:cNvPr>
          <p:cNvPicPr>
            <a:picLocks noChangeAspect="1"/>
          </p:cNvPicPr>
          <p:nvPr/>
        </p:nvPicPr>
        <p:blipFill rotWithShape="1">
          <a:blip r:embed="rId6">
            <a:extLst>
              <a:ext uri="{28A0092B-C50C-407E-A947-70E740481C1C}">
                <a14:useLocalDpi xmlns:a14="http://schemas.microsoft.com/office/drawing/2010/main"/>
              </a:ext>
            </a:extLst>
          </a:blip>
          <a:srcRect b="-17960"/>
          <a:stretch/>
        </p:blipFill>
        <p:spPr>
          <a:xfrm>
            <a:off x="2734974" y="1398623"/>
            <a:ext cx="2059071" cy="1280160"/>
          </a:xfrm>
          <a:prstGeom prst="rect">
            <a:avLst/>
          </a:prstGeom>
        </p:spPr>
      </p:pic>
      <p:pic>
        <p:nvPicPr>
          <p:cNvPr id="19" name="图片 18">
            <a:extLst>
              <a:ext uri="{FF2B5EF4-FFF2-40B4-BE49-F238E27FC236}">
                <a16:creationId xmlns:a16="http://schemas.microsoft.com/office/drawing/2014/main" id="{64931753-4B7A-40A2-B62C-06127DBFA48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939553" y="1405527"/>
            <a:ext cx="2059071" cy="1060908"/>
          </a:xfrm>
          <a:prstGeom prst="rect">
            <a:avLst/>
          </a:prstGeom>
        </p:spPr>
      </p:pic>
      <p:sp>
        <p:nvSpPr>
          <p:cNvPr id="20" name="箭头: V 形 19">
            <a:extLst>
              <a:ext uri="{FF2B5EF4-FFF2-40B4-BE49-F238E27FC236}">
                <a16:creationId xmlns:a16="http://schemas.microsoft.com/office/drawing/2014/main" id="{4F419EB3-EDF8-4C94-90EC-4C39F62038BB}"/>
              </a:ext>
            </a:extLst>
          </p:cNvPr>
          <p:cNvSpPr/>
          <p:nvPr/>
        </p:nvSpPr>
        <p:spPr>
          <a:xfrm>
            <a:off x="2492589" y="1729632"/>
            <a:ext cx="178026" cy="485774"/>
          </a:xfrm>
          <a:prstGeom prst="chevron">
            <a:avLst>
              <a:gd name="adj" fmla="val 67112"/>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panose="02020603050405020304" pitchFamily="18" charset="0"/>
              <a:cs typeface="Times New Roman" panose="02020603050405020304" pitchFamily="18" charset="0"/>
            </a:endParaRPr>
          </a:p>
        </p:txBody>
      </p:sp>
      <p:sp>
        <p:nvSpPr>
          <p:cNvPr id="21" name="箭头: V 形 20">
            <a:extLst>
              <a:ext uri="{FF2B5EF4-FFF2-40B4-BE49-F238E27FC236}">
                <a16:creationId xmlns:a16="http://schemas.microsoft.com/office/drawing/2014/main" id="{38182F2D-A830-41C3-BB2E-CE522B22974E}"/>
              </a:ext>
            </a:extLst>
          </p:cNvPr>
          <p:cNvSpPr/>
          <p:nvPr/>
        </p:nvSpPr>
        <p:spPr>
          <a:xfrm>
            <a:off x="4858404" y="1734987"/>
            <a:ext cx="178026" cy="485774"/>
          </a:xfrm>
          <a:prstGeom prst="chevron">
            <a:avLst>
              <a:gd name="adj" fmla="val 67112"/>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panose="02020603050405020304" pitchFamily="18" charset="0"/>
              <a:cs typeface="Times New Roman" panose="02020603050405020304" pitchFamily="18" charset="0"/>
            </a:endParaRPr>
          </a:p>
        </p:txBody>
      </p:sp>
      <p:sp>
        <p:nvSpPr>
          <p:cNvPr id="22" name="箭头: V 形 21">
            <a:extLst>
              <a:ext uri="{FF2B5EF4-FFF2-40B4-BE49-F238E27FC236}">
                <a16:creationId xmlns:a16="http://schemas.microsoft.com/office/drawing/2014/main" id="{4FABC941-1A0C-4C1A-8C74-B2257012DDC5}"/>
              </a:ext>
            </a:extLst>
          </p:cNvPr>
          <p:cNvSpPr/>
          <p:nvPr/>
        </p:nvSpPr>
        <p:spPr>
          <a:xfrm>
            <a:off x="6990760" y="1729632"/>
            <a:ext cx="178026" cy="485774"/>
          </a:xfrm>
          <a:prstGeom prst="chevron">
            <a:avLst>
              <a:gd name="adj" fmla="val 67112"/>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AB47A009-409D-48E4-BD31-38B48D0BDDB5}"/>
              </a:ext>
            </a:extLst>
          </p:cNvPr>
          <p:cNvPicPr>
            <a:picLocks noChangeAspect="1"/>
          </p:cNvPicPr>
          <p:nvPr/>
        </p:nvPicPr>
        <p:blipFill rotWithShape="1">
          <a:blip r:embed="rId3"/>
          <a:srcRect l="2698" t="7182" r="53480" b="3830"/>
          <a:stretch/>
        </p:blipFill>
        <p:spPr>
          <a:xfrm>
            <a:off x="7315666" y="1612616"/>
            <a:ext cx="743906" cy="676627"/>
          </a:xfrm>
          <a:prstGeom prst="rect">
            <a:avLst/>
          </a:prstGeom>
        </p:spPr>
      </p:pic>
    </p:spTree>
    <p:extLst>
      <p:ext uri="{BB962C8B-B14F-4D97-AF65-F5344CB8AC3E}">
        <p14:creationId xmlns:p14="http://schemas.microsoft.com/office/powerpoint/2010/main" val="38963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4AB3F57-39A5-41EC-81F8-C3C692154C22}"/>
              </a:ext>
            </a:extLst>
          </p:cNvPr>
          <p:cNvSpPr/>
          <p:nvPr/>
        </p:nvSpPr>
        <p:spPr>
          <a:xfrm>
            <a:off x="304800" y="1828800"/>
            <a:ext cx="582706" cy="3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56BBFAC-30C0-4EF4-B401-31CC30354E08}"/>
              </a:ext>
            </a:extLst>
          </p:cNvPr>
          <p:cNvSpPr/>
          <p:nvPr/>
        </p:nvSpPr>
        <p:spPr>
          <a:xfrm>
            <a:off x="4648200" y="1889688"/>
            <a:ext cx="582706" cy="3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13040E98-1D52-4928-8889-780F3A710273}"/>
              </a:ext>
            </a:extLst>
          </p:cNvPr>
          <p:cNvPicPr>
            <a:picLocks noChangeAspect="1"/>
          </p:cNvPicPr>
          <p:nvPr/>
        </p:nvPicPr>
        <p:blipFill rotWithShape="1">
          <a:blip r:embed="rId3"/>
          <a:srcRect r="5999"/>
          <a:stretch/>
        </p:blipFill>
        <p:spPr>
          <a:xfrm>
            <a:off x="887506" y="2985604"/>
            <a:ext cx="7651189" cy="3641820"/>
          </a:xfrm>
          <a:prstGeom prst="rect">
            <a:avLst/>
          </a:prstGeom>
        </p:spPr>
      </p:pic>
      <p:sp>
        <p:nvSpPr>
          <p:cNvPr id="11" name="矩形 10">
            <a:extLst>
              <a:ext uri="{FF2B5EF4-FFF2-40B4-BE49-F238E27FC236}">
                <a16:creationId xmlns:a16="http://schemas.microsoft.com/office/drawing/2014/main" id="{CF216455-5C92-4B51-913B-9EC7074919A0}"/>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3FC5AF51-0273-4C45-AC4A-FD6AA9E102A7}"/>
              </a:ext>
            </a:extLst>
          </p:cNvPr>
          <p:cNvGrpSpPr/>
          <p:nvPr/>
        </p:nvGrpSpPr>
        <p:grpSpPr>
          <a:xfrm>
            <a:off x="9163" y="1014714"/>
            <a:ext cx="9144000" cy="104776"/>
            <a:chOff x="0" y="3486149"/>
            <a:chExt cx="9144000" cy="104776"/>
          </a:xfrm>
        </p:grpSpPr>
        <p:sp>
          <p:nvSpPr>
            <p:cNvPr id="16" name="矩形 15">
              <a:extLst>
                <a:ext uri="{FF2B5EF4-FFF2-40B4-BE49-F238E27FC236}">
                  <a16:creationId xmlns:a16="http://schemas.microsoft.com/office/drawing/2014/main" id="{B67E4BE9-70E1-47E4-B1F9-55CD531DADCB}"/>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685E6F1D-10F7-45CD-8637-7F980EA244B9}"/>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179B2E1C-6B48-41F9-9325-EE0403C3F0F2}"/>
              </a:ext>
            </a:extLst>
          </p:cNvPr>
          <p:cNvPicPr>
            <a:picLocks noChangeAspect="1"/>
          </p:cNvPicPr>
          <p:nvPr/>
        </p:nvPicPr>
        <p:blipFill rotWithShape="1">
          <a:blip r:embed="rId4">
            <a:clrChange>
              <a:clrFrom>
                <a:srgbClr val="FFFFFF"/>
              </a:clrFrom>
              <a:clrTo>
                <a:srgbClr val="FFFFFF">
                  <a:alpha val="0"/>
                </a:srgbClr>
              </a:clrTo>
            </a:clrChange>
            <a:lum bright="70001" contrast="-70000"/>
          </a:blip>
          <a:srcRect r="60195" b="12302"/>
          <a:stretch/>
        </p:blipFill>
        <p:spPr>
          <a:xfrm>
            <a:off x="8251014" y="120311"/>
            <a:ext cx="719419" cy="670727"/>
          </a:xfrm>
          <a:prstGeom prst="rect">
            <a:avLst/>
          </a:prstGeom>
          <a:noFill/>
          <a:ln w="9525">
            <a:noFill/>
          </a:ln>
        </p:spPr>
      </p:pic>
      <p:sp>
        <p:nvSpPr>
          <p:cNvPr id="14" name="文本框 13">
            <a:extLst>
              <a:ext uri="{FF2B5EF4-FFF2-40B4-BE49-F238E27FC236}">
                <a16:creationId xmlns:a16="http://schemas.microsoft.com/office/drawing/2014/main" id="{75A36E34-5184-4C8C-807A-F053EECDB30E}"/>
              </a:ext>
            </a:extLst>
          </p:cNvPr>
          <p:cNvSpPr txBox="1"/>
          <p:nvPr/>
        </p:nvSpPr>
        <p:spPr>
          <a:xfrm>
            <a:off x="124853" y="109224"/>
            <a:ext cx="816262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3.1 Experiment: representation space </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3B95873F-C7D5-4DE0-A137-2D4052CCA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263057" y="528915"/>
            <a:ext cx="2900085" cy="2900085"/>
          </a:xfrm>
          <a:prstGeom prst="rect">
            <a:avLst/>
          </a:prstGeom>
        </p:spPr>
      </p:pic>
      <p:sp>
        <p:nvSpPr>
          <p:cNvPr id="2" name="矩形 1">
            <a:extLst>
              <a:ext uri="{FF2B5EF4-FFF2-40B4-BE49-F238E27FC236}">
                <a16:creationId xmlns:a16="http://schemas.microsoft.com/office/drawing/2014/main" id="{909E994F-3493-4525-8600-6C8AC39C567B}"/>
              </a:ext>
            </a:extLst>
          </p:cNvPr>
          <p:cNvSpPr/>
          <p:nvPr/>
        </p:nvSpPr>
        <p:spPr>
          <a:xfrm>
            <a:off x="4518060" y="1205596"/>
            <a:ext cx="559037" cy="131118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727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4AB3F57-39A5-41EC-81F8-C3C692154C22}"/>
              </a:ext>
            </a:extLst>
          </p:cNvPr>
          <p:cNvSpPr/>
          <p:nvPr/>
        </p:nvSpPr>
        <p:spPr>
          <a:xfrm>
            <a:off x="304800" y="1828800"/>
            <a:ext cx="582706" cy="3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56BBFAC-30C0-4EF4-B401-31CC30354E08}"/>
              </a:ext>
            </a:extLst>
          </p:cNvPr>
          <p:cNvSpPr/>
          <p:nvPr/>
        </p:nvSpPr>
        <p:spPr>
          <a:xfrm>
            <a:off x="4648200" y="1889688"/>
            <a:ext cx="582706" cy="32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758C5F6C-C5AA-4A16-8A5C-5E76A3B7FFC7}"/>
              </a:ext>
            </a:extLst>
          </p:cNvPr>
          <p:cNvPicPr>
            <a:picLocks noChangeAspect="1"/>
          </p:cNvPicPr>
          <p:nvPr/>
        </p:nvPicPr>
        <p:blipFill>
          <a:blip r:embed="rId3"/>
          <a:stretch>
            <a:fillRect/>
          </a:stretch>
        </p:blipFill>
        <p:spPr>
          <a:xfrm>
            <a:off x="269307" y="1609449"/>
            <a:ext cx="8757786" cy="4376172"/>
          </a:xfrm>
          <a:prstGeom prst="rect">
            <a:avLst/>
          </a:prstGeom>
        </p:spPr>
      </p:pic>
      <p:sp>
        <p:nvSpPr>
          <p:cNvPr id="11" name="矩形 10">
            <a:extLst>
              <a:ext uri="{FF2B5EF4-FFF2-40B4-BE49-F238E27FC236}">
                <a16:creationId xmlns:a16="http://schemas.microsoft.com/office/drawing/2014/main" id="{ABE260B8-7FE2-4233-92FF-A1C0344B8BFA}"/>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FA760826-45EB-43FD-82CE-014E496EC6C2}"/>
              </a:ext>
            </a:extLst>
          </p:cNvPr>
          <p:cNvGrpSpPr/>
          <p:nvPr/>
        </p:nvGrpSpPr>
        <p:grpSpPr>
          <a:xfrm>
            <a:off x="9163" y="1014714"/>
            <a:ext cx="9144000" cy="104776"/>
            <a:chOff x="0" y="3486149"/>
            <a:chExt cx="9144000" cy="104776"/>
          </a:xfrm>
        </p:grpSpPr>
        <p:sp>
          <p:nvSpPr>
            <p:cNvPr id="16" name="矩形 15">
              <a:extLst>
                <a:ext uri="{FF2B5EF4-FFF2-40B4-BE49-F238E27FC236}">
                  <a16:creationId xmlns:a16="http://schemas.microsoft.com/office/drawing/2014/main" id="{0E0677CC-9A2F-43E7-96D7-F744004B68D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D45E4672-7029-4817-8283-1341B1738397}"/>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7381CD67-BAF4-48B4-A09A-251018F6029E}"/>
              </a:ext>
            </a:extLst>
          </p:cNvPr>
          <p:cNvPicPr>
            <a:picLocks noChangeAspect="1"/>
          </p:cNvPicPr>
          <p:nvPr/>
        </p:nvPicPr>
        <p:blipFill rotWithShape="1">
          <a:blip r:embed="rId4">
            <a:clrChange>
              <a:clrFrom>
                <a:srgbClr val="FFFFFF"/>
              </a:clrFrom>
              <a:clrTo>
                <a:srgbClr val="FFFFFF">
                  <a:alpha val="0"/>
                </a:srgbClr>
              </a:clrTo>
            </a:clrChange>
            <a:lum bright="70001" contrast="-70000"/>
          </a:blip>
          <a:srcRect r="60195" b="12302"/>
          <a:stretch/>
        </p:blipFill>
        <p:spPr>
          <a:xfrm>
            <a:off x="8251014" y="120311"/>
            <a:ext cx="719419" cy="670727"/>
          </a:xfrm>
          <a:prstGeom prst="rect">
            <a:avLst/>
          </a:prstGeom>
          <a:noFill/>
          <a:ln w="9525">
            <a:noFill/>
          </a:ln>
        </p:spPr>
      </p:pic>
      <p:sp>
        <p:nvSpPr>
          <p:cNvPr id="14" name="文本框 13">
            <a:extLst>
              <a:ext uri="{FF2B5EF4-FFF2-40B4-BE49-F238E27FC236}">
                <a16:creationId xmlns:a16="http://schemas.microsoft.com/office/drawing/2014/main" id="{3943DC02-FB2B-4DF9-9A5B-3112ED1DD3AA}"/>
              </a:ext>
            </a:extLst>
          </p:cNvPr>
          <p:cNvSpPr txBox="1"/>
          <p:nvPr/>
        </p:nvSpPr>
        <p:spPr>
          <a:xfrm>
            <a:off x="124853" y="109224"/>
            <a:ext cx="816262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3.1 Experiment: representation space </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E2520EDC-7A77-4FCE-9DCA-9012F0A49C8E}"/>
              </a:ext>
            </a:extLst>
          </p:cNvPr>
          <p:cNvSpPr txBox="1"/>
          <p:nvPr/>
        </p:nvSpPr>
        <p:spPr>
          <a:xfrm>
            <a:off x="770324" y="6137026"/>
            <a:ext cx="760335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 first study that uses self-supervised learning strategies to learn protein representations</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矩形: 圆角 17">
            <a:extLst>
              <a:ext uri="{FF2B5EF4-FFF2-40B4-BE49-F238E27FC236}">
                <a16:creationId xmlns:a16="http://schemas.microsoft.com/office/drawing/2014/main" id="{5257DA6E-DAFA-4628-BCE7-367322A3BAEB}"/>
              </a:ext>
            </a:extLst>
          </p:cNvPr>
          <p:cNvSpPr/>
          <p:nvPr/>
        </p:nvSpPr>
        <p:spPr>
          <a:xfrm>
            <a:off x="4536280" y="1609448"/>
            <a:ext cx="5185629" cy="4376172"/>
          </a:xfrm>
          <a:prstGeom prst="roundRect">
            <a:avLst>
              <a:gd name="adj" fmla="val 23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57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43965778-8920-42C1-A2F7-D3C92096E0E8}"/>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3DE5117D-27E7-4222-9CE3-42F5F2E3C710}"/>
              </a:ext>
            </a:extLst>
          </p:cNvPr>
          <p:cNvGrpSpPr/>
          <p:nvPr/>
        </p:nvGrpSpPr>
        <p:grpSpPr>
          <a:xfrm>
            <a:off x="9163" y="1014714"/>
            <a:ext cx="9144000" cy="104776"/>
            <a:chOff x="0" y="3486149"/>
            <a:chExt cx="9144000" cy="104776"/>
          </a:xfrm>
        </p:grpSpPr>
        <p:sp>
          <p:nvSpPr>
            <p:cNvPr id="6" name="矩形 5">
              <a:extLst>
                <a:ext uri="{FF2B5EF4-FFF2-40B4-BE49-F238E27FC236}">
                  <a16:creationId xmlns:a16="http://schemas.microsoft.com/office/drawing/2014/main" id="{E8241371-F291-4455-A2A9-F00E7E0CA3B0}"/>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BC4CB04A-4A9F-4641-8046-4E6029E95250}"/>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a:extLst>
              <a:ext uri="{FF2B5EF4-FFF2-40B4-BE49-F238E27FC236}">
                <a16:creationId xmlns:a16="http://schemas.microsoft.com/office/drawing/2014/main" id="{92961DFE-D607-4715-AF73-5944883E9F1C}"/>
              </a:ext>
            </a:extLst>
          </p:cNvPr>
          <p:cNvPicPr>
            <a:picLocks noChangeAspect="1"/>
          </p:cNvPicPr>
          <p:nvPr/>
        </p:nvPicPr>
        <p:blipFill rotWithShape="1">
          <a:blip r:embed="rId3">
            <a:clrChange>
              <a:clrFrom>
                <a:srgbClr val="FFFFFF"/>
              </a:clrFrom>
              <a:clrTo>
                <a:srgbClr val="FFFFFF">
                  <a:alpha val="0"/>
                </a:srgbClr>
              </a:clrTo>
            </a:clrChange>
            <a:lum bright="70001" contrast="-70000"/>
          </a:blip>
          <a:srcRect l="-1" t="-974" r="59511" b="8122"/>
          <a:stretch/>
        </p:blipFill>
        <p:spPr>
          <a:xfrm>
            <a:off x="8316023" y="168215"/>
            <a:ext cx="618427" cy="600136"/>
          </a:xfrm>
          <a:prstGeom prst="rect">
            <a:avLst/>
          </a:prstGeom>
          <a:noFill/>
          <a:ln w="9525">
            <a:noFill/>
          </a:ln>
        </p:spPr>
      </p:pic>
      <p:grpSp>
        <p:nvGrpSpPr>
          <p:cNvPr id="3" name="组合 2">
            <a:extLst>
              <a:ext uri="{FF2B5EF4-FFF2-40B4-BE49-F238E27FC236}">
                <a16:creationId xmlns:a16="http://schemas.microsoft.com/office/drawing/2014/main" id="{A4D2307E-C894-41C4-BF57-A1A205AE8D17}"/>
              </a:ext>
            </a:extLst>
          </p:cNvPr>
          <p:cNvGrpSpPr/>
          <p:nvPr/>
        </p:nvGrpSpPr>
        <p:grpSpPr>
          <a:xfrm>
            <a:off x="368786" y="827047"/>
            <a:ext cx="7727949" cy="3376864"/>
            <a:chOff x="0" y="1315915"/>
            <a:chExt cx="8136487" cy="3572465"/>
          </a:xfrm>
        </p:grpSpPr>
        <p:pic>
          <p:nvPicPr>
            <p:cNvPr id="20" name="图片 19">
              <a:extLst>
                <a:ext uri="{FF2B5EF4-FFF2-40B4-BE49-F238E27FC236}">
                  <a16:creationId xmlns:a16="http://schemas.microsoft.com/office/drawing/2014/main" id="{05205EF7-4B50-4602-BFAC-0E3399F200B3}"/>
                </a:ext>
              </a:extLst>
            </p:cNvPr>
            <p:cNvPicPr>
              <a:picLocks noChangeAspect="1"/>
            </p:cNvPicPr>
            <p:nvPr/>
          </p:nvPicPr>
          <p:blipFill>
            <a:blip r:embed="rId4"/>
            <a:stretch>
              <a:fillRect/>
            </a:stretch>
          </p:blipFill>
          <p:spPr>
            <a:xfrm>
              <a:off x="2944343" y="1892111"/>
              <a:ext cx="5192144" cy="2275830"/>
            </a:xfrm>
            <a:prstGeom prst="rect">
              <a:avLst/>
            </a:prstGeom>
          </p:spPr>
        </p:pic>
        <p:pic>
          <p:nvPicPr>
            <p:cNvPr id="19" name="图片 18">
              <a:extLst>
                <a:ext uri="{FF2B5EF4-FFF2-40B4-BE49-F238E27FC236}">
                  <a16:creationId xmlns:a16="http://schemas.microsoft.com/office/drawing/2014/main" id="{1A9F01FD-3103-408D-83FB-F11F478A2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15915"/>
              <a:ext cx="3089141" cy="3572465"/>
            </a:xfrm>
            <a:prstGeom prst="rect">
              <a:avLst/>
            </a:prstGeom>
          </p:spPr>
        </p:pic>
        <p:sp>
          <p:nvSpPr>
            <p:cNvPr id="26" name="椭圆 25">
              <a:extLst>
                <a:ext uri="{FF2B5EF4-FFF2-40B4-BE49-F238E27FC236}">
                  <a16:creationId xmlns:a16="http://schemas.microsoft.com/office/drawing/2014/main" id="{A91B1DC8-9688-4C5D-AD2D-B044B3AE5543}"/>
                </a:ext>
              </a:extLst>
            </p:cNvPr>
            <p:cNvSpPr/>
            <p:nvPr/>
          </p:nvSpPr>
          <p:spPr>
            <a:xfrm rot="19954987">
              <a:off x="2035553" y="3086702"/>
              <a:ext cx="271887" cy="2750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3A87D9A8-1472-4803-9888-E6B564FBBEA0}"/>
                </a:ext>
              </a:extLst>
            </p:cNvPr>
            <p:cNvCxnSpPr>
              <a:cxnSpLocks/>
              <a:stCxn id="26" idx="0"/>
            </p:cNvCxnSpPr>
            <p:nvPr/>
          </p:nvCxnSpPr>
          <p:spPr>
            <a:xfrm flipV="1">
              <a:off x="2108176" y="2108286"/>
              <a:ext cx="1587524" cy="9938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D63176CC-1C34-4735-A7C8-C57112204021}"/>
                </a:ext>
              </a:extLst>
            </p:cNvPr>
            <p:cNvCxnSpPr>
              <a:cxnSpLocks/>
              <a:stCxn id="26" idx="3"/>
            </p:cNvCxnSpPr>
            <p:nvPr/>
          </p:nvCxnSpPr>
          <p:spPr>
            <a:xfrm>
              <a:off x="2130942" y="3354797"/>
              <a:ext cx="1698692" cy="6905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文本框 14">
            <a:extLst>
              <a:ext uri="{FF2B5EF4-FFF2-40B4-BE49-F238E27FC236}">
                <a16:creationId xmlns:a16="http://schemas.microsoft.com/office/drawing/2014/main" id="{730A6CF8-5574-4443-B8AD-E0E90E210721}"/>
              </a:ext>
            </a:extLst>
          </p:cNvPr>
          <p:cNvSpPr txBox="1"/>
          <p:nvPr/>
        </p:nvSpPr>
        <p:spPr>
          <a:xfrm>
            <a:off x="972" y="168214"/>
            <a:ext cx="8463578"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1.1 Prediction of the effects of mutation on PPI</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6" name="文本框 35">
            <a:extLst>
              <a:ext uri="{FF2B5EF4-FFF2-40B4-BE49-F238E27FC236}">
                <a16:creationId xmlns:a16="http://schemas.microsoft.com/office/drawing/2014/main" id="{D518284E-EBD5-49D8-B5C7-C96569F3D766}"/>
              </a:ext>
            </a:extLst>
          </p:cNvPr>
          <p:cNvSpPr txBox="1"/>
          <p:nvPr/>
        </p:nvSpPr>
        <p:spPr>
          <a:xfrm>
            <a:off x="237763" y="4532498"/>
            <a:ext cx="8915400" cy="1498936"/>
          </a:xfrm>
          <a:prstGeom prst="rect">
            <a:avLst/>
          </a:prstGeom>
          <a:noFill/>
        </p:spPr>
        <p:txBody>
          <a:bodyPr wrap="square">
            <a:spAutoFit/>
          </a:bodyPr>
          <a:lstStyle/>
          <a:p>
            <a:pPr>
              <a:lnSpc>
                <a:spcPts val="2800"/>
              </a:lnSpc>
            </a:pPr>
            <a:r>
              <a:rPr lang="zh-CN" altLang="en-US" sz="2000" dirty="0">
                <a:latin typeface="Times New Roman" panose="02020603050405020304" pitchFamily="18" charset="0"/>
                <a:cs typeface="Times New Roman" panose="02020603050405020304" pitchFamily="18" charset="0"/>
              </a:rPr>
              <a:t>Applications:</a:t>
            </a:r>
            <a:endParaRPr lang="en-US" altLang="zh-CN" sz="2000" dirty="0">
              <a:latin typeface="Times New Roman" panose="02020603050405020304" pitchFamily="18" charset="0"/>
              <a:cs typeface="Times New Roman" panose="02020603050405020304" pitchFamily="18" charset="0"/>
            </a:endParaRPr>
          </a:p>
          <a:p>
            <a:pPr marL="800100" lvl="1" indent="-342900">
              <a:lnSpc>
                <a:spcPts val="28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Optimize the binding affinity of the given protein by iteratively </a:t>
            </a:r>
            <a:r>
              <a:rPr lang="en-US" altLang="zh-CN" sz="2000" dirty="0">
                <a:latin typeface="Times New Roman" panose="02020603050405020304" pitchFamily="18" charset="0"/>
                <a:cs typeface="Times New Roman" panose="02020603050405020304" pitchFamily="18" charset="0"/>
              </a:rPr>
              <a:t>performing </a:t>
            </a:r>
            <a:r>
              <a:rPr lang="zh-CN" altLang="en-US" sz="2000" dirty="0">
                <a:latin typeface="Times New Roman" panose="02020603050405020304" pitchFamily="18" charset="0"/>
                <a:cs typeface="Times New Roman" panose="02020603050405020304" pitchFamily="18" charset="0"/>
              </a:rPr>
              <a:t>mutations.</a:t>
            </a:r>
            <a:endParaRPr lang="en-US" altLang="zh-CN" sz="2000" dirty="0">
              <a:latin typeface="Times New Roman" panose="02020603050405020304" pitchFamily="18" charset="0"/>
              <a:cs typeface="Times New Roman" panose="02020603050405020304" pitchFamily="18" charset="0"/>
            </a:endParaRPr>
          </a:p>
          <a:p>
            <a:pPr marL="800100" lvl="1" indent="-342900">
              <a:lnSpc>
                <a:spcPts val="2800"/>
              </a:lnSpc>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Study mechanism underlying the </a:t>
            </a:r>
            <a:r>
              <a:rPr lang="en-US" altLang="zh-CN" sz="2000" dirty="0">
                <a:latin typeface="Times New Roman" panose="02020603050405020304" pitchFamily="18" charset="0"/>
                <a:cs typeface="Times New Roman" panose="02020603050405020304" pitchFamily="18" charset="0"/>
              </a:rPr>
              <a:t>protein-protein interactions</a:t>
            </a:r>
            <a:r>
              <a:rPr lang="zh-CN" alt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1115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1FBC8E0F-7AAC-4094-AC9C-BABC9FCE7721}"/>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0" name="文本框 9">
            <a:extLst>
              <a:ext uri="{FF2B5EF4-FFF2-40B4-BE49-F238E27FC236}">
                <a16:creationId xmlns:a16="http://schemas.microsoft.com/office/drawing/2014/main" id="{BCFC0CFC-7370-4587-A394-F96A425F0E6F}"/>
              </a:ext>
            </a:extLst>
          </p:cNvPr>
          <p:cNvSpPr txBox="1"/>
          <p:nvPr/>
        </p:nvSpPr>
        <p:spPr>
          <a:xfrm>
            <a:off x="115690" y="110015"/>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3.2 Experiment:</a:t>
            </a:r>
            <a:r>
              <a:rPr lang="zh-CN" altLang="en-US"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cross-validation</a:t>
            </a:r>
            <a:endParaRPr lang="zh-CN" altLang="zh-CN" sz="3600" b="1" dirty="0">
              <a:solidFill>
                <a:schemeClr val="bg1"/>
              </a:solidFill>
              <a:latin typeface="宋体" panose="02010600030101010101" pitchFamily="2" charset="-122"/>
              <a:ea typeface="宋体" panose="02010600030101010101" pitchFamily="2" charset="-122"/>
            </a:endParaRPr>
          </a:p>
        </p:txBody>
      </p:sp>
      <p:grpSp>
        <p:nvGrpSpPr>
          <p:cNvPr id="11" name="组合 10">
            <a:extLst>
              <a:ext uri="{FF2B5EF4-FFF2-40B4-BE49-F238E27FC236}">
                <a16:creationId xmlns:a16="http://schemas.microsoft.com/office/drawing/2014/main" id="{4FBE1CB1-4131-4F07-96E4-34794F28C646}"/>
              </a:ext>
            </a:extLst>
          </p:cNvPr>
          <p:cNvGrpSpPr/>
          <p:nvPr/>
        </p:nvGrpSpPr>
        <p:grpSpPr>
          <a:xfrm>
            <a:off x="0" y="1015505"/>
            <a:ext cx="9144000" cy="104776"/>
            <a:chOff x="0" y="3486149"/>
            <a:chExt cx="9144000" cy="104776"/>
          </a:xfrm>
        </p:grpSpPr>
        <p:sp>
          <p:nvSpPr>
            <p:cNvPr id="14" name="矩形 13">
              <a:extLst>
                <a:ext uri="{FF2B5EF4-FFF2-40B4-BE49-F238E27FC236}">
                  <a16:creationId xmlns:a16="http://schemas.microsoft.com/office/drawing/2014/main" id="{F813E260-B79E-45E9-B954-3C374B8B44C0}"/>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5" name="矩形 14">
              <a:extLst>
                <a:ext uri="{FF2B5EF4-FFF2-40B4-BE49-F238E27FC236}">
                  <a16:creationId xmlns:a16="http://schemas.microsoft.com/office/drawing/2014/main" id="{9E3AB081-EC7F-43FB-9C01-3717F39A2062}"/>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grpSp>
      <p:pic>
        <p:nvPicPr>
          <p:cNvPr id="16" name="图片 15">
            <a:extLst>
              <a:ext uri="{FF2B5EF4-FFF2-40B4-BE49-F238E27FC236}">
                <a16:creationId xmlns:a16="http://schemas.microsoft.com/office/drawing/2014/main" id="{BA4AAF1B-4C91-4F31-A739-D33475E8EDB6}"/>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17" name="文本框 16">
            <a:extLst>
              <a:ext uri="{FF2B5EF4-FFF2-40B4-BE49-F238E27FC236}">
                <a16:creationId xmlns:a16="http://schemas.microsoft.com/office/drawing/2014/main" id="{49339ECB-6DA1-4F2B-A5FE-A6808BE6B005}"/>
              </a:ext>
            </a:extLst>
          </p:cNvPr>
          <p:cNvSpPr txBox="1"/>
          <p:nvPr/>
        </p:nvSpPr>
        <p:spPr>
          <a:xfrm>
            <a:off x="771337" y="3750896"/>
            <a:ext cx="3400083"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Cross-validation test</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01AB7539-B65D-424E-8F73-33B818B8310A}"/>
              </a:ext>
            </a:extLst>
          </p:cNvPr>
          <p:cNvSpPr txBox="1"/>
          <p:nvPr/>
        </p:nvSpPr>
        <p:spPr>
          <a:xfrm>
            <a:off x="1708970" y="1301808"/>
            <a:ext cx="1421580"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PPI</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dataset</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8" name="表格 4">
            <a:extLst>
              <a:ext uri="{FF2B5EF4-FFF2-40B4-BE49-F238E27FC236}">
                <a16:creationId xmlns:a16="http://schemas.microsoft.com/office/drawing/2014/main" id="{DFACC643-33C6-4A7F-B59A-D0430B47D6FA}"/>
              </a:ext>
            </a:extLst>
          </p:cNvPr>
          <p:cNvGraphicFramePr>
            <a:graphicFrameLocks noGrp="1"/>
          </p:cNvGraphicFramePr>
          <p:nvPr>
            <p:extLst>
              <p:ext uri="{D42A27DB-BD31-4B8C-83A1-F6EECF244321}">
                <p14:modId xmlns:p14="http://schemas.microsoft.com/office/powerpoint/2010/main" val="1177604315"/>
              </p:ext>
            </p:extLst>
          </p:nvPr>
        </p:nvGraphicFramePr>
        <p:xfrm>
          <a:off x="592966" y="1707917"/>
          <a:ext cx="3619500" cy="1854200"/>
        </p:xfrm>
        <a:graphic>
          <a:graphicData uri="http://schemas.openxmlformats.org/drawingml/2006/table">
            <a:tbl>
              <a:tblPr firstRow="1" bandRow="1">
                <a:tableStyleId>{93296810-A885-4BE3-A3E7-6D5BEEA58F35}</a:tableStyleId>
              </a:tblPr>
              <a:tblGrid>
                <a:gridCol w="1206500">
                  <a:extLst>
                    <a:ext uri="{9D8B030D-6E8A-4147-A177-3AD203B41FA5}">
                      <a16:colId xmlns:a16="http://schemas.microsoft.com/office/drawing/2014/main" val="1986190692"/>
                    </a:ext>
                  </a:extLst>
                </a:gridCol>
                <a:gridCol w="1206500">
                  <a:extLst>
                    <a:ext uri="{9D8B030D-6E8A-4147-A177-3AD203B41FA5}">
                      <a16:colId xmlns:a16="http://schemas.microsoft.com/office/drawing/2014/main" val="3633635977"/>
                    </a:ext>
                  </a:extLst>
                </a:gridCol>
                <a:gridCol w="1206500">
                  <a:extLst>
                    <a:ext uri="{9D8B030D-6E8A-4147-A177-3AD203B41FA5}">
                      <a16:colId xmlns:a16="http://schemas.microsoft.com/office/drawing/2014/main" val="422803934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宋体" panose="02010600030101010101" pitchFamily="2" charset="-122"/>
                          <a:ea typeface="宋体" panose="02010600030101010101" pitchFamily="2" charset="-122"/>
                          <a:cs typeface="Times New Roman" panose="02020603050405020304" pitchFamily="18" charset="0"/>
                        </a:rPr>
                        <a:t>dataset</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latin typeface="宋体" panose="02010600030101010101" pitchFamily="2" charset="-122"/>
                          <a:ea typeface="宋体" panose="02010600030101010101" pitchFamily="2" charset="-122"/>
                          <a:cs typeface="Times New Roman" panose="02020603050405020304" pitchFamily="18" charset="0"/>
                        </a:rPr>
                        <a:t>#</a:t>
                      </a:r>
                      <a:r>
                        <a:rPr lang="zh-CN" altLang="en-US" sz="1400" dirty="0">
                          <a:latin typeface="宋体" panose="02010600030101010101" pitchFamily="2" charset="-122"/>
                          <a:ea typeface="宋体" panose="02010600030101010101" pitchFamily="2" charset="-122"/>
                          <a:cs typeface="Times New Roman" panose="02020603050405020304" pitchFamily="18" charset="0"/>
                        </a:rPr>
                        <a:t> </a:t>
                      </a:r>
                      <a:r>
                        <a:rPr lang="en-US" altLang="zh-CN" sz="1400" dirty="0">
                          <a:latin typeface="宋体" panose="02010600030101010101" pitchFamily="2" charset="-122"/>
                          <a:ea typeface="宋体" panose="02010600030101010101" pitchFamily="2" charset="-122"/>
                          <a:cs typeface="Times New Roman" panose="02020603050405020304" pitchFamily="18" charset="0"/>
                        </a:rPr>
                        <a:t>complex</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latin typeface="宋体" panose="02010600030101010101" pitchFamily="2" charset="-122"/>
                          <a:ea typeface="宋体" panose="02010600030101010101" pitchFamily="2" charset="-122"/>
                          <a:cs typeface="Times New Roman" panose="02020603050405020304" pitchFamily="18" charset="0"/>
                        </a:rPr>
                        <a:t>#</a:t>
                      </a:r>
                      <a:r>
                        <a:rPr lang="zh-CN" altLang="en-US" sz="1400" dirty="0">
                          <a:latin typeface="宋体" panose="02010600030101010101" pitchFamily="2" charset="-122"/>
                          <a:ea typeface="宋体" panose="02010600030101010101" pitchFamily="2" charset="-122"/>
                          <a:cs typeface="Times New Roman" panose="02020603050405020304" pitchFamily="18" charset="0"/>
                        </a:rPr>
                        <a:t> </a:t>
                      </a:r>
                      <a:r>
                        <a:rPr lang="en-US" altLang="zh-CN" sz="1400" dirty="0">
                          <a:latin typeface="宋体" panose="02010600030101010101" pitchFamily="2" charset="-122"/>
                          <a:ea typeface="宋体" panose="02010600030101010101" pitchFamily="2" charset="-122"/>
                          <a:cs typeface="Times New Roman" panose="02020603050405020304" pitchFamily="18" charset="0"/>
                        </a:rPr>
                        <a:t>Variants</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713031869"/>
                  </a:ext>
                </a:extLst>
              </a:tr>
              <a:tr h="370840">
                <a:tc>
                  <a:txBody>
                    <a:bodyPr/>
                    <a:lstStyle/>
                    <a:p>
                      <a:pPr algn="ctr"/>
                      <a:r>
                        <a:rPr lang="en-US" altLang="zh-CN" sz="1400" dirty="0"/>
                        <a:t>S645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24</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645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841186842"/>
                  </a:ext>
                </a:extLst>
              </a:tr>
              <a:tr h="370840">
                <a:tc>
                  <a:txBody>
                    <a:bodyPr/>
                    <a:lstStyle/>
                    <a:p>
                      <a:pPr algn="ctr"/>
                      <a:r>
                        <a:rPr lang="en-US" altLang="zh-CN" sz="1400" dirty="0"/>
                        <a:t>S1101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32</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1101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146262539"/>
                  </a:ext>
                </a:extLst>
              </a:tr>
              <a:tr h="370840">
                <a:tc>
                  <a:txBody>
                    <a:bodyPr/>
                    <a:lstStyle/>
                    <a:p>
                      <a:pPr algn="ctr"/>
                      <a:r>
                        <a:rPr lang="en-US" altLang="zh-CN" sz="1400" dirty="0"/>
                        <a:t>S1131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1131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629442328"/>
                  </a:ext>
                </a:extLst>
              </a:tr>
              <a:tr h="370840">
                <a:tc>
                  <a:txBody>
                    <a:bodyPr/>
                    <a:lstStyle/>
                    <a:p>
                      <a:pPr algn="ctr"/>
                      <a:r>
                        <a:rPr lang="en-US" altLang="zh-CN" sz="1400" dirty="0"/>
                        <a:t>S4169</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120</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4169</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261499741"/>
                  </a:ext>
                </a:extLst>
              </a:tr>
            </a:tbl>
          </a:graphicData>
        </a:graphic>
      </p:graphicFrame>
      <p:pic>
        <p:nvPicPr>
          <p:cNvPr id="12" name="图片 11">
            <a:extLst>
              <a:ext uri="{FF2B5EF4-FFF2-40B4-BE49-F238E27FC236}">
                <a16:creationId xmlns:a16="http://schemas.microsoft.com/office/drawing/2014/main" id="{E4148ECF-974F-4D99-A4CD-442CC3714042}"/>
              </a:ext>
            </a:extLst>
          </p:cNvPr>
          <p:cNvPicPr>
            <a:picLocks noChangeAspect="1"/>
          </p:cNvPicPr>
          <p:nvPr/>
        </p:nvPicPr>
        <p:blipFill>
          <a:blip r:embed="rId4"/>
          <a:stretch>
            <a:fillRect/>
          </a:stretch>
        </p:blipFill>
        <p:spPr>
          <a:xfrm>
            <a:off x="4960545" y="1707917"/>
            <a:ext cx="4100820" cy="4393737"/>
          </a:xfrm>
          <a:prstGeom prst="rect">
            <a:avLst/>
          </a:prstGeom>
        </p:spPr>
      </p:pic>
      <p:pic>
        <p:nvPicPr>
          <p:cNvPr id="6" name="图片 5">
            <a:extLst>
              <a:ext uri="{FF2B5EF4-FFF2-40B4-BE49-F238E27FC236}">
                <a16:creationId xmlns:a16="http://schemas.microsoft.com/office/drawing/2014/main" id="{EEBD496B-41F8-4D92-A8F8-6774A2939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90" y="4126932"/>
            <a:ext cx="4792578" cy="2365646"/>
          </a:xfrm>
          <a:prstGeom prst="rect">
            <a:avLst/>
          </a:prstGeom>
        </p:spPr>
      </p:pic>
      <p:sp>
        <p:nvSpPr>
          <p:cNvPr id="24" name="文本框 23">
            <a:extLst>
              <a:ext uri="{FF2B5EF4-FFF2-40B4-BE49-F238E27FC236}">
                <a16:creationId xmlns:a16="http://schemas.microsoft.com/office/drawing/2014/main" id="{4EE39D82-3A5C-44F9-B055-FB2543AAD1B1}"/>
              </a:ext>
            </a:extLst>
          </p:cNvPr>
          <p:cNvSpPr txBox="1"/>
          <p:nvPr/>
        </p:nvSpPr>
        <p:spPr>
          <a:xfrm>
            <a:off x="5940012" y="1396704"/>
            <a:ext cx="2331268" cy="307777"/>
          </a:xfrm>
          <a:prstGeom prst="rect">
            <a:avLst/>
          </a:prstGeom>
          <a:noFill/>
        </p:spPr>
        <p:txBody>
          <a:bodyPr wrap="square" rtlCol="0">
            <a:spAutoFit/>
          </a:bodyPr>
          <a:lstStyle/>
          <a:p>
            <a:pPr algn="ct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Pearson correlation</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0A6A6AB3-7537-47A1-B4E1-AEEBA128E95F}"/>
              </a:ext>
            </a:extLst>
          </p:cNvPr>
          <p:cNvSpPr txBox="1"/>
          <p:nvPr/>
        </p:nvSpPr>
        <p:spPr>
          <a:xfrm>
            <a:off x="0" y="6493357"/>
            <a:ext cx="1077686" cy="261610"/>
          </a:xfrm>
          <a:prstGeom prst="rect">
            <a:avLst/>
          </a:prstGeom>
          <a:noFill/>
        </p:spPr>
        <p:txBody>
          <a:bodyPr wrap="square">
            <a:spAutoFit/>
          </a:bodyPr>
          <a:lstStyle/>
          <a:p>
            <a:pPr algn="ctr"/>
            <a:r>
              <a:rPr lang="en-US" altLang="zh-CN" sz="1100" b="0" i="0" u="none" strike="noStrike" dirty="0">
                <a:effectLst/>
                <a:latin typeface="Times New Roman" panose="02020603050405020304" pitchFamily="18" charset="0"/>
                <a:cs typeface="Times New Roman" panose="02020603050405020304" pitchFamily="18" charset="0"/>
              </a:rPr>
              <a:t>Gufosowa</a:t>
            </a:r>
            <a:endParaRPr lang="zh-CN"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84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BA55C9-3D40-4E44-A00C-21F4233019B4}"/>
              </a:ext>
            </a:extLst>
          </p:cNvPr>
          <p:cNvPicPr>
            <a:picLocks noChangeAspect="1"/>
          </p:cNvPicPr>
          <p:nvPr/>
        </p:nvPicPr>
        <p:blipFill>
          <a:blip r:embed="rId3"/>
          <a:stretch>
            <a:fillRect/>
          </a:stretch>
        </p:blipFill>
        <p:spPr>
          <a:xfrm>
            <a:off x="5425372" y="1119489"/>
            <a:ext cx="3400083" cy="2692767"/>
          </a:xfrm>
          <a:prstGeom prst="rect">
            <a:avLst/>
          </a:prstGeom>
        </p:spPr>
      </p:pic>
      <p:sp>
        <p:nvSpPr>
          <p:cNvPr id="9" name="矩形 8">
            <a:extLst>
              <a:ext uri="{FF2B5EF4-FFF2-40B4-BE49-F238E27FC236}">
                <a16:creationId xmlns:a16="http://schemas.microsoft.com/office/drawing/2014/main" id="{1FBC8E0F-7AAC-4094-AC9C-BABC9FCE7721}"/>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1" name="组合 10">
            <a:extLst>
              <a:ext uri="{FF2B5EF4-FFF2-40B4-BE49-F238E27FC236}">
                <a16:creationId xmlns:a16="http://schemas.microsoft.com/office/drawing/2014/main" id="{4FBE1CB1-4131-4F07-96E4-34794F28C646}"/>
              </a:ext>
            </a:extLst>
          </p:cNvPr>
          <p:cNvGrpSpPr/>
          <p:nvPr/>
        </p:nvGrpSpPr>
        <p:grpSpPr>
          <a:xfrm>
            <a:off x="9163" y="1014714"/>
            <a:ext cx="9144000" cy="104776"/>
            <a:chOff x="0" y="3486149"/>
            <a:chExt cx="9144000" cy="104776"/>
          </a:xfrm>
        </p:grpSpPr>
        <p:sp>
          <p:nvSpPr>
            <p:cNvPr id="14" name="矩形 13">
              <a:extLst>
                <a:ext uri="{FF2B5EF4-FFF2-40B4-BE49-F238E27FC236}">
                  <a16:creationId xmlns:a16="http://schemas.microsoft.com/office/drawing/2014/main" id="{F813E260-B79E-45E9-B954-3C374B8B44C0}"/>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9E3AB081-EC7F-43FB-9C01-3717F39A2062}"/>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16" name="图片 15">
            <a:extLst>
              <a:ext uri="{FF2B5EF4-FFF2-40B4-BE49-F238E27FC236}">
                <a16:creationId xmlns:a16="http://schemas.microsoft.com/office/drawing/2014/main" id="{BA4AAF1B-4C91-4F31-A739-D33475E8EDB6}"/>
              </a:ext>
            </a:extLst>
          </p:cNvPr>
          <p:cNvPicPr>
            <a:picLocks noChangeAspect="1"/>
          </p:cNvPicPr>
          <p:nvPr/>
        </p:nvPicPr>
        <p:blipFill>
          <a:blip r:embed="rId4">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pic>
        <p:nvPicPr>
          <p:cNvPr id="3" name="图片 2">
            <a:extLst>
              <a:ext uri="{FF2B5EF4-FFF2-40B4-BE49-F238E27FC236}">
                <a16:creationId xmlns:a16="http://schemas.microsoft.com/office/drawing/2014/main" id="{90823359-4A6C-40DD-93A3-329C9D4F34CA}"/>
              </a:ext>
            </a:extLst>
          </p:cNvPr>
          <p:cNvPicPr>
            <a:picLocks noChangeAspect="1"/>
          </p:cNvPicPr>
          <p:nvPr/>
        </p:nvPicPr>
        <p:blipFill rotWithShape="1">
          <a:blip r:embed="rId5"/>
          <a:srcRect r="2281"/>
          <a:stretch/>
        </p:blipFill>
        <p:spPr>
          <a:xfrm>
            <a:off x="404337" y="4381928"/>
            <a:ext cx="5458051" cy="2370307"/>
          </a:xfrm>
          <a:prstGeom prst="rect">
            <a:avLst/>
          </a:prstGeom>
        </p:spPr>
      </p:pic>
      <p:sp>
        <p:nvSpPr>
          <p:cNvPr id="21" name="文本框 20">
            <a:extLst>
              <a:ext uri="{FF2B5EF4-FFF2-40B4-BE49-F238E27FC236}">
                <a16:creationId xmlns:a16="http://schemas.microsoft.com/office/drawing/2014/main" id="{81408D4D-6ED9-4764-A141-CBB94322E93A}"/>
              </a:ext>
            </a:extLst>
          </p:cNvPr>
          <p:cNvSpPr txBox="1"/>
          <p:nvPr/>
        </p:nvSpPr>
        <p:spPr>
          <a:xfrm>
            <a:off x="6704590" y="3658368"/>
            <a:ext cx="2037263" cy="338554"/>
          </a:xfrm>
          <a:prstGeom prst="rect">
            <a:avLst/>
          </a:prstGeom>
          <a:noFill/>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Similarity</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5" name="直接连接符 4">
            <a:extLst>
              <a:ext uri="{FF2B5EF4-FFF2-40B4-BE49-F238E27FC236}">
                <a16:creationId xmlns:a16="http://schemas.microsoft.com/office/drawing/2014/main" id="{3592A69F-7289-4865-BDA1-505434C91A6C}"/>
              </a:ext>
            </a:extLst>
          </p:cNvPr>
          <p:cNvCxnSpPr>
            <a:cxnSpLocks/>
          </p:cNvCxnSpPr>
          <p:nvPr/>
        </p:nvCxnSpPr>
        <p:spPr>
          <a:xfrm flipV="1">
            <a:off x="4218606" y="1290918"/>
            <a:ext cx="1482947" cy="8236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FD151FC-22A6-4152-B46A-92B8B752232F}"/>
              </a:ext>
            </a:extLst>
          </p:cNvPr>
          <p:cNvCxnSpPr>
            <a:cxnSpLocks/>
          </p:cNvCxnSpPr>
          <p:nvPr/>
        </p:nvCxnSpPr>
        <p:spPr>
          <a:xfrm>
            <a:off x="4212466" y="2476072"/>
            <a:ext cx="1401681" cy="9968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AD6CCDB-0C0B-414E-BC25-49DB9D5156C1}"/>
              </a:ext>
            </a:extLst>
          </p:cNvPr>
          <p:cNvSpPr txBox="1"/>
          <p:nvPr/>
        </p:nvSpPr>
        <p:spPr>
          <a:xfrm>
            <a:off x="1703407" y="4028374"/>
            <a:ext cx="3910740" cy="338554"/>
          </a:xfrm>
          <a:prstGeom prst="rect">
            <a:avLst/>
          </a:prstGeom>
          <a:noFill/>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Split-by-structure cross-validation</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3BDDDA58-F051-427F-B9B6-1865A0AF97BD}"/>
              </a:ext>
            </a:extLst>
          </p:cNvPr>
          <p:cNvSpPr txBox="1"/>
          <p:nvPr/>
        </p:nvSpPr>
        <p:spPr>
          <a:xfrm>
            <a:off x="6146268" y="4999847"/>
            <a:ext cx="2859881" cy="584775"/>
          </a:xfrm>
          <a:prstGeom prst="rect">
            <a:avLst/>
          </a:prstGeom>
          <a:noFill/>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The first to adopt such a strict evaluation criteria</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a:extLst>
              <a:ext uri="{FF2B5EF4-FFF2-40B4-BE49-F238E27FC236}">
                <a16:creationId xmlns:a16="http://schemas.microsoft.com/office/drawing/2014/main" id="{E086AE16-19C9-4B5E-BEE3-3DD770250AD9}"/>
              </a:ext>
            </a:extLst>
          </p:cNvPr>
          <p:cNvSpPr txBox="1"/>
          <p:nvPr/>
        </p:nvSpPr>
        <p:spPr>
          <a:xfrm>
            <a:off x="1708970" y="1301808"/>
            <a:ext cx="1421580" cy="338554"/>
          </a:xfrm>
          <a:prstGeom prst="rect">
            <a:avLst/>
          </a:prstGeom>
          <a:noFill/>
        </p:spPr>
        <p:txBody>
          <a:bodyPr wrap="square" rtlCol="0">
            <a:spAutoFit/>
          </a:bodyPr>
          <a:lstStyle/>
          <a:p>
            <a:pPr 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PPI</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dataset</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9" name="表格 4">
            <a:extLst>
              <a:ext uri="{FF2B5EF4-FFF2-40B4-BE49-F238E27FC236}">
                <a16:creationId xmlns:a16="http://schemas.microsoft.com/office/drawing/2014/main" id="{45A501CA-54BA-47FE-AA0F-FF4FF5443AFB}"/>
              </a:ext>
            </a:extLst>
          </p:cNvPr>
          <p:cNvGraphicFramePr>
            <a:graphicFrameLocks noGrp="1"/>
          </p:cNvGraphicFramePr>
          <p:nvPr>
            <p:extLst>
              <p:ext uri="{D42A27DB-BD31-4B8C-83A1-F6EECF244321}">
                <p14:modId xmlns:p14="http://schemas.microsoft.com/office/powerpoint/2010/main" val="3795233155"/>
              </p:ext>
            </p:extLst>
          </p:nvPr>
        </p:nvGraphicFramePr>
        <p:xfrm>
          <a:off x="592966" y="1707917"/>
          <a:ext cx="3619500" cy="1854200"/>
        </p:xfrm>
        <a:graphic>
          <a:graphicData uri="http://schemas.openxmlformats.org/drawingml/2006/table">
            <a:tbl>
              <a:tblPr firstRow="1" bandRow="1">
                <a:tableStyleId>{93296810-A885-4BE3-A3E7-6D5BEEA58F35}</a:tableStyleId>
              </a:tblPr>
              <a:tblGrid>
                <a:gridCol w="1206500">
                  <a:extLst>
                    <a:ext uri="{9D8B030D-6E8A-4147-A177-3AD203B41FA5}">
                      <a16:colId xmlns:a16="http://schemas.microsoft.com/office/drawing/2014/main" val="1986190692"/>
                    </a:ext>
                  </a:extLst>
                </a:gridCol>
                <a:gridCol w="1206500">
                  <a:extLst>
                    <a:ext uri="{9D8B030D-6E8A-4147-A177-3AD203B41FA5}">
                      <a16:colId xmlns:a16="http://schemas.microsoft.com/office/drawing/2014/main" val="3633635977"/>
                    </a:ext>
                  </a:extLst>
                </a:gridCol>
                <a:gridCol w="1206500">
                  <a:extLst>
                    <a:ext uri="{9D8B030D-6E8A-4147-A177-3AD203B41FA5}">
                      <a16:colId xmlns:a16="http://schemas.microsoft.com/office/drawing/2014/main" val="422803934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宋体" panose="02010600030101010101" pitchFamily="2" charset="-122"/>
                          <a:ea typeface="宋体" panose="02010600030101010101" pitchFamily="2" charset="-122"/>
                          <a:cs typeface="Times New Roman" panose="02020603050405020304" pitchFamily="18" charset="0"/>
                        </a:rPr>
                        <a:t>dataset</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latin typeface="宋体" panose="02010600030101010101" pitchFamily="2" charset="-122"/>
                          <a:ea typeface="宋体" panose="02010600030101010101" pitchFamily="2" charset="-122"/>
                          <a:cs typeface="Times New Roman" panose="02020603050405020304" pitchFamily="18" charset="0"/>
                        </a:rPr>
                        <a:t>#</a:t>
                      </a:r>
                      <a:r>
                        <a:rPr lang="zh-CN" altLang="en-US" sz="1400" dirty="0">
                          <a:latin typeface="宋体" panose="02010600030101010101" pitchFamily="2" charset="-122"/>
                          <a:ea typeface="宋体" panose="02010600030101010101" pitchFamily="2" charset="-122"/>
                          <a:cs typeface="Times New Roman" panose="02020603050405020304" pitchFamily="18" charset="0"/>
                        </a:rPr>
                        <a:t> </a:t>
                      </a:r>
                      <a:r>
                        <a:rPr lang="en-US" altLang="zh-CN" sz="1400" dirty="0">
                          <a:latin typeface="宋体" panose="02010600030101010101" pitchFamily="2" charset="-122"/>
                          <a:ea typeface="宋体" panose="02010600030101010101" pitchFamily="2" charset="-122"/>
                          <a:cs typeface="Times New Roman" panose="02020603050405020304" pitchFamily="18" charset="0"/>
                        </a:rPr>
                        <a:t>complex</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latin typeface="宋体" panose="02010600030101010101" pitchFamily="2" charset="-122"/>
                          <a:ea typeface="宋体" panose="02010600030101010101" pitchFamily="2" charset="-122"/>
                          <a:cs typeface="Times New Roman" panose="02020603050405020304" pitchFamily="18" charset="0"/>
                        </a:rPr>
                        <a:t>#</a:t>
                      </a:r>
                      <a:r>
                        <a:rPr lang="zh-CN" altLang="en-US" sz="1400" dirty="0">
                          <a:latin typeface="宋体" panose="02010600030101010101" pitchFamily="2" charset="-122"/>
                          <a:ea typeface="宋体" panose="02010600030101010101" pitchFamily="2" charset="-122"/>
                          <a:cs typeface="Times New Roman" panose="02020603050405020304" pitchFamily="18" charset="0"/>
                        </a:rPr>
                        <a:t> </a:t>
                      </a:r>
                      <a:r>
                        <a:rPr lang="en-US" altLang="zh-CN" sz="1400" dirty="0">
                          <a:latin typeface="宋体" panose="02010600030101010101" pitchFamily="2" charset="-122"/>
                          <a:ea typeface="宋体" panose="02010600030101010101" pitchFamily="2" charset="-122"/>
                          <a:cs typeface="Times New Roman" panose="02020603050405020304" pitchFamily="18" charset="0"/>
                        </a:rPr>
                        <a:t>Variants</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713031869"/>
                  </a:ext>
                </a:extLst>
              </a:tr>
              <a:tr h="370840">
                <a:tc>
                  <a:txBody>
                    <a:bodyPr/>
                    <a:lstStyle/>
                    <a:p>
                      <a:pPr algn="ctr"/>
                      <a:r>
                        <a:rPr lang="en-US" altLang="zh-CN" sz="1400" dirty="0"/>
                        <a:t>S645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24</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645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841186842"/>
                  </a:ext>
                </a:extLst>
              </a:tr>
              <a:tr h="370840">
                <a:tc>
                  <a:txBody>
                    <a:bodyPr/>
                    <a:lstStyle/>
                    <a:p>
                      <a:pPr algn="ctr"/>
                      <a:r>
                        <a:rPr lang="en-US" altLang="zh-CN" sz="1400" dirty="0"/>
                        <a:t>S1101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32</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1101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146262539"/>
                  </a:ext>
                </a:extLst>
              </a:tr>
              <a:tr h="370840">
                <a:tc>
                  <a:txBody>
                    <a:bodyPr/>
                    <a:lstStyle/>
                    <a:p>
                      <a:pPr algn="ctr"/>
                      <a:r>
                        <a:rPr lang="en-US" altLang="zh-CN" sz="1400" dirty="0"/>
                        <a:t>S1131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45</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1131</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629442328"/>
                  </a:ext>
                </a:extLst>
              </a:tr>
              <a:tr h="370840">
                <a:tc>
                  <a:txBody>
                    <a:bodyPr/>
                    <a:lstStyle/>
                    <a:p>
                      <a:pPr algn="ctr"/>
                      <a:r>
                        <a:rPr lang="en-US" altLang="zh-CN" sz="1400" dirty="0"/>
                        <a:t>S4169</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120</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tc>
                  <a:txBody>
                    <a:bodyPr/>
                    <a:lstStyle/>
                    <a:p>
                      <a:pPr algn="ctr"/>
                      <a:r>
                        <a:rPr lang="en-US" altLang="zh-CN" sz="1400" dirty="0"/>
                        <a:t>4169</a:t>
                      </a:r>
                      <a:endParaRPr lang="zh-CN" altLang="en-US" sz="1400" dirty="0">
                        <a:latin typeface="宋体" panose="02010600030101010101" pitchFamily="2" charset="-122"/>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261499741"/>
                  </a:ext>
                </a:extLst>
              </a:tr>
            </a:tbl>
          </a:graphicData>
        </a:graphic>
      </p:graphicFrame>
      <p:sp>
        <p:nvSpPr>
          <p:cNvPr id="24" name="文本框 23">
            <a:extLst>
              <a:ext uri="{FF2B5EF4-FFF2-40B4-BE49-F238E27FC236}">
                <a16:creationId xmlns:a16="http://schemas.microsoft.com/office/drawing/2014/main" id="{1B6564D3-5455-43BA-8BE2-0F4FF033F5BC}"/>
              </a:ext>
            </a:extLst>
          </p:cNvPr>
          <p:cNvSpPr txBox="1"/>
          <p:nvPr/>
        </p:nvSpPr>
        <p:spPr>
          <a:xfrm>
            <a:off x="115690" y="110015"/>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3.2 Experiment:</a:t>
            </a:r>
            <a:r>
              <a:rPr lang="zh-CN" altLang="en-US"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cross-validation</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189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DF4A8E3-482B-4E10-937B-A7732EFBD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400" y="1486650"/>
            <a:ext cx="4975764" cy="5215615"/>
          </a:xfrm>
          <a:prstGeom prst="rect">
            <a:avLst/>
          </a:prstGeom>
        </p:spPr>
      </p:pic>
      <p:sp>
        <p:nvSpPr>
          <p:cNvPr id="9" name="矩形 8">
            <a:extLst>
              <a:ext uri="{FF2B5EF4-FFF2-40B4-BE49-F238E27FC236}">
                <a16:creationId xmlns:a16="http://schemas.microsoft.com/office/drawing/2014/main" id="{A94AD801-3DC1-43EA-93AD-71AE8BAB199B}"/>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2A700C11-621A-4F02-9A02-396E1467265B}"/>
              </a:ext>
            </a:extLst>
          </p:cNvPr>
          <p:cNvGrpSpPr/>
          <p:nvPr/>
        </p:nvGrpSpPr>
        <p:grpSpPr>
          <a:xfrm>
            <a:off x="9163" y="1014714"/>
            <a:ext cx="9144000" cy="104776"/>
            <a:chOff x="0" y="3486149"/>
            <a:chExt cx="9144000" cy="104776"/>
          </a:xfrm>
        </p:grpSpPr>
        <p:sp>
          <p:nvSpPr>
            <p:cNvPr id="14" name="矩形 13">
              <a:extLst>
                <a:ext uri="{FF2B5EF4-FFF2-40B4-BE49-F238E27FC236}">
                  <a16:creationId xmlns:a16="http://schemas.microsoft.com/office/drawing/2014/main" id="{821AAFCE-7529-452A-8288-4E74EA7154FA}"/>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B1830D5-5169-4DB6-A859-C1B5FC675EF1}"/>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a:extLst>
              <a:ext uri="{FF2B5EF4-FFF2-40B4-BE49-F238E27FC236}">
                <a16:creationId xmlns:a16="http://schemas.microsoft.com/office/drawing/2014/main" id="{53E99EB3-CA25-4CED-8675-02EFF098BDF2}"/>
              </a:ext>
            </a:extLst>
          </p:cNvPr>
          <p:cNvPicPr>
            <a:picLocks noChangeAspect="1"/>
          </p:cNvPicPr>
          <p:nvPr/>
        </p:nvPicPr>
        <p:blipFill rotWithShape="1">
          <a:blip r:embed="rId4">
            <a:clrChange>
              <a:clrFrom>
                <a:srgbClr val="FFFFFF"/>
              </a:clrFrom>
              <a:clrTo>
                <a:srgbClr val="FFFFFF">
                  <a:alpha val="0"/>
                </a:srgbClr>
              </a:clrTo>
            </a:clrChange>
            <a:lum bright="70001" contrast="-70000"/>
          </a:blip>
          <a:srcRect r="60287" b="10486"/>
          <a:stretch/>
        </p:blipFill>
        <p:spPr>
          <a:xfrm>
            <a:off x="8124617" y="107204"/>
            <a:ext cx="717758" cy="684626"/>
          </a:xfrm>
          <a:prstGeom prst="rect">
            <a:avLst/>
          </a:prstGeom>
          <a:noFill/>
          <a:ln w="9525">
            <a:noFill/>
          </a:ln>
        </p:spPr>
      </p:pic>
      <p:sp>
        <p:nvSpPr>
          <p:cNvPr id="12" name="文本框 11">
            <a:extLst>
              <a:ext uri="{FF2B5EF4-FFF2-40B4-BE49-F238E27FC236}">
                <a16:creationId xmlns:a16="http://schemas.microsoft.com/office/drawing/2014/main" id="{A523D2D0-6230-4018-BEFA-F31C5F3B009B}"/>
              </a:ext>
            </a:extLst>
          </p:cNvPr>
          <p:cNvSpPr txBox="1"/>
          <p:nvPr/>
        </p:nvSpPr>
        <p:spPr>
          <a:xfrm>
            <a:off x="115690" y="110015"/>
            <a:ext cx="8300177"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3.3 Experiment:</a:t>
            </a:r>
            <a:r>
              <a:rPr lang="zh-CN" altLang="en-US"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conservative mutations</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6355F03D-DEF9-4815-A9E5-03F94E3AF45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62837" y="2264229"/>
            <a:ext cx="2807084" cy="3039291"/>
          </a:xfrm>
          <a:prstGeom prst="rect">
            <a:avLst/>
          </a:prstGeom>
        </p:spPr>
      </p:pic>
      <p:sp>
        <p:nvSpPr>
          <p:cNvPr id="13" name="文本框 12">
            <a:extLst>
              <a:ext uri="{FF2B5EF4-FFF2-40B4-BE49-F238E27FC236}">
                <a16:creationId xmlns:a16="http://schemas.microsoft.com/office/drawing/2014/main" id="{B1C9EC64-1A01-498C-8D21-AAAE25579C25}"/>
              </a:ext>
            </a:extLst>
          </p:cNvPr>
          <p:cNvSpPr txBox="1"/>
          <p:nvPr/>
        </p:nvSpPr>
        <p:spPr>
          <a:xfrm>
            <a:off x="310040" y="1608697"/>
            <a:ext cx="2859881" cy="584775"/>
          </a:xfrm>
          <a:prstGeom prst="rect">
            <a:avLst/>
          </a:prstGeom>
          <a:noFill/>
        </p:spPr>
        <p:txBody>
          <a:bodyPr wrap="square" rtlCol="0">
            <a:spAutoFit/>
          </a:bodyPr>
          <a:lstStyle/>
          <a:p>
            <a:pPr 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Two amino acids with similar biochemical properties.</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id="{5DCC481F-2D9D-4C95-AF17-D7EAD56D7B9F}"/>
              </a:ext>
            </a:extLst>
          </p:cNvPr>
          <p:cNvSpPr/>
          <p:nvPr/>
        </p:nvSpPr>
        <p:spPr>
          <a:xfrm>
            <a:off x="3596640" y="4058194"/>
            <a:ext cx="2696642" cy="268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C74067F-E00D-4BF7-84F2-99E7E9F14951}"/>
              </a:ext>
            </a:extLst>
          </p:cNvPr>
          <p:cNvSpPr/>
          <p:nvPr/>
        </p:nvSpPr>
        <p:spPr>
          <a:xfrm>
            <a:off x="6293282" y="4058194"/>
            <a:ext cx="2696642" cy="268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31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A332A9A-E2EE-46BD-86E8-6633F84B8FC0}"/>
              </a:ext>
            </a:extLst>
          </p:cNvPr>
          <p:cNvPicPr>
            <a:picLocks noChangeAspect="1"/>
          </p:cNvPicPr>
          <p:nvPr/>
        </p:nvPicPr>
        <p:blipFill rotWithShape="1">
          <a:blip r:embed="rId3"/>
          <a:srcRect t="7117"/>
          <a:stretch/>
        </p:blipFill>
        <p:spPr>
          <a:xfrm>
            <a:off x="3614743" y="5431865"/>
            <a:ext cx="2835707" cy="1316120"/>
          </a:xfrm>
          <a:prstGeom prst="rect">
            <a:avLst/>
          </a:prstGeom>
        </p:spPr>
      </p:pic>
      <p:sp>
        <p:nvSpPr>
          <p:cNvPr id="9" name="矩形 8">
            <a:extLst>
              <a:ext uri="{FF2B5EF4-FFF2-40B4-BE49-F238E27FC236}">
                <a16:creationId xmlns:a16="http://schemas.microsoft.com/office/drawing/2014/main" id="{1FBC8E0F-7AAC-4094-AC9C-BABC9FCE7721}"/>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1" name="组合 10">
            <a:extLst>
              <a:ext uri="{FF2B5EF4-FFF2-40B4-BE49-F238E27FC236}">
                <a16:creationId xmlns:a16="http://schemas.microsoft.com/office/drawing/2014/main" id="{4FBE1CB1-4131-4F07-96E4-34794F28C646}"/>
              </a:ext>
            </a:extLst>
          </p:cNvPr>
          <p:cNvGrpSpPr/>
          <p:nvPr/>
        </p:nvGrpSpPr>
        <p:grpSpPr>
          <a:xfrm>
            <a:off x="9163" y="1014714"/>
            <a:ext cx="9144000" cy="104776"/>
            <a:chOff x="0" y="3486149"/>
            <a:chExt cx="9144000" cy="104776"/>
          </a:xfrm>
        </p:grpSpPr>
        <p:sp>
          <p:nvSpPr>
            <p:cNvPr id="14" name="矩形 13">
              <a:extLst>
                <a:ext uri="{FF2B5EF4-FFF2-40B4-BE49-F238E27FC236}">
                  <a16:creationId xmlns:a16="http://schemas.microsoft.com/office/drawing/2014/main" id="{F813E260-B79E-45E9-B954-3C374B8B44C0}"/>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a:extLst>
                <a:ext uri="{FF2B5EF4-FFF2-40B4-BE49-F238E27FC236}">
                  <a16:creationId xmlns:a16="http://schemas.microsoft.com/office/drawing/2014/main" id="{9E3AB081-EC7F-43FB-9C01-3717F39A2062}"/>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16" name="图片 15">
            <a:extLst>
              <a:ext uri="{FF2B5EF4-FFF2-40B4-BE49-F238E27FC236}">
                <a16:creationId xmlns:a16="http://schemas.microsoft.com/office/drawing/2014/main" id="{BA4AAF1B-4C91-4F31-A739-D33475E8EDB6}"/>
              </a:ext>
            </a:extLst>
          </p:cNvPr>
          <p:cNvPicPr>
            <a:picLocks noChangeAspect="1"/>
          </p:cNvPicPr>
          <p:nvPr/>
        </p:nvPicPr>
        <p:blipFill>
          <a:blip r:embed="rId4">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24" name="文本框 23">
            <a:extLst>
              <a:ext uri="{FF2B5EF4-FFF2-40B4-BE49-F238E27FC236}">
                <a16:creationId xmlns:a16="http://schemas.microsoft.com/office/drawing/2014/main" id="{1B6564D3-5455-43BA-8BE2-0F4FF033F5BC}"/>
              </a:ext>
            </a:extLst>
          </p:cNvPr>
          <p:cNvSpPr txBox="1"/>
          <p:nvPr/>
        </p:nvSpPr>
        <p:spPr>
          <a:xfrm>
            <a:off x="115690" y="110015"/>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3.4 Experiment:</a:t>
            </a:r>
            <a:r>
              <a:rPr lang="zh-CN" altLang="en-US"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ablation study</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F26534CA-86AF-4CB0-9226-057DF7EB5EB5}"/>
              </a:ext>
            </a:extLst>
          </p:cNvPr>
          <p:cNvPicPr>
            <a:picLocks noChangeAspect="1"/>
          </p:cNvPicPr>
          <p:nvPr/>
        </p:nvPicPr>
        <p:blipFill>
          <a:blip r:embed="rId5"/>
          <a:stretch>
            <a:fillRect/>
          </a:stretch>
        </p:blipFill>
        <p:spPr>
          <a:xfrm>
            <a:off x="1810860" y="1237598"/>
            <a:ext cx="5495031" cy="3763847"/>
          </a:xfrm>
          <a:prstGeom prst="rect">
            <a:avLst/>
          </a:prstGeom>
        </p:spPr>
      </p:pic>
      <p:cxnSp>
        <p:nvCxnSpPr>
          <p:cNvPr id="12" name="直接连接符 11">
            <a:extLst>
              <a:ext uri="{FF2B5EF4-FFF2-40B4-BE49-F238E27FC236}">
                <a16:creationId xmlns:a16="http://schemas.microsoft.com/office/drawing/2014/main" id="{A70DEEE7-C773-4B6C-AD12-01752926D009}"/>
              </a:ext>
            </a:extLst>
          </p:cNvPr>
          <p:cNvCxnSpPr>
            <a:cxnSpLocks/>
          </p:cNvCxnSpPr>
          <p:nvPr/>
        </p:nvCxnSpPr>
        <p:spPr>
          <a:xfrm>
            <a:off x="4143375" y="5001445"/>
            <a:ext cx="100013" cy="430420"/>
          </a:xfrm>
          <a:prstGeom prst="line">
            <a:avLst/>
          </a:prstGeom>
          <a:ln w="12700">
            <a:headEnd type="oval"/>
            <a:tailEnd type="oval"/>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C43C85B1-D5B9-44F9-A199-923B183DE14F}"/>
              </a:ext>
            </a:extLst>
          </p:cNvPr>
          <p:cNvCxnSpPr>
            <a:cxnSpLocks/>
          </p:cNvCxnSpPr>
          <p:nvPr/>
        </p:nvCxnSpPr>
        <p:spPr>
          <a:xfrm flipH="1">
            <a:off x="5786438" y="5001445"/>
            <a:ext cx="157163" cy="430420"/>
          </a:xfrm>
          <a:prstGeom prst="line">
            <a:avLst/>
          </a:prstGeom>
          <a:ln w="12700">
            <a:headEnd type="oval"/>
            <a:tailEnd type="oval"/>
          </a:ln>
        </p:spPr>
        <p:style>
          <a:lnRef idx="1">
            <a:schemeClr val="dk1"/>
          </a:lnRef>
          <a:fillRef idx="0">
            <a:schemeClr val="dk1"/>
          </a:fillRef>
          <a:effectRef idx="0">
            <a:schemeClr val="dk1"/>
          </a:effectRef>
          <a:fontRef idx="minor">
            <a:schemeClr val="tx1"/>
          </a:fontRef>
        </p:style>
      </p:cxnSp>
      <p:sp>
        <p:nvSpPr>
          <p:cNvPr id="2" name="矩形 1">
            <a:extLst>
              <a:ext uri="{FF2B5EF4-FFF2-40B4-BE49-F238E27FC236}">
                <a16:creationId xmlns:a16="http://schemas.microsoft.com/office/drawing/2014/main" id="{1472E022-456E-4898-ABB9-2172522A2917}"/>
              </a:ext>
            </a:extLst>
          </p:cNvPr>
          <p:cNvSpPr/>
          <p:nvPr/>
        </p:nvSpPr>
        <p:spPr>
          <a:xfrm>
            <a:off x="4058194" y="3984578"/>
            <a:ext cx="583475" cy="515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AF8EE59-DBB1-4BB5-B66F-70681004CBF9}"/>
              </a:ext>
            </a:extLst>
          </p:cNvPr>
          <p:cNvSpPr/>
          <p:nvPr/>
        </p:nvSpPr>
        <p:spPr>
          <a:xfrm>
            <a:off x="6001544" y="3984577"/>
            <a:ext cx="583475" cy="515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EC10850-6D05-49C6-819C-E7989EE3A7AA}"/>
              </a:ext>
            </a:extLst>
          </p:cNvPr>
          <p:cNvSpPr/>
          <p:nvPr/>
        </p:nvSpPr>
        <p:spPr>
          <a:xfrm>
            <a:off x="5494700" y="1837113"/>
            <a:ext cx="798582" cy="515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63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EF967C8-621F-483C-8BAD-02D399A99AF2}"/>
              </a:ext>
            </a:extLst>
          </p:cNvPr>
          <p:cNvPicPr>
            <a:picLocks noChangeAspect="1"/>
          </p:cNvPicPr>
          <p:nvPr/>
        </p:nvPicPr>
        <p:blipFill>
          <a:blip r:embed="rId3"/>
          <a:stretch>
            <a:fillRect/>
          </a:stretch>
        </p:blipFill>
        <p:spPr>
          <a:xfrm>
            <a:off x="2814916" y="2657808"/>
            <a:ext cx="6314801" cy="3106680"/>
          </a:xfrm>
          <a:prstGeom prst="rect">
            <a:avLst/>
          </a:prstGeom>
        </p:spPr>
      </p:pic>
      <p:pic>
        <p:nvPicPr>
          <p:cNvPr id="8" name="图片 7">
            <a:extLst>
              <a:ext uri="{FF2B5EF4-FFF2-40B4-BE49-F238E27FC236}">
                <a16:creationId xmlns:a16="http://schemas.microsoft.com/office/drawing/2014/main" id="{37CA15A1-A847-4BF7-B259-5D3BE8092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9" y="2800682"/>
            <a:ext cx="2900085" cy="2900085"/>
          </a:xfrm>
          <a:prstGeom prst="rect">
            <a:avLst/>
          </a:prstGeom>
        </p:spPr>
      </p:pic>
      <p:sp>
        <p:nvSpPr>
          <p:cNvPr id="10" name="文本框 9">
            <a:extLst>
              <a:ext uri="{FF2B5EF4-FFF2-40B4-BE49-F238E27FC236}">
                <a16:creationId xmlns:a16="http://schemas.microsoft.com/office/drawing/2014/main" id="{64A1B05E-C160-4C47-B137-2ABAEF34E045}"/>
              </a:ext>
            </a:extLst>
          </p:cNvPr>
          <p:cNvSpPr txBox="1"/>
          <p:nvPr/>
        </p:nvSpPr>
        <p:spPr>
          <a:xfrm>
            <a:off x="594748" y="5516101"/>
            <a:ext cx="152400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SARS-CoV-2</a:t>
            </a:r>
            <a:endParaRPr lang="zh-CN" altLang="en-US"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D4D3EE9-0FB8-4E7F-A749-C4A7B475A8F8}"/>
              </a:ext>
            </a:extLst>
          </p:cNvPr>
          <p:cNvSpPr txBox="1"/>
          <p:nvPr/>
        </p:nvSpPr>
        <p:spPr>
          <a:xfrm>
            <a:off x="418533" y="2343688"/>
            <a:ext cx="187643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Host cell ACE2</a:t>
            </a:r>
            <a:endParaRPr lang="zh-CN" altLang="en-US" dirty="0">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32FFCCB9-3809-4438-85DD-44CB4FEC90B9}"/>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9A4171BB-80AE-4D6A-AD1D-C7F18E7F4EC5}"/>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C86546C0-2C67-4456-926D-D24C245C09E1}"/>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E45B438D-AC81-4923-8EAD-D7E03CB45FC9}"/>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92940FB4-7618-4785-8F98-A6DE09E6F8B7}"/>
              </a:ext>
            </a:extLst>
          </p:cNvPr>
          <p:cNvPicPr>
            <a:picLocks noChangeAspect="1"/>
          </p:cNvPicPr>
          <p:nvPr/>
        </p:nvPicPr>
        <p:blipFill rotWithShape="1">
          <a:blip r:embed="rId5">
            <a:clrChange>
              <a:clrFrom>
                <a:srgbClr val="FFFFFF"/>
              </a:clrFrom>
              <a:clrTo>
                <a:srgbClr val="FFFFFF">
                  <a:alpha val="0"/>
                </a:srgbClr>
              </a:clrTo>
            </a:clrChange>
            <a:lum bright="70001" contrast="-70000"/>
          </a:blip>
          <a:srcRect t="-1" r="58883" b="2793"/>
          <a:stretch/>
        </p:blipFill>
        <p:spPr>
          <a:xfrm>
            <a:off x="8152114" y="155778"/>
            <a:ext cx="617236" cy="617502"/>
          </a:xfrm>
          <a:prstGeom prst="rect">
            <a:avLst/>
          </a:prstGeom>
          <a:noFill/>
          <a:ln w="9525">
            <a:noFill/>
          </a:ln>
        </p:spPr>
      </p:pic>
      <p:sp>
        <p:nvSpPr>
          <p:cNvPr id="12" name="文本框 11">
            <a:extLst>
              <a:ext uri="{FF2B5EF4-FFF2-40B4-BE49-F238E27FC236}">
                <a16:creationId xmlns:a16="http://schemas.microsoft.com/office/drawing/2014/main" id="{79F6D790-9963-4AD3-83DE-4071BDD571D9}"/>
              </a:ext>
            </a:extLst>
          </p:cNvPr>
          <p:cNvSpPr txBox="1"/>
          <p:nvPr/>
        </p:nvSpPr>
        <p:spPr>
          <a:xfrm>
            <a:off x="115690" y="110015"/>
            <a:ext cx="8300177"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3.5 Experiment: SARS-CoV-2 &amp; human</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1458818B-D8D4-464D-BBB3-278287B0E12D}"/>
              </a:ext>
            </a:extLst>
          </p:cNvPr>
          <p:cNvSpPr txBox="1"/>
          <p:nvPr/>
        </p:nvSpPr>
        <p:spPr>
          <a:xfrm>
            <a:off x="418533" y="1338294"/>
            <a:ext cx="8734630"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Prediction performance on the complexes of SARS-CoV-2 bound with human host cell ACE2</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7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7596B68D-C498-4A05-A959-45DF96846817}"/>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72A8856D-75CE-4BF1-A4F3-1C0657B963CE}"/>
              </a:ext>
            </a:extLst>
          </p:cNvPr>
          <p:cNvGrpSpPr/>
          <p:nvPr/>
        </p:nvGrpSpPr>
        <p:grpSpPr>
          <a:xfrm>
            <a:off x="9163" y="1014714"/>
            <a:ext cx="9144000" cy="104776"/>
            <a:chOff x="0" y="3486149"/>
            <a:chExt cx="9144000" cy="104776"/>
          </a:xfrm>
        </p:grpSpPr>
        <p:sp>
          <p:nvSpPr>
            <p:cNvPr id="17" name="矩形 16">
              <a:extLst>
                <a:ext uri="{FF2B5EF4-FFF2-40B4-BE49-F238E27FC236}">
                  <a16:creationId xmlns:a16="http://schemas.microsoft.com/office/drawing/2014/main" id="{4FA4D70D-FE7F-4DA1-987A-B3BF45E68BE9}"/>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0FF8696-72F8-4994-BDD3-D620A5EA16D3}"/>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03EE0BF2-51A0-4EF8-8580-037A5EBA629F}"/>
              </a:ext>
            </a:extLst>
          </p:cNvPr>
          <p:cNvSpPr txBox="1"/>
          <p:nvPr/>
        </p:nvSpPr>
        <p:spPr>
          <a:xfrm>
            <a:off x="115690" y="110015"/>
            <a:ext cx="873280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3.6 Experiment: SARS-CoV-2 &amp; antibody</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AB4B665D-4D0E-45B9-AE81-234D65AFE1F7}"/>
              </a:ext>
            </a:extLst>
          </p:cNvPr>
          <p:cNvSpPr/>
          <p:nvPr/>
        </p:nvSpPr>
        <p:spPr>
          <a:xfrm>
            <a:off x="2944019" y="3964669"/>
            <a:ext cx="546847" cy="369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B93DEC2-A298-442E-A88C-27FEEE6CF528}"/>
              </a:ext>
            </a:extLst>
          </p:cNvPr>
          <p:cNvPicPr>
            <a:picLocks noChangeAspect="1"/>
          </p:cNvPicPr>
          <p:nvPr/>
        </p:nvPicPr>
        <p:blipFill>
          <a:blip r:embed="rId3"/>
          <a:stretch>
            <a:fillRect/>
          </a:stretch>
        </p:blipFill>
        <p:spPr>
          <a:xfrm>
            <a:off x="259649" y="1337418"/>
            <a:ext cx="8588841" cy="5232634"/>
          </a:xfrm>
          <a:prstGeom prst="rect">
            <a:avLst/>
          </a:prstGeom>
        </p:spPr>
      </p:pic>
      <p:sp>
        <p:nvSpPr>
          <p:cNvPr id="13" name="文本框 12">
            <a:extLst>
              <a:ext uri="{FF2B5EF4-FFF2-40B4-BE49-F238E27FC236}">
                <a16:creationId xmlns:a16="http://schemas.microsoft.com/office/drawing/2014/main" id="{40BE0CEB-78F6-447D-A2AD-84F213CC26BE}"/>
              </a:ext>
            </a:extLst>
          </p:cNvPr>
          <p:cNvSpPr txBox="1"/>
          <p:nvPr/>
        </p:nvSpPr>
        <p:spPr>
          <a:xfrm>
            <a:off x="848762" y="3599597"/>
            <a:ext cx="3239147"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cs typeface="Arial" panose="020B0604020202020204" pitchFamily="34" charset="0"/>
              </a:rPr>
              <a:t>利用同源建模方法估计抗体的三维结构</a:t>
            </a:r>
          </a:p>
        </p:txBody>
      </p:sp>
      <p:sp>
        <p:nvSpPr>
          <p:cNvPr id="15" name="矩形 14">
            <a:extLst>
              <a:ext uri="{FF2B5EF4-FFF2-40B4-BE49-F238E27FC236}">
                <a16:creationId xmlns:a16="http://schemas.microsoft.com/office/drawing/2014/main" id="{45818CCF-D1DC-4D4F-81D7-F76C8FBDE890}"/>
              </a:ext>
            </a:extLst>
          </p:cNvPr>
          <p:cNvSpPr/>
          <p:nvPr/>
        </p:nvSpPr>
        <p:spPr>
          <a:xfrm>
            <a:off x="420697" y="3497803"/>
            <a:ext cx="8463654" cy="3239768"/>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2731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A04BC3C-1CAE-40D7-89B0-F0FC6C7F7407}"/>
              </a:ext>
            </a:extLst>
          </p:cNvPr>
          <p:cNvSpPr>
            <a:spLocks noGrp="1"/>
          </p:cNvSpPr>
          <p:nvPr>
            <p:ph type="sldNum" sz="quarter" idx="12"/>
          </p:nvPr>
        </p:nvSpPr>
        <p:spPr/>
        <p:txBody>
          <a:bodyPr/>
          <a:lstStyle/>
          <a:p>
            <a:fld id="{4C931B19-308E-4E36-85F0-6777B06990A1}" type="slidenum">
              <a:rPr lang="zh-CN" altLang="en-US" smtClean="0"/>
              <a:t>26</a:t>
            </a:fld>
            <a:endParaRPr lang="zh-CN" altLang="en-US"/>
          </a:p>
        </p:txBody>
      </p:sp>
      <p:sp>
        <p:nvSpPr>
          <p:cNvPr id="15" name="矩形 14">
            <a:extLst>
              <a:ext uri="{FF2B5EF4-FFF2-40B4-BE49-F238E27FC236}">
                <a16:creationId xmlns:a16="http://schemas.microsoft.com/office/drawing/2014/main" id="{93998569-8EAF-41F2-8D28-1A50D3349A20}"/>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64453104-4A88-4BF3-858E-C956075959C4}"/>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0E83259E-56A0-4A6A-9D27-23416B0D52A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E1BCDE48-FAF5-421C-9BC8-90A672858554}"/>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1052836E-5AC8-4E90-9EDE-567F8F4BF77D}"/>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735426" y="156172"/>
            <a:ext cx="1501172" cy="635244"/>
          </a:xfrm>
          <a:prstGeom prst="rect">
            <a:avLst/>
          </a:prstGeom>
          <a:noFill/>
          <a:ln w="9525">
            <a:noFill/>
          </a:ln>
        </p:spPr>
      </p:pic>
      <p:sp>
        <p:nvSpPr>
          <p:cNvPr id="11" name="灯片编号占位符 3">
            <a:extLst>
              <a:ext uri="{FF2B5EF4-FFF2-40B4-BE49-F238E27FC236}">
                <a16:creationId xmlns:a16="http://schemas.microsoft.com/office/drawing/2014/main" id="{C84C34F7-D08A-4F8C-A8E1-BAD01A851891}"/>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C931B19-308E-4E36-85F0-6777B06990A1}" type="slidenum">
              <a:rPr lang="zh-CN" altLang="en-US" smtClean="0">
                <a:latin typeface="Times New Roman" panose="02020603050405020304" pitchFamily="18" charset="0"/>
                <a:ea typeface="宋体" panose="02010600030101010101" pitchFamily="2" charset="-122"/>
                <a:cs typeface="Times New Roman" panose="02020603050405020304" pitchFamily="18" charset="0"/>
              </a:rPr>
              <a:pPr/>
              <a:t>26</a:t>
            </a:fld>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2" name="图片 11">
            <a:extLst>
              <a:ext uri="{FF2B5EF4-FFF2-40B4-BE49-F238E27FC236}">
                <a16:creationId xmlns:a16="http://schemas.microsoft.com/office/drawing/2014/main" id="{5F4BEFC4-7ED4-4C7B-8034-B2375D34466E}"/>
              </a:ext>
            </a:extLst>
          </p:cNvPr>
          <p:cNvPicPr>
            <a:picLocks noChangeAspect="1"/>
          </p:cNvPicPr>
          <p:nvPr/>
        </p:nvPicPr>
        <p:blipFill>
          <a:blip r:embed="rId4"/>
          <a:stretch>
            <a:fillRect/>
          </a:stretch>
        </p:blipFill>
        <p:spPr>
          <a:xfrm>
            <a:off x="-19169" y="2238341"/>
            <a:ext cx="9106138" cy="2775930"/>
          </a:xfrm>
          <a:prstGeom prst="rect">
            <a:avLst/>
          </a:prstGeom>
        </p:spPr>
      </p:pic>
      <p:grpSp>
        <p:nvGrpSpPr>
          <p:cNvPr id="13" name="组合 12">
            <a:extLst>
              <a:ext uri="{FF2B5EF4-FFF2-40B4-BE49-F238E27FC236}">
                <a16:creationId xmlns:a16="http://schemas.microsoft.com/office/drawing/2014/main" id="{EA0A06AA-35CC-45AF-B528-E95405C08D7A}"/>
              </a:ext>
            </a:extLst>
          </p:cNvPr>
          <p:cNvGrpSpPr/>
          <p:nvPr/>
        </p:nvGrpSpPr>
        <p:grpSpPr>
          <a:xfrm>
            <a:off x="9163" y="1014714"/>
            <a:ext cx="9144000" cy="104776"/>
            <a:chOff x="0" y="3486149"/>
            <a:chExt cx="9144000" cy="104776"/>
          </a:xfrm>
        </p:grpSpPr>
        <p:sp>
          <p:nvSpPr>
            <p:cNvPr id="21" name="矩形 20">
              <a:extLst>
                <a:ext uri="{FF2B5EF4-FFF2-40B4-BE49-F238E27FC236}">
                  <a16:creationId xmlns:a16="http://schemas.microsoft.com/office/drawing/2014/main" id="{22C0839D-B1BE-4DFE-88C5-12704FCBDA16}"/>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id="{5D85C33D-D0F2-4718-823C-9A91BC08D31F}"/>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6" name="文本框 25">
            <a:extLst>
              <a:ext uri="{FF2B5EF4-FFF2-40B4-BE49-F238E27FC236}">
                <a16:creationId xmlns:a16="http://schemas.microsoft.com/office/drawing/2014/main" id="{97F00B05-E1BB-4C65-B58D-1469D9868BD5}"/>
              </a:ext>
            </a:extLst>
          </p:cNvPr>
          <p:cNvSpPr txBox="1"/>
          <p:nvPr/>
        </p:nvSpPr>
        <p:spPr>
          <a:xfrm>
            <a:off x="2148672" y="5868493"/>
            <a:ext cx="5032135"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The proposals generated by GeoPPI are reasonable.</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5E95667D-D4CF-411E-A33A-D1592974768A}"/>
              </a:ext>
            </a:extLst>
          </p:cNvPr>
          <p:cNvSpPr txBox="1"/>
          <p:nvPr/>
        </p:nvSpPr>
        <p:spPr>
          <a:xfrm>
            <a:off x="2004410" y="1465900"/>
            <a:ext cx="5638418"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Antibody optimization towards higher binding affinity</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28">
            <a:extLst>
              <a:ext uri="{FF2B5EF4-FFF2-40B4-BE49-F238E27FC236}">
                <a16:creationId xmlns:a16="http://schemas.microsoft.com/office/drawing/2014/main" id="{49BE13F5-68FC-41A7-A144-164DC22AB9BA}"/>
              </a:ext>
            </a:extLst>
          </p:cNvPr>
          <p:cNvSpPr txBox="1"/>
          <p:nvPr/>
        </p:nvSpPr>
        <p:spPr>
          <a:xfrm>
            <a:off x="115690" y="110015"/>
            <a:ext cx="873280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3.6 Experiment: antibody optimization</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27">
            <a:extLst>
              <a:ext uri="{FF2B5EF4-FFF2-40B4-BE49-F238E27FC236}">
                <a16:creationId xmlns:a16="http://schemas.microsoft.com/office/drawing/2014/main" id="{B4D3CEBE-8DB6-4904-8C87-AF34CDFC6BAE}"/>
              </a:ext>
            </a:extLst>
          </p:cNvPr>
          <p:cNvSpPr/>
          <p:nvPr/>
        </p:nvSpPr>
        <p:spPr>
          <a:xfrm>
            <a:off x="3087221" y="2102069"/>
            <a:ext cx="6372089" cy="3530899"/>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180859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3998569-8EAF-41F2-8D28-1A50D3349A20}"/>
              </a:ext>
            </a:extLst>
          </p:cNvPr>
          <p:cNvSpPr/>
          <p:nvPr/>
        </p:nvSpPr>
        <p:spPr>
          <a:xfrm>
            <a:off x="0" y="0"/>
            <a:ext cx="9144000" cy="9792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64453104-4A88-4BF3-858E-C956075959C4}"/>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0E83259E-56A0-4A6A-9D27-23416B0D52A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E1BCDE48-FAF5-421C-9BC8-90A672858554}"/>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1052836E-5AC8-4E90-9EDE-567F8F4BF77D}"/>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735426" y="156172"/>
            <a:ext cx="1501172" cy="635244"/>
          </a:xfrm>
          <a:prstGeom prst="rect">
            <a:avLst/>
          </a:prstGeom>
          <a:noFill/>
          <a:ln w="9525">
            <a:noFill/>
          </a:ln>
        </p:spPr>
      </p:pic>
      <p:grpSp>
        <p:nvGrpSpPr>
          <p:cNvPr id="13" name="组合 12">
            <a:extLst>
              <a:ext uri="{FF2B5EF4-FFF2-40B4-BE49-F238E27FC236}">
                <a16:creationId xmlns:a16="http://schemas.microsoft.com/office/drawing/2014/main" id="{EA0A06AA-35CC-45AF-B528-E95405C08D7A}"/>
              </a:ext>
            </a:extLst>
          </p:cNvPr>
          <p:cNvGrpSpPr/>
          <p:nvPr/>
        </p:nvGrpSpPr>
        <p:grpSpPr>
          <a:xfrm>
            <a:off x="9163" y="1014714"/>
            <a:ext cx="9144000" cy="104776"/>
            <a:chOff x="0" y="3486149"/>
            <a:chExt cx="9144000" cy="104776"/>
          </a:xfrm>
        </p:grpSpPr>
        <p:sp>
          <p:nvSpPr>
            <p:cNvPr id="21" name="矩形 20">
              <a:extLst>
                <a:ext uri="{FF2B5EF4-FFF2-40B4-BE49-F238E27FC236}">
                  <a16:creationId xmlns:a16="http://schemas.microsoft.com/office/drawing/2014/main" id="{22C0839D-B1BE-4DFE-88C5-12704FCBDA16}"/>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id="{5D85C33D-D0F2-4718-823C-9A91BC08D31F}"/>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9" name="文本框 28">
            <a:extLst>
              <a:ext uri="{FF2B5EF4-FFF2-40B4-BE49-F238E27FC236}">
                <a16:creationId xmlns:a16="http://schemas.microsoft.com/office/drawing/2014/main" id="{49BE13F5-68FC-41A7-A144-164DC22AB9BA}"/>
              </a:ext>
            </a:extLst>
          </p:cNvPr>
          <p:cNvSpPr txBox="1"/>
          <p:nvPr/>
        </p:nvSpPr>
        <p:spPr>
          <a:xfrm>
            <a:off x="115690" y="110015"/>
            <a:ext cx="8732800"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4. Future work</a:t>
            </a:r>
            <a:endParaRPr lang="zh-CN" altLang="zh-CN" sz="3600" b="1"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D856286D-2A9F-4885-9023-334EC9112DBA}"/>
              </a:ext>
            </a:extLst>
          </p:cNvPr>
          <p:cNvPicPr>
            <a:picLocks noChangeAspect="1"/>
          </p:cNvPicPr>
          <p:nvPr/>
        </p:nvPicPr>
        <p:blipFill rotWithShape="1">
          <a:blip r:embed="rId4"/>
          <a:srcRect l="3093" t="20944" r="26545" b="4286"/>
          <a:stretch/>
        </p:blipFill>
        <p:spPr>
          <a:xfrm>
            <a:off x="1107814" y="4026109"/>
            <a:ext cx="2520301" cy="1473994"/>
          </a:xfrm>
          <a:prstGeom prst="rect">
            <a:avLst/>
          </a:prstGeom>
        </p:spPr>
      </p:pic>
      <p:pic>
        <p:nvPicPr>
          <p:cNvPr id="6" name="图片 5">
            <a:extLst>
              <a:ext uri="{FF2B5EF4-FFF2-40B4-BE49-F238E27FC236}">
                <a16:creationId xmlns:a16="http://schemas.microsoft.com/office/drawing/2014/main" id="{A34D9582-5E5E-4157-9A9B-7961A0CD2517}"/>
              </a:ext>
            </a:extLst>
          </p:cNvPr>
          <p:cNvPicPr>
            <a:picLocks noChangeAspect="1"/>
          </p:cNvPicPr>
          <p:nvPr/>
        </p:nvPicPr>
        <p:blipFill rotWithShape="1">
          <a:blip r:embed="rId5"/>
          <a:srcRect l="25000" r="18214"/>
          <a:stretch/>
        </p:blipFill>
        <p:spPr>
          <a:xfrm>
            <a:off x="636252" y="1380591"/>
            <a:ext cx="1513114" cy="1398917"/>
          </a:xfrm>
          <a:prstGeom prst="rect">
            <a:avLst/>
          </a:prstGeom>
        </p:spPr>
      </p:pic>
      <p:pic>
        <p:nvPicPr>
          <p:cNvPr id="8" name="图片 7">
            <a:extLst>
              <a:ext uri="{FF2B5EF4-FFF2-40B4-BE49-F238E27FC236}">
                <a16:creationId xmlns:a16="http://schemas.microsoft.com/office/drawing/2014/main" id="{0FE09311-6E04-4414-88AE-CE3F080B1F54}"/>
              </a:ext>
            </a:extLst>
          </p:cNvPr>
          <p:cNvPicPr>
            <a:picLocks noChangeAspect="1"/>
          </p:cNvPicPr>
          <p:nvPr/>
        </p:nvPicPr>
        <p:blipFill>
          <a:blip r:embed="rId6"/>
          <a:stretch>
            <a:fillRect/>
          </a:stretch>
        </p:blipFill>
        <p:spPr>
          <a:xfrm>
            <a:off x="3559065" y="1490180"/>
            <a:ext cx="1572984" cy="1179738"/>
          </a:xfrm>
          <a:prstGeom prst="rect">
            <a:avLst/>
          </a:prstGeom>
        </p:spPr>
      </p:pic>
      <p:sp>
        <p:nvSpPr>
          <p:cNvPr id="23" name="文本框 22">
            <a:extLst>
              <a:ext uri="{FF2B5EF4-FFF2-40B4-BE49-F238E27FC236}">
                <a16:creationId xmlns:a16="http://schemas.microsoft.com/office/drawing/2014/main" id="{AE00196F-C020-4078-BAC2-BC92893DC053}"/>
              </a:ext>
            </a:extLst>
          </p:cNvPr>
          <p:cNvSpPr txBox="1"/>
          <p:nvPr/>
        </p:nvSpPr>
        <p:spPr>
          <a:xfrm>
            <a:off x="702285" y="3163007"/>
            <a:ext cx="1381047" cy="368555"/>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2012  CNN</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34264638-51EF-49E8-B7FD-E4D616A25CBC}"/>
              </a:ext>
            </a:extLst>
          </p:cNvPr>
          <p:cNvSpPr txBox="1"/>
          <p:nvPr/>
        </p:nvSpPr>
        <p:spPr>
          <a:xfrm>
            <a:off x="3366561" y="3162230"/>
            <a:ext cx="1957991"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2013  CNN/LSTM</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a:extLst>
              <a:ext uri="{FF2B5EF4-FFF2-40B4-BE49-F238E27FC236}">
                <a16:creationId xmlns:a16="http://schemas.microsoft.com/office/drawing/2014/main" id="{CD4EF29B-AA16-4E70-83FD-5849EC266763}"/>
              </a:ext>
            </a:extLst>
          </p:cNvPr>
          <p:cNvSpPr txBox="1"/>
          <p:nvPr/>
        </p:nvSpPr>
        <p:spPr>
          <a:xfrm>
            <a:off x="4533217" y="4532271"/>
            <a:ext cx="705512" cy="461665"/>
          </a:xfrm>
          <a:prstGeom prst="rect">
            <a:avLst/>
          </a:prstGeom>
          <a:noFill/>
        </p:spPr>
        <p:txBody>
          <a:bodyPr wrap="square" rtlCol="0">
            <a:spAutoFit/>
          </a:bodyPr>
          <a:lstStyle/>
          <a:p>
            <a:pPr algn="just"/>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AF79C1CA-1606-4CBC-82E0-9BDB131F3D16}"/>
              </a:ext>
            </a:extLst>
          </p:cNvPr>
          <p:cNvPicPr>
            <a:picLocks noChangeAspect="1"/>
          </p:cNvPicPr>
          <p:nvPr/>
        </p:nvPicPr>
        <p:blipFill>
          <a:blip r:embed="rId7"/>
          <a:stretch>
            <a:fillRect/>
          </a:stretch>
        </p:blipFill>
        <p:spPr>
          <a:xfrm>
            <a:off x="6293282" y="1485364"/>
            <a:ext cx="2642007" cy="1294144"/>
          </a:xfrm>
          <a:prstGeom prst="rect">
            <a:avLst/>
          </a:prstGeom>
        </p:spPr>
      </p:pic>
      <p:sp>
        <p:nvSpPr>
          <p:cNvPr id="30" name="文本框 29">
            <a:extLst>
              <a:ext uri="{FF2B5EF4-FFF2-40B4-BE49-F238E27FC236}">
                <a16:creationId xmlns:a16="http://schemas.microsoft.com/office/drawing/2014/main" id="{85923D56-F097-47A6-967A-FADEFAD7A093}"/>
              </a:ext>
            </a:extLst>
          </p:cNvPr>
          <p:cNvSpPr txBox="1"/>
          <p:nvPr/>
        </p:nvSpPr>
        <p:spPr>
          <a:xfrm>
            <a:off x="6257563" y="3144568"/>
            <a:ext cx="2859881"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2016 Graph neural Network</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BC9C7F97-8653-46D6-84FA-DBE337FF5E62}"/>
              </a:ext>
            </a:extLst>
          </p:cNvPr>
          <p:cNvSpPr txBox="1"/>
          <p:nvPr/>
        </p:nvSpPr>
        <p:spPr>
          <a:xfrm>
            <a:off x="1545978" y="5723775"/>
            <a:ext cx="2238580"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Isomorphism</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形 15">
            <a:extLst>
              <a:ext uri="{FF2B5EF4-FFF2-40B4-BE49-F238E27FC236}">
                <a16:creationId xmlns:a16="http://schemas.microsoft.com/office/drawing/2014/main" id="{AB5BFEEA-C26D-4760-8525-62B2C78596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0805" y="4078493"/>
            <a:ext cx="2018213" cy="1369219"/>
          </a:xfrm>
          <a:prstGeom prst="rect">
            <a:avLst/>
          </a:prstGeom>
        </p:spPr>
      </p:pic>
      <p:sp>
        <p:nvSpPr>
          <p:cNvPr id="32" name="文本框 31">
            <a:extLst>
              <a:ext uri="{FF2B5EF4-FFF2-40B4-BE49-F238E27FC236}">
                <a16:creationId xmlns:a16="http://schemas.microsoft.com/office/drawing/2014/main" id="{F53B5DCF-A91C-4B1B-9F5E-8B4CB034654C}"/>
              </a:ext>
            </a:extLst>
          </p:cNvPr>
          <p:cNvSpPr txBox="1"/>
          <p:nvPr/>
        </p:nvSpPr>
        <p:spPr>
          <a:xfrm>
            <a:off x="6281264" y="5709209"/>
            <a:ext cx="1263648" cy="369332"/>
          </a:xfrm>
          <a:prstGeom prst="rect">
            <a:avLst/>
          </a:prstGeom>
          <a:noFill/>
        </p:spPr>
        <p:txBody>
          <a:bodyPr wrap="square" rtlCol="0">
            <a:spAutoFit/>
          </a:bodyPr>
          <a:lstStyle/>
          <a:p>
            <a:pPr algn="just"/>
            <a:r>
              <a:rPr lang="en-US" altLang="zh-CN" dirty="0">
                <a:latin typeface="Times New Roman" panose="02020603050405020304" pitchFamily="18" charset="0"/>
                <a:ea typeface="宋体" panose="02010600030101010101" pitchFamily="2" charset="-122"/>
                <a:cs typeface="Times New Roman" panose="02020603050405020304" pitchFamily="18" charset="0"/>
              </a:rPr>
              <a:t>Chirality</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884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A04BC3C-1CAE-40D7-89B0-F0FC6C7F7407}"/>
              </a:ext>
            </a:extLst>
          </p:cNvPr>
          <p:cNvSpPr>
            <a:spLocks noGrp="1"/>
          </p:cNvSpPr>
          <p:nvPr>
            <p:ph type="sldNum" sz="quarter" idx="12"/>
          </p:nvPr>
        </p:nvSpPr>
        <p:spPr/>
        <p:txBody>
          <a:bodyPr/>
          <a:lstStyle/>
          <a:p>
            <a:fld id="{4C931B19-308E-4E36-85F0-6777B06990A1}" type="slidenum">
              <a:rPr lang="zh-CN" altLang="en-US" smtClean="0"/>
              <a:t>28</a:t>
            </a:fld>
            <a:endParaRPr lang="zh-CN" altLang="en-US"/>
          </a:p>
        </p:txBody>
      </p:sp>
      <p:sp>
        <p:nvSpPr>
          <p:cNvPr id="15" name="矩形 14">
            <a:extLst>
              <a:ext uri="{FF2B5EF4-FFF2-40B4-BE49-F238E27FC236}">
                <a16:creationId xmlns:a16="http://schemas.microsoft.com/office/drawing/2014/main" id="{93998569-8EAF-41F2-8D28-1A50D3349A20}"/>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C9C10482-B87A-4CF4-8972-6B3DCCE96015}"/>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Acknowledge</a:t>
            </a:r>
            <a:endParaRPr lang="zh-CN" altLang="zh-CN" sz="36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7" name="组合 16">
            <a:extLst>
              <a:ext uri="{FF2B5EF4-FFF2-40B4-BE49-F238E27FC236}">
                <a16:creationId xmlns:a16="http://schemas.microsoft.com/office/drawing/2014/main" id="{64453104-4A88-4BF3-858E-C956075959C4}"/>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0E83259E-56A0-4A6A-9D27-23416B0D52A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E1BCDE48-FAF5-421C-9BC8-90A672858554}"/>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 name="图片 19">
            <a:extLst>
              <a:ext uri="{FF2B5EF4-FFF2-40B4-BE49-F238E27FC236}">
                <a16:creationId xmlns:a16="http://schemas.microsoft.com/office/drawing/2014/main" id="{1052836E-5AC8-4E90-9EDE-567F8F4BF77D}"/>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642828" y="156172"/>
            <a:ext cx="1501172" cy="635244"/>
          </a:xfrm>
          <a:prstGeom prst="rect">
            <a:avLst/>
          </a:prstGeom>
          <a:noFill/>
          <a:ln w="9525">
            <a:noFill/>
          </a:ln>
        </p:spPr>
      </p:pic>
      <p:sp>
        <p:nvSpPr>
          <p:cNvPr id="11" name="文本框 10">
            <a:extLst>
              <a:ext uri="{FF2B5EF4-FFF2-40B4-BE49-F238E27FC236}">
                <a16:creationId xmlns:a16="http://schemas.microsoft.com/office/drawing/2014/main" id="{461B20AF-4560-4690-980D-1349ADF3C571}"/>
              </a:ext>
            </a:extLst>
          </p:cNvPr>
          <p:cNvSpPr txBox="1"/>
          <p:nvPr/>
        </p:nvSpPr>
        <p:spPr>
          <a:xfrm>
            <a:off x="3351438" y="2984566"/>
            <a:ext cx="2283703" cy="954107"/>
          </a:xfrm>
          <a:prstGeom prst="rect">
            <a:avLst/>
          </a:prstGeom>
          <a:noFill/>
        </p:spPr>
        <p:txBody>
          <a:bodyPr wrap="square" rtlCol="0">
            <a:spAutoFit/>
          </a:bodyPr>
          <a:lstStyle/>
          <a:p>
            <a:pPr algn="ctr"/>
            <a:r>
              <a:rPr lang="en-US" altLang="zh-CN" sz="3200" dirty="0">
                <a:latin typeface="Times New Roman" panose="02020603050405020304" pitchFamily="18" charset="0"/>
                <a:cs typeface="Times New Roman" panose="02020603050405020304" pitchFamily="18" charset="0"/>
              </a:rPr>
              <a:t>Thank You!</a:t>
            </a:r>
          </a:p>
          <a:p>
            <a:pPr algn="ctr"/>
            <a:r>
              <a:rPr lang="en-US" altLang="zh-CN" sz="2400" dirty="0">
                <a:latin typeface="Times New Roman" panose="02020603050405020304" pitchFamily="18" charset="0"/>
                <a:cs typeface="Times New Roman" panose="02020603050405020304" pitchFamily="18" charset="0"/>
              </a:rPr>
              <a:t>Q&amp;A</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001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7520E438-023A-4334-ACBF-BC77757D0A75}"/>
              </a:ext>
            </a:extLst>
          </p:cNvPr>
          <p:cNvGrpSpPr/>
          <p:nvPr/>
        </p:nvGrpSpPr>
        <p:grpSpPr>
          <a:xfrm>
            <a:off x="4378739" y="1037339"/>
            <a:ext cx="3089141" cy="3572465"/>
            <a:chOff x="-578394" y="1552574"/>
            <a:chExt cx="3089141" cy="3572465"/>
          </a:xfrm>
        </p:grpSpPr>
        <p:pic>
          <p:nvPicPr>
            <p:cNvPr id="19" name="图片 18">
              <a:extLst>
                <a:ext uri="{FF2B5EF4-FFF2-40B4-BE49-F238E27FC236}">
                  <a16:creationId xmlns:a16="http://schemas.microsoft.com/office/drawing/2014/main" id="{1A9F01FD-3103-408D-83FB-F11F478A2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94" y="1552574"/>
              <a:ext cx="3089141" cy="3572465"/>
            </a:xfrm>
            <a:prstGeom prst="rect">
              <a:avLst/>
            </a:prstGeom>
          </p:spPr>
        </p:pic>
        <p:sp>
          <p:nvSpPr>
            <p:cNvPr id="26" name="椭圆 25">
              <a:extLst>
                <a:ext uri="{FF2B5EF4-FFF2-40B4-BE49-F238E27FC236}">
                  <a16:creationId xmlns:a16="http://schemas.microsoft.com/office/drawing/2014/main" id="{A91B1DC8-9688-4C5D-AD2D-B044B3AE5543}"/>
                </a:ext>
              </a:extLst>
            </p:cNvPr>
            <p:cNvSpPr/>
            <p:nvPr/>
          </p:nvSpPr>
          <p:spPr>
            <a:xfrm rot="19954987">
              <a:off x="1464053" y="3352174"/>
              <a:ext cx="271887" cy="27503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图片 37">
            <a:extLst>
              <a:ext uri="{FF2B5EF4-FFF2-40B4-BE49-F238E27FC236}">
                <a16:creationId xmlns:a16="http://schemas.microsoft.com/office/drawing/2014/main" id="{0F21C32B-BD84-455D-AF24-194D596CA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014" y="1113495"/>
            <a:ext cx="3089141" cy="3572465"/>
          </a:xfrm>
          <a:prstGeom prst="rect">
            <a:avLst/>
          </a:prstGeom>
        </p:spPr>
      </p:pic>
      <p:sp>
        <p:nvSpPr>
          <p:cNvPr id="42" name="矩形: 圆角 41">
            <a:extLst>
              <a:ext uri="{FF2B5EF4-FFF2-40B4-BE49-F238E27FC236}">
                <a16:creationId xmlns:a16="http://schemas.microsoft.com/office/drawing/2014/main" id="{88B4EF01-A160-4417-976E-027FF509A712}"/>
              </a:ext>
            </a:extLst>
          </p:cNvPr>
          <p:cNvSpPr/>
          <p:nvPr/>
        </p:nvSpPr>
        <p:spPr>
          <a:xfrm>
            <a:off x="2701567" y="4623799"/>
            <a:ext cx="4194837" cy="5899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latin typeface="Times New Roman" panose="02020603050405020304" pitchFamily="18" charset="0"/>
                <a:ea typeface="黑体" panose="02010609060101010101" pitchFamily="49" charset="-122"/>
                <a:cs typeface="Times New Roman" panose="02020603050405020304" pitchFamily="18" charset="0"/>
              </a:rPr>
              <a:t>Prediction model</a:t>
            </a:r>
            <a:endParaRPr lang="zh-CN" altLang="en-US" sz="3600"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50E9B509-54AA-45C8-A631-502228F98148}"/>
              </a:ext>
            </a:extLst>
          </p:cNvPr>
          <p:cNvCxnSpPr/>
          <p:nvPr/>
        </p:nvCxnSpPr>
        <p:spPr>
          <a:xfrm>
            <a:off x="3229284" y="4061528"/>
            <a:ext cx="0" cy="4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88CB1098-FBA5-4E8B-9A84-5238544E5EC6}"/>
              </a:ext>
            </a:extLst>
          </p:cNvPr>
          <p:cNvCxnSpPr/>
          <p:nvPr/>
        </p:nvCxnSpPr>
        <p:spPr>
          <a:xfrm>
            <a:off x="6239184" y="4061528"/>
            <a:ext cx="0" cy="4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0BB4FEDF-9CBE-41CE-9EA6-E0438C602FD5}"/>
              </a:ext>
            </a:extLst>
          </p:cNvPr>
          <p:cNvCxnSpPr/>
          <p:nvPr/>
        </p:nvCxnSpPr>
        <p:spPr>
          <a:xfrm>
            <a:off x="4839009" y="5213762"/>
            <a:ext cx="0" cy="4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8" name="图片 47">
            <a:extLst>
              <a:ext uri="{FF2B5EF4-FFF2-40B4-BE49-F238E27FC236}">
                <a16:creationId xmlns:a16="http://schemas.microsoft.com/office/drawing/2014/main" id="{1E83002A-B156-4881-9392-0EA8CC3AE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8739" y="5767514"/>
            <a:ext cx="1222268" cy="512461"/>
          </a:xfrm>
          <a:prstGeom prst="rect">
            <a:avLst/>
          </a:prstGeom>
        </p:spPr>
      </p:pic>
      <p:sp>
        <p:nvSpPr>
          <p:cNvPr id="49" name="文本框 48">
            <a:extLst>
              <a:ext uri="{FF2B5EF4-FFF2-40B4-BE49-F238E27FC236}">
                <a16:creationId xmlns:a16="http://schemas.microsoft.com/office/drawing/2014/main" id="{A2943B51-F8D6-4961-BEB9-FB3E5E7B91F5}"/>
              </a:ext>
            </a:extLst>
          </p:cNvPr>
          <p:cNvSpPr txBox="1"/>
          <p:nvPr/>
        </p:nvSpPr>
        <p:spPr>
          <a:xfrm>
            <a:off x="1137622" y="5835064"/>
            <a:ext cx="3253139" cy="461665"/>
          </a:xfrm>
          <a:prstGeom prst="rect">
            <a:avLst/>
          </a:prstGeom>
          <a:noFill/>
        </p:spPr>
        <p:txBody>
          <a:bodyPr wrap="square">
            <a:spAutoFit/>
          </a:bodyPr>
          <a:lstStyle/>
          <a:p>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Binding affinity changes</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671D4385-B634-468E-A4D3-90082EEA668A}"/>
              </a:ext>
            </a:extLst>
          </p:cNvPr>
          <p:cNvSpPr txBox="1"/>
          <p:nvPr/>
        </p:nvSpPr>
        <p:spPr>
          <a:xfrm>
            <a:off x="596781" y="2424223"/>
            <a:ext cx="1712466" cy="830997"/>
          </a:xfrm>
          <a:prstGeom prst="rect">
            <a:avLst/>
          </a:prstGeom>
          <a:noFill/>
        </p:spPr>
        <p:txBody>
          <a:bodyPr wrap="square">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Complex </a:t>
            </a:r>
          </a:p>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3D structure</a:t>
            </a:r>
            <a:endParaRPr lang="zh-CN" altLang="en-US" sz="24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FC65ECD6-BE5B-4E8C-88B5-F5D0FB7E37D2}"/>
              </a:ext>
            </a:extLst>
          </p:cNvPr>
          <p:cNvSpPr>
            <a:spLocks noGrp="1"/>
          </p:cNvSpPr>
          <p:nvPr>
            <p:ph type="sldNum" sz="quarter" idx="12"/>
          </p:nvPr>
        </p:nvSpPr>
        <p:spPr>
          <a:xfrm>
            <a:off x="6162984" y="5931604"/>
            <a:ext cx="2057400" cy="365125"/>
          </a:xfrm>
        </p:spPr>
        <p:txBody>
          <a:bodyPr/>
          <a:lstStyle/>
          <a:p>
            <a:fld id="{4C931B19-308E-4E36-85F0-6777B06990A1}" type="slidenum">
              <a:rPr lang="zh-CN" altLang="en-US" smtClean="0"/>
              <a:t>3</a:t>
            </a:fld>
            <a:endParaRPr lang="zh-CN" altLang="en-US"/>
          </a:p>
        </p:txBody>
      </p:sp>
      <p:sp>
        <p:nvSpPr>
          <p:cNvPr id="23" name="矩形 22">
            <a:extLst>
              <a:ext uri="{FF2B5EF4-FFF2-40B4-BE49-F238E27FC236}">
                <a16:creationId xmlns:a16="http://schemas.microsoft.com/office/drawing/2014/main" id="{CBB79B1F-B808-4275-BA19-0D415515C4EE}"/>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6EE33CC-07F1-4729-ACFB-17546FE22FBA}"/>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1.1 Prediction of the effects of mutation on PPI</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组合 24">
            <a:extLst>
              <a:ext uri="{FF2B5EF4-FFF2-40B4-BE49-F238E27FC236}">
                <a16:creationId xmlns:a16="http://schemas.microsoft.com/office/drawing/2014/main" id="{7CDB25A4-A90D-4B67-BA3A-3A45C649F74D}"/>
              </a:ext>
            </a:extLst>
          </p:cNvPr>
          <p:cNvGrpSpPr/>
          <p:nvPr/>
        </p:nvGrpSpPr>
        <p:grpSpPr>
          <a:xfrm>
            <a:off x="9163" y="1014714"/>
            <a:ext cx="9144000" cy="104776"/>
            <a:chOff x="0" y="3486149"/>
            <a:chExt cx="9144000" cy="104776"/>
          </a:xfrm>
        </p:grpSpPr>
        <p:sp>
          <p:nvSpPr>
            <p:cNvPr id="27" name="矩形 26">
              <a:extLst>
                <a:ext uri="{FF2B5EF4-FFF2-40B4-BE49-F238E27FC236}">
                  <a16:creationId xmlns:a16="http://schemas.microsoft.com/office/drawing/2014/main" id="{658C3804-150C-461E-B756-9F21CF2F41E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9BD20F0-EF78-4455-A9AF-BF549312374A}"/>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721FAE37-0683-4527-A3CA-B5F16BFB16A5}"/>
              </a:ext>
            </a:extLst>
          </p:cNvPr>
          <p:cNvPicPr>
            <a:picLocks noChangeAspect="1"/>
          </p:cNvPicPr>
          <p:nvPr/>
        </p:nvPicPr>
        <p:blipFill rotWithShape="1">
          <a:blip r:embed="rId5">
            <a:clrChange>
              <a:clrFrom>
                <a:srgbClr val="FFFFFF"/>
              </a:clrFrom>
              <a:clrTo>
                <a:srgbClr val="FFFFFF">
                  <a:alpha val="0"/>
                </a:srgbClr>
              </a:clrTo>
            </a:clrChange>
            <a:lum bright="70001" contrast="-70000"/>
          </a:blip>
          <a:srcRect r="59405"/>
          <a:stretch/>
        </p:blipFill>
        <p:spPr>
          <a:xfrm>
            <a:off x="8357198" y="120311"/>
            <a:ext cx="733703" cy="764823"/>
          </a:xfrm>
          <a:prstGeom prst="rect">
            <a:avLst/>
          </a:prstGeom>
          <a:noFill/>
          <a:ln w="9525">
            <a:noFill/>
          </a:ln>
        </p:spPr>
      </p:pic>
      <p:sp>
        <p:nvSpPr>
          <p:cNvPr id="22" name="文本框 21">
            <a:extLst>
              <a:ext uri="{FF2B5EF4-FFF2-40B4-BE49-F238E27FC236}">
                <a16:creationId xmlns:a16="http://schemas.microsoft.com/office/drawing/2014/main" id="{F0A46EB8-484E-44BF-8E36-D6FA33C4D7F6}"/>
              </a:ext>
            </a:extLst>
          </p:cNvPr>
          <p:cNvSpPr txBox="1"/>
          <p:nvPr/>
        </p:nvSpPr>
        <p:spPr>
          <a:xfrm>
            <a:off x="7073314" y="2424222"/>
            <a:ext cx="1712466" cy="830997"/>
          </a:xfrm>
          <a:prstGeom prst="rect">
            <a:avLst/>
          </a:prstGeom>
          <a:noFill/>
        </p:spPr>
        <p:txBody>
          <a:bodyPr wrap="square">
            <a:spAutoFit/>
          </a:bodyPr>
          <a:lstStyle/>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Mutant</a:t>
            </a:r>
          </a:p>
          <a:p>
            <a:pPr algn="ct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3D structure</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152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CBB79B1F-B808-4275-BA19-0D415515C4EE}"/>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6EE33CC-07F1-4729-ACFB-17546FE22FBA}"/>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1.2 Related works</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组合 24">
            <a:extLst>
              <a:ext uri="{FF2B5EF4-FFF2-40B4-BE49-F238E27FC236}">
                <a16:creationId xmlns:a16="http://schemas.microsoft.com/office/drawing/2014/main" id="{7CDB25A4-A90D-4B67-BA3A-3A45C649F74D}"/>
              </a:ext>
            </a:extLst>
          </p:cNvPr>
          <p:cNvGrpSpPr/>
          <p:nvPr/>
        </p:nvGrpSpPr>
        <p:grpSpPr>
          <a:xfrm>
            <a:off x="9163" y="1014714"/>
            <a:ext cx="9144000" cy="104776"/>
            <a:chOff x="0" y="3486149"/>
            <a:chExt cx="9144000" cy="104776"/>
          </a:xfrm>
        </p:grpSpPr>
        <p:sp>
          <p:nvSpPr>
            <p:cNvPr id="27" name="矩形 26">
              <a:extLst>
                <a:ext uri="{FF2B5EF4-FFF2-40B4-BE49-F238E27FC236}">
                  <a16:creationId xmlns:a16="http://schemas.microsoft.com/office/drawing/2014/main" id="{658C3804-150C-461E-B756-9F21CF2F41E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9BD20F0-EF78-4455-A9AF-BF549312374A}"/>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721FAE37-0683-4527-A3CA-B5F16BFB16A5}"/>
              </a:ext>
            </a:extLst>
          </p:cNvPr>
          <p:cNvPicPr>
            <a:picLocks noChangeAspect="1"/>
          </p:cNvPicPr>
          <p:nvPr/>
        </p:nvPicPr>
        <p:blipFill rotWithShape="1">
          <a:blip r:embed="rId3">
            <a:clrChange>
              <a:clrFrom>
                <a:srgbClr val="FFFFFF"/>
              </a:clrFrom>
              <a:clrTo>
                <a:srgbClr val="FFFFFF">
                  <a:alpha val="0"/>
                </a:srgbClr>
              </a:clrTo>
            </a:clrChange>
            <a:lum bright="70001" contrast="-70000"/>
          </a:blip>
          <a:srcRect r="59405"/>
          <a:stretch/>
        </p:blipFill>
        <p:spPr>
          <a:xfrm>
            <a:off x="8357198" y="120311"/>
            <a:ext cx="733703" cy="764823"/>
          </a:xfrm>
          <a:prstGeom prst="rect">
            <a:avLst/>
          </a:prstGeom>
          <a:noFill/>
          <a:ln w="9525">
            <a:noFill/>
          </a:ln>
        </p:spPr>
      </p:pic>
      <p:pic>
        <p:nvPicPr>
          <p:cNvPr id="6" name="图片 5">
            <a:extLst>
              <a:ext uri="{FF2B5EF4-FFF2-40B4-BE49-F238E27FC236}">
                <a16:creationId xmlns:a16="http://schemas.microsoft.com/office/drawing/2014/main" id="{7506122A-5849-4492-8716-F7F86F646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40" y="2302561"/>
            <a:ext cx="3475782" cy="2945233"/>
          </a:xfrm>
          <a:prstGeom prst="rect">
            <a:avLst/>
          </a:prstGeom>
        </p:spPr>
      </p:pic>
      <p:sp>
        <p:nvSpPr>
          <p:cNvPr id="46" name="文本框 45">
            <a:extLst>
              <a:ext uri="{FF2B5EF4-FFF2-40B4-BE49-F238E27FC236}">
                <a16:creationId xmlns:a16="http://schemas.microsoft.com/office/drawing/2014/main" id="{64232CCF-E144-4ECB-BD49-D0463222A558}"/>
              </a:ext>
            </a:extLst>
          </p:cNvPr>
          <p:cNvSpPr txBox="1"/>
          <p:nvPr/>
        </p:nvSpPr>
        <p:spPr>
          <a:xfrm>
            <a:off x="571140" y="5381620"/>
            <a:ext cx="3890734" cy="461665"/>
          </a:xfrm>
          <a:prstGeom prst="rect">
            <a:avLst/>
          </a:prstGeom>
          <a:noFill/>
        </p:spPr>
        <p:txBody>
          <a:bodyPr wrap="square" rtlCol="0">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Molecular modeling approach</a:t>
            </a:r>
          </a:p>
        </p:txBody>
      </p:sp>
      <p:pic>
        <p:nvPicPr>
          <p:cNvPr id="3" name="图片 2">
            <a:extLst>
              <a:ext uri="{FF2B5EF4-FFF2-40B4-BE49-F238E27FC236}">
                <a16:creationId xmlns:a16="http://schemas.microsoft.com/office/drawing/2014/main" id="{EE527327-35BF-4BF7-8403-B79509571B9E}"/>
              </a:ext>
            </a:extLst>
          </p:cNvPr>
          <p:cNvPicPr>
            <a:picLocks noChangeAspect="1"/>
          </p:cNvPicPr>
          <p:nvPr/>
        </p:nvPicPr>
        <p:blipFill>
          <a:blip r:embed="rId5"/>
          <a:stretch>
            <a:fillRect/>
          </a:stretch>
        </p:blipFill>
        <p:spPr>
          <a:xfrm>
            <a:off x="4840466" y="3216214"/>
            <a:ext cx="4117796" cy="979232"/>
          </a:xfrm>
          <a:prstGeom prst="rect">
            <a:avLst/>
          </a:prstGeom>
        </p:spPr>
      </p:pic>
      <p:pic>
        <p:nvPicPr>
          <p:cNvPr id="5" name="图片 4">
            <a:extLst>
              <a:ext uri="{FF2B5EF4-FFF2-40B4-BE49-F238E27FC236}">
                <a16:creationId xmlns:a16="http://schemas.microsoft.com/office/drawing/2014/main" id="{CB08EB87-C03F-4354-898F-149C43AB2B59}"/>
              </a:ext>
            </a:extLst>
          </p:cNvPr>
          <p:cNvPicPr>
            <a:picLocks noChangeAspect="1"/>
          </p:cNvPicPr>
          <p:nvPr/>
        </p:nvPicPr>
        <p:blipFill>
          <a:blip r:embed="rId6"/>
          <a:stretch>
            <a:fillRect/>
          </a:stretch>
        </p:blipFill>
        <p:spPr>
          <a:xfrm>
            <a:off x="4853526" y="4195446"/>
            <a:ext cx="4100512" cy="104775"/>
          </a:xfrm>
          <a:prstGeom prst="rect">
            <a:avLst/>
          </a:prstGeom>
        </p:spPr>
      </p:pic>
      <p:sp>
        <p:nvSpPr>
          <p:cNvPr id="49" name="文本框 48">
            <a:extLst>
              <a:ext uri="{FF2B5EF4-FFF2-40B4-BE49-F238E27FC236}">
                <a16:creationId xmlns:a16="http://schemas.microsoft.com/office/drawing/2014/main" id="{83AC0158-D7C0-45E1-8064-0CD03CF3C3E7}"/>
              </a:ext>
            </a:extLst>
          </p:cNvPr>
          <p:cNvSpPr txBox="1"/>
          <p:nvPr/>
        </p:nvSpPr>
        <p:spPr>
          <a:xfrm>
            <a:off x="5063304" y="4300221"/>
            <a:ext cx="3890734" cy="400110"/>
          </a:xfrm>
          <a:prstGeom prst="rect">
            <a:avLst/>
          </a:prstGeom>
          <a:noFill/>
        </p:spPr>
        <p:txBody>
          <a:bodyPr wrap="square" rtlCol="0">
            <a:spAutoFit/>
          </a:bodyPr>
          <a:lstStyle/>
          <a:p>
            <a:pPr algn="ct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Computational time/structure</a:t>
            </a:r>
          </a:p>
        </p:txBody>
      </p:sp>
    </p:spTree>
    <p:extLst>
      <p:ext uri="{BB962C8B-B14F-4D97-AF65-F5344CB8AC3E}">
        <p14:creationId xmlns:p14="http://schemas.microsoft.com/office/powerpoint/2010/main" val="34570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CBB79B1F-B808-4275-BA19-0D415515C4EE}"/>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6EE33CC-07F1-4729-ACFB-17546FE22FBA}"/>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1.2 Related works</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组合 24">
            <a:extLst>
              <a:ext uri="{FF2B5EF4-FFF2-40B4-BE49-F238E27FC236}">
                <a16:creationId xmlns:a16="http://schemas.microsoft.com/office/drawing/2014/main" id="{7CDB25A4-A90D-4B67-BA3A-3A45C649F74D}"/>
              </a:ext>
            </a:extLst>
          </p:cNvPr>
          <p:cNvGrpSpPr/>
          <p:nvPr/>
        </p:nvGrpSpPr>
        <p:grpSpPr>
          <a:xfrm>
            <a:off x="9163" y="1014714"/>
            <a:ext cx="9144000" cy="104776"/>
            <a:chOff x="0" y="3486149"/>
            <a:chExt cx="9144000" cy="104776"/>
          </a:xfrm>
        </p:grpSpPr>
        <p:sp>
          <p:nvSpPr>
            <p:cNvPr id="27" name="矩形 26">
              <a:extLst>
                <a:ext uri="{FF2B5EF4-FFF2-40B4-BE49-F238E27FC236}">
                  <a16:creationId xmlns:a16="http://schemas.microsoft.com/office/drawing/2014/main" id="{658C3804-150C-461E-B756-9F21CF2F41E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9BD20F0-EF78-4455-A9AF-BF549312374A}"/>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721FAE37-0683-4527-A3CA-B5F16BFB16A5}"/>
              </a:ext>
            </a:extLst>
          </p:cNvPr>
          <p:cNvPicPr>
            <a:picLocks noChangeAspect="1"/>
          </p:cNvPicPr>
          <p:nvPr/>
        </p:nvPicPr>
        <p:blipFill rotWithShape="1">
          <a:blip r:embed="rId3">
            <a:clrChange>
              <a:clrFrom>
                <a:srgbClr val="FFFFFF"/>
              </a:clrFrom>
              <a:clrTo>
                <a:srgbClr val="FFFFFF">
                  <a:alpha val="0"/>
                </a:srgbClr>
              </a:clrTo>
            </a:clrChange>
            <a:lum bright="70001" contrast="-70000"/>
          </a:blip>
          <a:srcRect r="59405"/>
          <a:stretch/>
        </p:blipFill>
        <p:spPr>
          <a:xfrm>
            <a:off x="8357198" y="120311"/>
            <a:ext cx="733703" cy="764823"/>
          </a:xfrm>
          <a:prstGeom prst="rect">
            <a:avLst/>
          </a:prstGeom>
          <a:noFill/>
          <a:ln w="9525">
            <a:noFill/>
          </a:ln>
        </p:spPr>
      </p:pic>
      <p:pic>
        <p:nvPicPr>
          <p:cNvPr id="8" name="图片 7">
            <a:extLst>
              <a:ext uri="{FF2B5EF4-FFF2-40B4-BE49-F238E27FC236}">
                <a16:creationId xmlns:a16="http://schemas.microsoft.com/office/drawing/2014/main" id="{51B13BD3-3499-453E-9EDE-EA714ABF1E29}"/>
              </a:ext>
            </a:extLst>
          </p:cNvPr>
          <p:cNvPicPr>
            <a:picLocks noChangeAspect="1"/>
          </p:cNvPicPr>
          <p:nvPr/>
        </p:nvPicPr>
        <p:blipFill>
          <a:blip r:embed="rId4"/>
          <a:stretch>
            <a:fillRect/>
          </a:stretch>
        </p:blipFill>
        <p:spPr>
          <a:xfrm>
            <a:off x="1312582" y="2371874"/>
            <a:ext cx="2694741" cy="2026445"/>
          </a:xfrm>
          <a:prstGeom prst="rect">
            <a:avLst/>
          </a:prstGeom>
        </p:spPr>
      </p:pic>
      <p:grpSp>
        <p:nvGrpSpPr>
          <p:cNvPr id="16" name="组合 15">
            <a:extLst>
              <a:ext uri="{FF2B5EF4-FFF2-40B4-BE49-F238E27FC236}">
                <a16:creationId xmlns:a16="http://schemas.microsoft.com/office/drawing/2014/main" id="{C616D48B-1D9B-4A33-9076-00A95BEA4FE8}"/>
              </a:ext>
            </a:extLst>
          </p:cNvPr>
          <p:cNvGrpSpPr/>
          <p:nvPr/>
        </p:nvGrpSpPr>
        <p:grpSpPr>
          <a:xfrm>
            <a:off x="5933443" y="2515416"/>
            <a:ext cx="1659391" cy="1755246"/>
            <a:chOff x="15406182" y="9745979"/>
            <a:chExt cx="11785275" cy="11643670"/>
          </a:xfrm>
        </p:grpSpPr>
        <p:sp>
          <p:nvSpPr>
            <p:cNvPr id="17" name="椭圆 16">
              <a:extLst>
                <a:ext uri="{FF2B5EF4-FFF2-40B4-BE49-F238E27FC236}">
                  <a16:creationId xmlns:a16="http://schemas.microsoft.com/office/drawing/2014/main" id="{D7613736-4446-4BE2-ACE2-7814AAE3E52E}"/>
                </a:ext>
              </a:extLst>
            </p:cNvPr>
            <p:cNvSpPr/>
            <p:nvPr/>
          </p:nvSpPr>
          <p:spPr>
            <a:xfrm rot="5400000">
              <a:off x="25941676" y="14866566"/>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8" name="椭圆 17">
              <a:extLst>
                <a:ext uri="{FF2B5EF4-FFF2-40B4-BE49-F238E27FC236}">
                  <a16:creationId xmlns:a16="http://schemas.microsoft.com/office/drawing/2014/main" id="{8997BFD1-2AB5-4CDB-AED5-2E51356A5198}"/>
                </a:ext>
              </a:extLst>
            </p:cNvPr>
            <p:cNvSpPr/>
            <p:nvPr/>
          </p:nvSpPr>
          <p:spPr>
            <a:xfrm rot="5400000">
              <a:off x="21345639" y="12369777"/>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19" name="椭圆 18">
              <a:extLst>
                <a:ext uri="{FF2B5EF4-FFF2-40B4-BE49-F238E27FC236}">
                  <a16:creationId xmlns:a16="http://schemas.microsoft.com/office/drawing/2014/main" id="{EC7A348B-789C-4407-8E40-9AACE13178B5}"/>
                </a:ext>
              </a:extLst>
            </p:cNvPr>
            <p:cNvSpPr/>
            <p:nvPr/>
          </p:nvSpPr>
          <p:spPr>
            <a:xfrm rot="5400000">
              <a:off x="21394766" y="14850285"/>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20" name="椭圆 19">
              <a:extLst>
                <a:ext uri="{FF2B5EF4-FFF2-40B4-BE49-F238E27FC236}">
                  <a16:creationId xmlns:a16="http://schemas.microsoft.com/office/drawing/2014/main" id="{60EB896E-644E-4F50-830E-32AB37EFB34C}"/>
                </a:ext>
              </a:extLst>
            </p:cNvPr>
            <p:cNvSpPr/>
            <p:nvPr/>
          </p:nvSpPr>
          <p:spPr>
            <a:xfrm rot="5400000">
              <a:off x="21345639" y="17475172"/>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21" name="直接箭头连接符 20">
              <a:extLst>
                <a:ext uri="{FF2B5EF4-FFF2-40B4-BE49-F238E27FC236}">
                  <a16:creationId xmlns:a16="http://schemas.microsoft.com/office/drawing/2014/main" id="{FF72118E-EAA4-47D1-97B4-3F31B5DEC5C6}"/>
                </a:ext>
              </a:extLst>
            </p:cNvPr>
            <p:cNvCxnSpPr>
              <a:cxnSpLocks/>
              <a:stCxn id="18" idx="7"/>
              <a:endCxn id="17" idx="4"/>
            </p:cNvCxnSpPr>
            <p:nvPr/>
          </p:nvCxnSpPr>
          <p:spPr>
            <a:xfrm rot="5400000" flipV="1">
              <a:off x="23129645" y="12719280"/>
              <a:ext cx="2064319" cy="3506604"/>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B74734C-F5CB-4471-AD2E-2F16E45061BA}"/>
                </a:ext>
              </a:extLst>
            </p:cNvPr>
            <p:cNvCxnSpPr>
              <a:cxnSpLocks/>
              <a:stCxn id="19" idx="0"/>
              <a:endCxn id="17" idx="4"/>
            </p:cNvCxnSpPr>
            <p:nvPr/>
          </p:nvCxnSpPr>
          <p:spPr>
            <a:xfrm rot="5400000" flipV="1">
              <a:off x="24271686" y="13861321"/>
              <a:ext cx="16281" cy="3270560"/>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8A872E10-9E38-4CF0-BF4F-ED8C1767E73E}"/>
                </a:ext>
              </a:extLst>
            </p:cNvPr>
            <p:cNvCxnSpPr>
              <a:cxnSpLocks/>
              <a:stCxn id="20" idx="1"/>
              <a:endCxn id="17" idx="4"/>
            </p:cNvCxnSpPr>
            <p:nvPr/>
          </p:nvCxnSpPr>
          <p:spPr>
            <a:xfrm rot="5400000" flipH="1" flipV="1">
              <a:off x="23073737" y="14839507"/>
              <a:ext cx="2176135" cy="3506604"/>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id="{0BCB2E94-C502-49DD-AF0C-403B5FA1DDDB}"/>
                </a:ext>
              </a:extLst>
            </p:cNvPr>
            <p:cNvSpPr/>
            <p:nvPr/>
          </p:nvSpPr>
          <p:spPr>
            <a:xfrm rot="5400000">
              <a:off x="15432752" y="9719410"/>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1" name="椭圆 30">
              <a:extLst>
                <a:ext uri="{FF2B5EF4-FFF2-40B4-BE49-F238E27FC236}">
                  <a16:creationId xmlns:a16="http://schemas.microsoft.com/office/drawing/2014/main" id="{B3D92DE2-D29F-4FCF-9883-6EDAA3A8DDE6}"/>
                </a:ext>
              </a:extLst>
            </p:cNvPr>
            <p:cNvSpPr/>
            <p:nvPr/>
          </p:nvSpPr>
          <p:spPr>
            <a:xfrm rot="5400000">
              <a:off x="15481880" y="13270436"/>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2" name="椭圆 31">
              <a:extLst>
                <a:ext uri="{FF2B5EF4-FFF2-40B4-BE49-F238E27FC236}">
                  <a16:creationId xmlns:a16="http://schemas.microsoft.com/office/drawing/2014/main" id="{B7A6907E-E81A-41C1-9AEE-F3E79435AC8C}"/>
                </a:ext>
              </a:extLst>
            </p:cNvPr>
            <p:cNvSpPr/>
            <p:nvPr/>
          </p:nvSpPr>
          <p:spPr>
            <a:xfrm rot="5400000">
              <a:off x="15432753" y="16665341"/>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sp>
          <p:nvSpPr>
            <p:cNvPr id="33" name="椭圆 32">
              <a:extLst>
                <a:ext uri="{FF2B5EF4-FFF2-40B4-BE49-F238E27FC236}">
                  <a16:creationId xmlns:a16="http://schemas.microsoft.com/office/drawing/2014/main" id="{6BF22E09-8BC7-4E91-945F-97258B98AE4C}"/>
                </a:ext>
              </a:extLst>
            </p:cNvPr>
            <p:cNvSpPr/>
            <p:nvPr/>
          </p:nvSpPr>
          <p:spPr>
            <a:xfrm rot="5400000">
              <a:off x="15432751" y="20139869"/>
              <a:ext cx="1223211" cy="1276350"/>
            </a:xfrm>
            <a:prstGeom prst="ellipse">
              <a:avLst/>
            </a:prstGeom>
            <a:noFill/>
            <a:ln w="44450">
              <a:solidFill>
                <a:schemeClr val="bg1">
                  <a:lumMod val="65000"/>
                </a:schemeClr>
              </a:solidFill>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1"/>
            </a:p>
          </p:txBody>
        </p:sp>
        <p:cxnSp>
          <p:nvCxnSpPr>
            <p:cNvPr id="34" name="直接箭头连接符 33">
              <a:extLst>
                <a:ext uri="{FF2B5EF4-FFF2-40B4-BE49-F238E27FC236}">
                  <a16:creationId xmlns:a16="http://schemas.microsoft.com/office/drawing/2014/main" id="{7BAF7660-132B-4184-BCEA-235357B2799D}"/>
                </a:ext>
              </a:extLst>
            </p:cNvPr>
            <p:cNvCxnSpPr>
              <a:cxnSpLocks/>
              <a:stCxn id="30" idx="0"/>
              <a:endCxn id="18" idx="4"/>
            </p:cNvCxnSpPr>
            <p:nvPr/>
          </p:nvCxnSpPr>
          <p:spPr>
            <a:xfrm>
              <a:off x="16682533" y="10357586"/>
              <a:ext cx="4636537" cy="2650367"/>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8A6B9E74-8029-4DA9-8B29-052CF7DB8390}"/>
                </a:ext>
              </a:extLst>
            </p:cNvPr>
            <p:cNvCxnSpPr>
              <a:cxnSpLocks/>
              <a:stCxn id="30" idx="0"/>
              <a:endCxn id="19" idx="4"/>
            </p:cNvCxnSpPr>
            <p:nvPr/>
          </p:nvCxnSpPr>
          <p:spPr>
            <a:xfrm>
              <a:off x="16682533" y="10357586"/>
              <a:ext cx="4685664" cy="5130875"/>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7F2A14F8-2AF3-4A93-9398-9CC8E914553D}"/>
                </a:ext>
              </a:extLst>
            </p:cNvPr>
            <p:cNvCxnSpPr>
              <a:cxnSpLocks/>
              <a:stCxn id="30" idx="0"/>
              <a:endCxn id="20" idx="4"/>
            </p:cNvCxnSpPr>
            <p:nvPr/>
          </p:nvCxnSpPr>
          <p:spPr>
            <a:xfrm>
              <a:off x="16682533" y="10357586"/>
              <a:ext cx="4636537" cy="7755762"/>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2891583C-741E-457E-A41D-89283864B400}"/>
                </a:ext>
              </a:extLst>
            </p:cNvPr>
            <p:cNvCxnSpPr>
              <a:cxnSpLocks/>
              <a:stCxn id="31" idx="0"/>
              <a:endCxn id="18" idx="4"/>
            </p:cNvCxnSpPr>
            <p:nvPr/>
          </p:nvCxnSpPr>
          <p:spPr>
            <a:xfrm flipV="1">
              <a:off x="16731661" y="13007953"/>
              <a:ext cx="4587409" cy="900659"/>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ED67D2D-30D7-4088-8C88-3FE5303EFFE2}"/>
                </a:ext>
              </a:extLst>
            </p:cNvPr>
            <p:cNvCxnSpPr>
              <a:cxnSpLocks/>
              <a:stCxn id="31" idx="0"/>
              <a:endCxn id="19" idx="4"/>
            </p:cNvCxnSpPr>
            <p:nvPr/>
          </p:nvCxnSpPr>
          <p:spPr>
            <a:xfrm>
              <a:off x="16731661" y="13908612"/>
              <a:ext cx="4636536" cy="1579849"/>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BEB5A6AE-883B-4DAF-BEE2-19C1970776EE}"/>
                </a:ext>
              </a:extLst>
            </p:cNvPr>
            <p:cNvCxnSpPr>
              <a:cxnSpLocks/>
              <a:stCxn id="30" idx="0"/>
              <a:endCxn id="20" idx="4"/>
            </p:cNvCxnSpPr>
            <p:nvPr/>
          </p:nvCxnSpPr>
          <p:spPr>
            <a:xfrm>
              <a:off x="16682533" y="10357586"/>
              <a:ext cx="4636537" cy="7755762"/>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EEEFE91F-D8C3-4150-B9FD-51BBE9310DAA}"/>
                </a:ext>
              </a:extLst>
            </p:cNvPr>
            <p:cNvCxnSpPr>
              <a:cxnSpLocks/>
              <a:stCxn id="32" idx="0"/>
              <a:endCxn id="18" idx="4"/>
            </p:cNvCxnSpPr>
            <p:nvPr/>
          </p:nvCxnSpPr>
          <p:spPr>
            <a:xfrm flipV="1">
              <a:off x="16682534" y="13007953"/>
              <a:ext cx="4636536" cy="4295564"/>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005FF3CC-39BE-49DD-BDD9-F48E85640333}"/>
                </a:ext>
              </a:extLst>
            </p:cNvPr>
            <p:cNvCxnSpPr>
              <a:cxnSpLocks/>
              <a:stCxn id="32" idx="0"/>
              <a:endCxn id="19" idx="4"/>
            </p:cNvCxnSpPr>
            <p:nvPr/>
          </p:nvCxnSpPr>
          <p:spPr>
            <a:xfrm flipV="1">
              <a:off x="16682534" y="15488461"/>
              <a:ext cx="4685663" cy="1815056"/>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1399FD1A-7E96-4DF2-8F43-28910659DEF7}"/>
                </a:ext>
              </a:extLst>
            </p:cNvPr>
            <p:cNvCxnSpPr>
              <a:cxnSpLocks/>
              <a:stCxn id="32" idx="0"/>
              <a:endCxn id="20" idx="4"/>
            </p:cNvCxnSpPr>
            <p:nvPr/>
          </p:nvCxnSpPr>
          <p:spPr>
            <a:xfrm>
              <a:off x="16682534" y="17303517"/>
              <a:ext cx="4636536" cy="809831"/>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D88EEBA2-E244-468A-86A3-B3C836BDEAE7}"/>
                </a:ext>
              </a:extLst>
            </p:cNvPr>
            <p:cNvCxnSpPr>
              <a:cxnSpLocks/>
              <a:stCxn id="33" idx="0"/>
              <a:endCxn id="18" idx="4"/>
            </p:cNvCxnSpPr>
            <p:nvPr/>
          </p:nvCxnSpPr>
          <p:spPr>
            <a:xfrm flipV="1">
              <a:off x="16682532" y="13007953"/>
              <a:ext cx="4636539" cy="7770093"/>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C70796DF-0D44-48D0-926C-62E11BCEA4C1}"/>
                </a:ext>
              </a:extLst>
            </p:cNvPr>
            <p:cNvCxnSpPr>
              <a:cxnSpLocks/>
              <a:stCxn id="33" idx="0"/>
              <a:endCxn id="19" idx="4"/>
            </p:cNvCxnSpPr>
            <p:nvPr/>
          </p:nvCxnSpPr>
          <p:spPr>
            <a:xfrm flipV="1">
              <a:off x="16682532" y="15488461"/>
              <a:ext cx="4685665" cy="5289584"/>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0DDD8832-A867-4C4E-8509-AF3AC5C2EC59}"/>
                </a:ext>
              </a:extLst>
            </p:cNvPr>
            <p:cNvCxnSpPr>
              <a:cxnSpLocks/>
              <a:stCxn id="33" idx="0"/>
              <a:endCxn id="20" idx="4"/>
            </p:cNvCxnSpPr>
            <p:nvPr/>
          </p:nvCxnSpPr>
          <p:spPr>
            <a:xfrm flipV="1">
              <a:off x="16682532" y="18113348"/>
              <a:ext cx="4636538" cy="2664697"/>
            </a:xfrm>
            <a:prstGeom prst="straightConnector1">
              <a:avLst/>
            </a:prstGeom>
            <a:ln w="44450">
              <a:solidFill>
                <a:schemeClr val="bg1">
                  <a:lumMod val="65000"/>
                </a:schemeClr>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47" name="文本框 46">
            <a:extLst>
              <a:ext uri="{FF2B5EF4-FFF2-40B4-BE49-F238E27FC236}">
                <a16:creationId xmlns:a16="http://schemas.microsoft.com/office/drawing/2014/main" id="{848F5EAC-8E4B-49DA-B528-18923CBC90C3}"/>
              </a:ext>
            </a:extLst>
          </p:cNvPr>
          <p:cNvSpPr txBox="1"/>
          <p:nvPr/>
        </p:nvSpPr>
        <p:spPr>
          <a:xfrm>
            <a:off x="1125811" y="4540510"/>
            <a:ext cx="3459543" cy="369332"/>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Empirical energy-based methods</a:t>
            </a:r>
          </a:p>
        </p:txBody>
      </p:sp>
      <p:sp>
        <p:nvSpPr>
          <p:cNvPr id="48" name="文本框 47">
            <a:extLst>
              <a:ext uri="{FF2B5EF4-FFF2-40B4-BE49-F238E27FC236}">
                <a16:creationId xmlns:a16="http://schemas.microsoft.com/office/drawing/2014/main" id="{38CDA324-CA61-44D8-8AC6-3327B40F62DC}"/>
              </a:ext>
            </a:extLst>
          </p:cNvPr>
          <p:cNvSpPr txBox="1"/>
          <p:nvPr/>
        </p:nvSpPr>
        <p:spPr>
          <a:xfrm>
            <a:off x="5736767" y="4540510"/>
            <a:ext cx="1960023" cy="369332"/>
          </a:xfrm>
          <a:prstGeom prst="rect">
            <a:avLst/>
          </a:prstGeom>
          <a:noFill/>
        </p:spPr>
        <p:txBody>
          <a:bodyPr wrap="square" rtlCol="0">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Machine learning</a:t>
            </a:r>
          </a:p>
        </p:txBody>
      </p:sp>
      <p:sp>
        <p:nvSpPr>
          <p:cNvPr id="2" name="右大括号 1">
            <a:extLst>
              <a:ext uri="{FF2B5EF4-FFF2-40B4-BE49-F238E27FC236}">
                <a16:creationId xmlns:a16="http://schemas.microsoft.com/office/drawing/2014/main" id="{49E66EB1-8F56-450F-BBDF-9DB0EE1392AF}"/>
              </a:ext>
            </a:extLst>
          </p:cNvPr>
          <p:cNvSpPr/>
          <p:nvPr/>
        </p:nvSpPr>
        <p:spPr>
          <a:xfrm rot="16200000">
            <a:off x="2475287" y="3795203"/>
            <a:ext cx="369331" cy="2694741"/>
          </a:xfrm>
          <a:prstGeom prst="rightBrace">
            <a:avLst>
              <a:gd name="adj1" fmla="val 4481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6E62C38B-6252-427D-9FFF-7D01CED39021}"/>
              </a:ext>
            </a:extLst>
          </p:cNvPr>
          <p:cNvSpPr txBox="1"/>
          <p:nvPr/>
        </p:nvSpPr>
        <p:spPr>
          <a:xfrm>
            <a:off x="755415" y="5401441"/>
            <a:ext cx="4085488" cy="369332"/>
          </a:xfrm>
          <a:prstGeom prst="rect">
            <a:avLst/>
          </a:prstGeom>
          <a:noFill/>
        </p:spPr>
        <p:txBody>
          <a:bodyPr wrap="square" rtlCol="0">
            <a:spAutoFit/>
          </a:bodyPr>
          <a:lstStyle/>
          <a:p>
            <a:r>
              <a:rPr lang="en-US" altLang="zh-CN" sz="1800" b="0" i="0" u="none" strike="noStrike" baseline="0" dirty="0">
                <a:latin typeface="Times New Roman" panose="02020603050405020304" pitchFamily="18" charset="0"/>
                <a:cs typeface="Times New Roman" panose="02020603050405020304" pitchFamily="18" charset="0"/>
              </a:rPr>
              <a:t> STATIUM, FoldX and Discovery Studio</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7240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CBB79B1F-B808-4275-BA19-0D415515C4EE}"/>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96EE33CC-07F1-4729-ACFB-17546FE22FBA}"/>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1.2 Related works</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5" name="组合 24">
            <a:extLst>
              <a:ext uri="{FF2B5EF4-FFF2-40B4-BE49-F238E27FC236}">
                <a16:creationId xmlns:a16="http://schemas.microsoft.com/office/drawing/2014/main" id="{7CDB25A4-A90D-4B67-BA3A-3A45C649F74D}"/>
              </a:ext>
            </a:extLst>
          </p:cNvPr>
          <p:cNvGrpSpPr/>
          <p:nvPr/>
        </p:nvGrpSpPr>
        <p:grpSpPr>
          <a:xfrm>
            <a:off x="9163" y="1014714"/>
            <a:ext cx="9144000" cy="104776"/>
            <a:chOff x="0" y="3486149"/>
            <a:chExt cx="9144000" cy="104776"/>
          </a:xfrm>
        </p:grpSpPr>
        <p:sp>
          <p:nvSpPr>
            <p:cNvPr id="27" name="矩形 26">
              <a:extLst>
                <a:ext uri="{FF2B5EF4-FFF2-40B4-BE49-F238E27FC236}">
                  <a16:creationId xmlns:a16="http://schemas.microsoft.com/office/drawing/2014/main" id="{658C3804-150C-461E-B756-9F21CF2F41E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9BD20F0-EF78-4455-A9AF-BF549312374A}"/>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721FAE37-0683-4527-A3CA-B5F16BFB16A5}"/>
              </a:ext>
            </a:extLst>
          </p:cNvPr>
          <p:cNvPicPr>
            <a:picLocks noChangeAspect="1"/>
          </p:cNvPicPr>
          <p:nvPr/>
        </p:nvPicPr>
        <p:blipFill rotWithShape="1">
          <a:blip r:embed="rId3">
            <a:clrChange>
              <a:clrFrom>
                <a:srgbClr val="FFFFFF"/>
              </a:clrFrom>
              <a:clrTo>
                <a:srgbClr val="FFFFFF">
                  <a:alpha val="0"/>
                </a:srgbClr>
              </a:clrTo>
            </a:clrChange>
            <a:lum bright="70001" contrast="-70000"/>
          </a:blip>
          <a:srcRect r="59405"/>
          <a:stretch/>
        </p:blipFill>
        <p:spPr>
          <a:xfrm>
            <a:off x="8357198" y="120311"/>
            <a:ext cx="733703" cy="764823"/>
          </a:xfrm>
          <a:prstGeom prst="rect">
            <a:avLst/>
          </a:prstGeom>
          <a:noFill/>
          <a:ln w="9525">
            <a:noFill/>
          </a:ln>
        </p:spPr>
      </p:pic>
      <p:pic>
        <p:nvPicPr>
          <p:cNvPr id="3" name="图片 2">
            <a:extLst>
              <a:ext uri="{FF2B5EF4-FFF2-40B4-BE49-F238E27FC236}">
                <a16:creationId xmlns:a16="http://schemas.microsoft.com/office/drawing/2014/main" id="{074F5DDD-AF8F-47A5-8EE6-FDB1C0549F3C}"/>
              </a:ext>
            </a:extLst>
          </p:cNvPr>
          <p:cNvPicPr>
            <a:picLocks noChangeAspect="1"/>
          </p:cNvPicPr>
          <p:nvPr/>
        </p:nvPicPr>
        <p:blipFill>
          <a:blip r:embed="rId4"/>
          <a:stretch>
            <a:fillRect/>
          </a:stretch>
        </p:blipFill>
        <p:spPr>
          <a:xfrm>
            <a:off x="9163" y="1154974"/>
            <a:ext cx="5648900" cy="5593579"/>
          </a:xfrm>
          <a:prstGeom prst="rect">
            <a:avLst/>
          </a:prstGeom>
        </p:spPr>
      </p:pic>
      <p:sp>
        <p:nvSpPr>
          <p:cNvPr id="10" name="文本框 9">
            <a:extLst>
              <a:ext uri="{FF2B5EF4-FFF2-40B4-BE49-F238E27FC236}">
                <a16:creationId xmlns:a16="http://schemas.microsoft.com/office/drawing/2014/main" id="{148B8077-F50F-4D04-8D64-95620A37D95C}"/>
              </a:ext>
            </a:extLst>
          </p:cNvPr>
          <p:cNvSpPr txBox="1"/>
          <p:nvPr/>
        </p:nvSpPr>
        <p:spPr>
          <a:xfrm>
            <a:off x="5804115" y="1799004"/>
            <a:ext cx="3838214" cy="1323439"/>
          </a:xfrm>
          <a:prstGeom prst="rect">
            <a:avLst/>
          </a:prstGeom>
          <a:noFill/>
        </p:spPr>
        <p:txBody>
          <a:bodyPr wrap="square" rtlCol="0">
            <a:spAutoFit/>
          </a:bodyPr>
          <a:lstStyle/>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BeAtMuSic</a:t>
            </a:r>
          </a:p>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i="0" u="none" strike="noStrike" baseline="0" dirty="0" err="1">
                <a:latin typeface="Times New Roman" panose="02020603050405020304" pitchFamily="18" charset="0"/>
                <a:cs typeface="Times New Roman" panose="02020603050405020304" pitchFamily="18" charset="0"/>
              </a:rPr>
              <a:t>Dehouck</a:t>
            </a:r>
            <a:r>
              <a:rPr lang="en-US" altLang="zh-CN" sz="2000" dirty="0">
                <a:latin typeface="Times New Roman" panose="02020603050405020304" pitchFamily="18" charset="0"/>
                <a:cs typeface="Times New Roman" panose="02020603050405020304" pitchFamily="18" charset="0"/>
              </a:rPr>
              <a:t>, et al., 2013</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p>
          <a:p>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MutaBind</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(Li et al., 2016)</a:t>
            </a:r>
          </a:p>
        </p:txBody>
      </p:sp>
      <p:sp>
        <p:nvSpPr>
          <p:cNvPr id="11" name="文本框 10">
            <a:extLst>
              <a:ext uri="{FF2B5EF4-FFF2-40B4-BE49-F238E27FC236}">
                <a16:creationId xmlns:a16="http://schemas.microsoft.com/office/drawing/2014/main" id="{24598E81-8311-4EBB-8C24-72221F361219}"/>
              </a:ext>
            </a:extLst>
          </p:cNvPr>
          <p:cNvSpPr txBox="1"/>
          <p:nvPr/>
        </p:nvSpPr>
        <p:spPr>
          <a:xfrm>
            <a:off x="5804115" y="3038572"/>
            <a:ext cx="4898570" cy="1015663"/>
          </a:xfrm>
          <a:prstGeom prst="rect">
            <a:avLst/>
          </a:prstGeom>
          <a:noFill/>
        </p:spPr>
        <p:txBody>
          <a:bodyPr wrap="square">
            <a:spAutoFit/>
          </a:bodyPr>
          <a:lstStyle/>
          <a:p>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iSEE</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Geng</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et al., 2018)</a:t>
            </a:r>
          </a:p>
          <a:p>
            <a:endParaRPr lang="zh-CN" altLang="en-US" sz="2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AE0358CA-471E-4CD8-9738-315B185EB63A}"/>
              </a:ext>
            </a:extLst>
          </p:cNvPr>
          <p:cNvSpPr txBox="1"/>
          <p:nvPr/>
        </p:nvSpPr>
        <p:spPr>
          <a:xfrm>
            <a:off x="5804115" y="3691937"/>
            <a:ext cx="5429794" cy="1938992"/>
          </a:xfrm>
          <a:prstGeom prst="rect">
            <a:avLst/>
          </a:prstGeom>
          <a:noFill/>
        </p:spPr>
        <p:txBody>
          <a:bodyPr wrap="square">
            <a:spAutoFit/>
          </a:bodyPr>
          <a:lstStyle/>
          <a:p>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mCSMPPI</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a:t>
            </a:r>
          </a:p>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i="0" u="none" strike="noStrike" baseline="0" dirty="0">
                <a:latin typeface="Times New Roman" panose="02020603050405020304" pitchFamily="18" charset="0"/>
                <a:cs typeface="Times New Roman" panose="02020603050405020304" pitchFamily="18" charset="0"/>
              </a:rPr>
              <a:t>Rodrigues et al., 2019</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p>
          <a:p>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MutaBind2 </a:t>
            </a:r>
          </a:p>
          <a:p>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(Zhang et al., 2020)</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21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CBB79B1F-B808-4275-BA19-0D415515C4EE}"/>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7CDB25A4-A90D-4B67-BA3A-3A45C649F74D}"/>
              </a:ext>
            </a:extLst>
          </p:cNvPr>
          <p:cNvGrpSpPr/>
          <p:nvPr/>
        </p:nvGrpSpPr>
        <p:grpSpPr>
          <a:xfrm>
            <a:off x="9163" y="1014714"/>
            <a:ext cx="9144000" cy="104776"/>
            <a:chOff x="0" y="3486149"/>
            <a:chExt cx="9144000" cy="104776"/>
          </a:xfrm>
        </p:grpSpPr>
        <p:sp>
          <p:nvSpPr>
            <p:cNvPr id="27" name="矩形 26">
              <a:extLst>
                <a:ext uri="{FF2B5EF4-FFF2-40B4-BE49-F238E27FC236}">
                  <a16:creationId xmlns:a16="http://schemas.microsoft.com/office/drawing/2014/main" id="{658C3804-150C-461E-B756-9F21CF2F41ED}"/>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9BD20F0-EF78-4455-A9AF-BF549312374A}"/>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721FAE37-0683-4527-A3CA-B5F16BFB16A5}"/>
              </a:ext>
            </a:extLst>
          </p:cNvPr>
          <p:cNvPicPr>
            <a:picLocks noChangeAspect="1"/>
          </p:cNvPicPr>
          <p:nvPr/>
        </p:nvPicPr>
        <p:blipFill rotWithShape="1">
          <a:blip r:embed="rId3">
            <a:clrChange>
              <a:clrFrom>
                <a:srgbClr val="FFFFFF"/>
              </a:clrFrom>
              <a:clrTo>
                <a:srgbClr val="FFFFFF">
                  <a:alpha val="0"/>
                </a:srgbClr>
              </a:clrTo>
            </a:clrChange>
            <a:lum bright="70001" contrast="-70000"/>
          </a:blip>
          <a:srcRect r="59405"/>
          <a:stretch/>
        </p:blipFill>
        <p:spPr>
          <a:xfrm>
            <a:off x="8357198" y="120311"/>
            <a:ext cx="733703" cy="764823"/>
          </a:xfrm>
          <a:prstGeom prst="rect">
            <a:avLst/>
          </a:prstGeom>
          <a:noFill/>
          <a:ln w="9525">
            <a:noFill/>
          </a:ln>
        </p:spPr>
      </p:pic>
      <p:pic>
        <p:nvPicPr>
          <p:cNvPr id="21" name="Picture 2" descr="chart showing increasing structures">
            <a:extLst>
              <a:ext uri="{FF2B5EF4-FFF2-40B4-BE49-F238E27FC236}">
                <a16:creationId xmlns:a16="http://schemas.microsoft.com/office/drawing/2014/main" id="{9283B02B-CFED-4331-B339-00D60CDDC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415" y="2281654"/>
            <a:ext cx="3832028" cy="2809489"/>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id="{0504A67A-584C-49C6-B178-62D970AF9E6B}"/>
              </a:ext>
            </a:extLst>
          </p:cNvPr>
          <p:cNvSpPr txBox="1"/>
          <p:nvPr/>
        </p:nvSpPr>
        <p:spPr>
          <a:xfrm>
            <a:off x="6766560" y="5054719"/>
            <a:ext cx="2201883" cy="215444"/>
          </a:xfrm>
          <a:prstGeom prst="rect">
            <a:avLst/>
          </a:prstGeom>
          <a:noFill/>
        </p:spPr>
        <p:txBody>
          <a:bodyPr wrap="square" rtlCol="0">
            <a:spAutoFit/>
          </a:bodyPr>
          <a:lstStyle/>
          <a:p>
            <a:pPr algn="r"/>
            <a:r>
              <a:rPr lang="en-US" altLang="zh-CN" sz="800" dirty="0">
                <a:latin typeface="Times New Roman" panose="02020603050405020304" pitchFamily="18" charset="0"/>
                <a:ea typeface="宋体" panose="02010600030101010101" pitchFamily="2" charset="-122"/>
                <a:cs typeface="Times New Roman" panose="02020603050405020304" pitchFamily="18" charset="0"/>
              </a:rPr>
              <a:t>source</a:t>
            </a:r>
            <a:r>
              <a:rPr lang="zh-CN" altLang="en-US" sz="8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800" dirty="0">
                <a:latin typeface="Times New Roman" panose="02020603050405020304" pitchFamily="18" charset="0"/>
                <a:ea typeface="宋体" panose="02010600030101010101" pitchFamily="2" charset="-122"/>
                <a:cs typeface="Times New Roman" panose="02020603050405020304" pitchFamily="18" charset="0"/>
              </a:rPr>
              <a:t>RCSB Protein Data Bank.</a:t>
            </a:r>
            <a:endParaRPr lang="zh-CN" altLang="en-US" sz="8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EBA4B952-857D-4DA1-8A40-A8E2C8C295DB}"/>
              </a:ext>
            </a:extLst>
          </p:cNvPr>
          <p:cNvSpPr txBox="1"/>
          <p:nvPr/>
        </p:nvSpPr>
        <p:spPr>
          <a:xfrm>
            <a:off x="522254" y="2373467"/>
            <a:ext cx="4614161" cy="338554"/>
          </a:xfrm>
          <a:prstGeom prst="rect">
            <a:avLst/>
          </a:prstGeom>
          <a:noFill/>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Protein-protein interaction (PPI)</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dataset</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32" name="表格 4">
            <a:extLst>
              <a:ext uri="{FF2B5EF4-FFF2-40B4-BE49-F238E27FC236}">
                <a16:creationId xmlns:a16="http://schemas.microsoft.com/office/drawing/2014/main" id="{168C072D-9291-4606-AA62-648622EF3A63}"/>
              </a:ext>
            </a:extLst>
          </p:cNvPr>
          <p:cNvGraphicFramePr>
            <a:graphicFrameLocks noGrp="1"/>
          </p:cNvGraphicFramePr>
          <p:nvPr>
            <p:extLst>
              <p:ext uri="{D42A27DB-BD31-4B8C-83A1-F6EECF244321}">
                <p14:modId xmlns:p14="http://schemas.microsoft.com/office/powerpoint/2010/main" val="3611744185"/>
              </p:ext>
            </p:extLst>
          </p:nvPr>
        </p:nvGraphicFramePr>
        <p:xfrm>
          <a:off x="467377" y="2828886"/>
          <a:ext cx="3619500" cy="1854200"/>
        </p:xfrm>
        <a:graphic>
          <a:graphicData uri="http://schemas.openxmlformats.org/drawingml/2006/table">
            <a:tbl>
              <a:tblPr firstRow="1" bandRow="1">
                <a:tableStyleId>{93296810-A885-4BE3-A3E7-6D5BEEA58F35}</a:tableStyleId>
              </a:tblPr>
              <a:tblGrid>
                <a:gridCol w="1206500">
                  <a:extLst>
                    <a:ext uri="{9D8B030D-6E8A-4147-A177-3AD203B41FA5}">
                      <a16:colId xmlns:a16="http://schemas.microsoft.com/office/drawing/2014/main" val="1986190692"/>
                    </a:ext>
                  </a:extLst>
                </a:gridCol>
                <a:gridCol w="1206500">
                  <a:extLst>
                    <a:ext uri="{9D8B030D-6E8A-4147-A177-3AD203B41FA5}">
                      <a16:colId xmlns:a16="http://schemas.microsoft.com/office/drawing/2014/main" val="3633635977"/>
                    </a:ext>
                  </a:extLst>
                </a:gridCol>
                <a:gridCol w="1206500">
                  <a:extLst>
                    <a:ext uri="{9D8B030D-6E8A-4147-A177-3AD203B41FA5}">
                      <a16:colId xmlns:a16="http://schemas.microsoft.com/office/drawing/2014/main" val="422803934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a:latin typeface="Times New Roman" panose="02020603050405020304" pitchFamily="18" charset="0"/>
                          <a:ea typeface="宋体" panose="02010600030101010101" pitchFamily="2" charset="-122"/>
                          <a:cs typeface="Times New Roman" panose="02020603050405020304" pitchFamily="18" charset="0"/>
                        </a:rPr>
                        <a:t>Dataset</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 Complex</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 Variants</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713031869"/>
                  </a:ext>
                </a:extLst>
              </a:tr>
              <a:tr h="370840">
                <a:tc>
                  <a:txBody>
                    <a:bodyPr/>
                    <a:lstStyle/>
                    <a:p>
                      <a:pPr algn="ctr"/>
                      <a:r>
                        <a:rPr lang="en-US" altLang="zh-CN" sz="1400" b="0" dirty="0">
                          <a:latin typeface="Times New Roman" panose="02020603050405020304" pitchFamily="18" charset="0"/>
                          <a:cs typeface="Times New Roman" panose="02020603050405020304" pitchFamily="18" charset="0"/>
                        </a:rPr>
                        <a:t>S645</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24</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645</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841186842"/>
                  </a:ext>
                </a:extLst>
              </a:tr>
              <a:tr h="370840">
                <a:tc>
                  <a:txBody>
                    <a:bodyPr/>
                    <a:lstStyle/>
                    <a:p>
                      <a:pPr algn="ctr"/>
                      <a:r>
                        <a:rPr lang="en-US" altLang="zh-CN" sz="1400" b="0" dirty="0">
                          <a:latin typeface="Times New Roman" panose="02020603050405020304" pitchFamily="18" charset="0"/>
                          <a:cs typeface="Times New Roman" panose="02020603050405020304" pitchFamily="18" charset="0"/>
                        </a:rPr>
                        <a:t>S1101</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32</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1101</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146262539"/>
                  </a:ext>
                </a:extLst>
              </a:tr>
              <a:tr h="370840">
                <a:tc>
                  <a:txBody>
                    <a:bodyPr/>
                    <a:lstStyle/>
                    <a:p>
                      <a:pPr algn="ctr"/>
                      <a:r>
                        <a:rPr lang="en-US" altLang="zh-CN" sz="1400" b="0" dirty="0">
                          <a:latin typeface="Times New Roman" panose="02020603050405020304" pitchFamily="18" charset="0"/>
                          <a:cs typeface="Times New Roman" panose="02020603050405020304" pitchFamily="18" charset="0"/>
                        </a:rPr>
                        <a:t>S1131</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45</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1131</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629442328"/>
                  </a:ext>
                </a:extLst>
              </a:tr>
              <a:tr h="370840">
                <a:tc>
                  <a:txBody>
                    <a:bodyPr/>
                    <a:lstStyle/>
                    <a:p>
                      <a:pPr algn="ctr"/>
                      <a:r>
                        <a:rPr lang="en-US" altLang="zh-CN" sz="1400" b="0" dirty="0">
                          <a:latin typeface="Times New Roman" panose="02020603050405020304" pitchFamily="18" charset="0"/>
                          <a:cs typeface="Times New Roman" panose="02020603050405020304" pitchFamily="18" charset="0"/>
                        </a:rPr>
                        <a:t>S4169</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120</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400" b="0" dirty="0">
                          <a:latin typeface="Times New Roman" panose="02020603050405020304" pitchFamily="18" charset="0"/>
                          <a:cs typeface="Times New Roman" panose="02020603050405020304" pitchFamily="18" charset="0"/>
                        </a:rPr>
                        <a:t>4169</a:t>
                      </a:r>
                      <a:endParaRPr lang="zh-CN" altLang="en-US" sz="1400" b="0" dirty="0">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261499741"/>
                  </a:ext>
                </a:extLst>
              </a:tr>
            </a:tbl>
          </a:graphicData>
        </a:graphic>
      </p:graphicFrame>
      <p:sp>
        <p:nvSpPr>
          <p:cNvPr id="33" name="文本框 32">
            <a:extLst>
              <a:ext uri="{FF2B5EF4-FFF2-40B4-BE49-F238E27FC236}">
                <a16:creationId xmlns:a16="http://schemas.microsoft.com/office/drawing/2014/main" id="{A82D97E0-47EA-42B5-AE86-81BE4D60A551}"/>
              </a:ext>
            </a:extLst>
          </p:cNvPr>
          <p:cNvSpPr txBox="1"/>
          <p:nvPr/>
        </p:nvSpPr>
        <p:spPr>
          <a:xfrm>
            <a:off x="4380916" y="3532509"/>
            <a:ext cx="461460" cy="307777"/>
          </a:xfrm>
          <a:prstGeom prst="rect">
            <a:avLst/>
          </a:prstGeom>
          <a:noFill/>
        </p:spPr>
        <p:txBody>
          <a:bodyPr wrap="square" rtlCol="0">
            <a:spAutoFit/>
          </a:bodyPr>
          <a:lstStyle/>
          <a:p>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VS.</a:t>
            </a:r>
            <a:endParaRPr lang="zh-CN" altLang="en-US" sz="1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1FD9BC64-B337-4D05-97ED-957E6EE1012C}"/>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 Self-supervised representation learning</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459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FE0391-F773-40A4-B632-5470A8B20ADB}"/>
              </a:ext>
            </a:extLst>
          </p:cNvPr>
          <p:cNvPicPr>
            <a:picLocks noChangeAspect="1"/>
          </p:cNvPicPr>
          <p:nvPr/>
        </p:nvPicPr>
        <p:blipFill>
          <a:blip r:embed="rId3"/>
          <a:stretch>
            <a:fillRect/>
          </a:stretch>
        </p:blipFill>
        <p:spPr>
          <a:xfrm>
            <a:off x="653737" y="2377266"/>
            <a:ext cx="3381532" cy="1950086"/>
          </a:xfrm>
          <a:prstGeom prst="rect">
            <a:avLst/>
          </a:prstGeom>
        </p:spPr>
      </p:pic>
      <p:sp>
        <p:nvSpPr>
          <p:cNvPr id="15" name="文本框 14">
            <a:extLst>
              <a:ext uri="{FF2B5EF4-FFF2-40B4-BE49-F238E27FC236}">
                <a16:creationId xmlns:a16="http://schemas.microsoft.com/office/drawing/2014/main" id="{046FE254-D49A-4AF7-AAA9-4AD76F7C4F7D}"/>
              </a:ext>
            </a:extLst>
          </p:cNvPr>
          <p:cNvSpPr txBox="1"/>
          <p:nvPr/>
        </p:nvSpPr>
        <p:spPr>
          <a:xfrm>
            <a:off x="579860" y="4551061"/>
            <a:ext cx="3529287" cy="584775"/>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Self-supervised representation learning for computer vision</a:t>
            </a:r>
            <a:endParaRPr lang="zh-CN" altLang="en-US" sz="1600" dirty="0">
              <a:latin typeface="Times New Roman" panose="02020603050405020304" pitchFamily="18" charset="0"/>
              <a:cs typeface="Times New Roman" panose="02020603050405020304" pitchFamily="18" charset="0"/>
            </a:endParaRPr>
          </a:p>
        </p:txBody>
      </p:sp>
      <p:sp>
        <p:nvSpPr>
          <p:cNvPr id="9" name="灯片编号占位符 8">
            <a:extLst>
              <a:ext uri="{FF2B5EF4-FFF2-40B4-BE49-F238E27FC236}">
                <a16:creationId xmlns:a16="http://schemas.microsoft.com/office/drawing/2014/main" id="{14DA54F7-9ABD-4C46-9BCF-DB3B1B4F2186}"/>
              </a:ext>
            </a:extLst>
          </p:cNvPr>
          <p:cNvSpPr>
            <a:spLocks noGrp="1"/>
          </p:cNvSpPr>
          <p:nvPr>
            <p:ph type="sldNum" sz="quarter" idx="12"/>
          </p:nvPr>
        </p:nvSpPr>
        <p:spPr/>
        <p:txBody>
          <a:bodyPr/>
          <a:lstStyle/>
          <a:p>
            <a:fld id="{4C931B19-308E-4E36-85F0-6777B06990A1}" type="slidenum">
              <a:rPr lang="zh-CN" altLang="en-US" sz="1600" smtClean="0">
                <a:latin typeface="Times New Roman" panose="02020603050405020304" pitchFamily="18" charset="0"/>
                <a:cs typeface="Times New Roman" panose="02020603050405020304" pitchFamily="18" charset="0"/>
              </a:rPr>
              <a:t>8</a:t>
            </a:fld>
            <a:endParaRPr lang="zh-CN" altLang="en-US" sz="160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D746CF9E-406C-4398-A6C1-805B343F8AD0}"/>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D33F5E1B-7D36-45A4-A637-6D6D6D5DABEE}"/>
              </a:ext>
            </a:extLst>
          </p:cNvPr>
          <p:cNvGrpSpPr/>
          <p:nvPr/>
        </p:nvGrpSpPr>
        <p:grpSpPr>
          <a:xfrm>
            <a:off x="9163" y="1014714"/>
            <a:ext cx="9144000" cy="104776"/>
            <a:chOff x="0" y="3486149"/>
            <a:chExt cx="9144000" cy="104776"/>
          </a:xfrm>
        </p:grpSpPr>
        <p:sp>
          <p:nvSpPr>
            <p:cNvPr id="24" name="矩形 23">
              <a:extLst>
                <a:ext uri="{FF2B5EF4-FFF2-40B4-BE49-F238E27FC236}">
                  <a16:creationId xmlns:a16="http://schemas.microsoft.com/office/drawing/2014/main" id="{5787D163-F7EF-4B60-ABE5-593516877AA1}"/>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3743E0E-0520-44E4-9B36-BB68BFA30819}"/>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图片 25">
            <a:extLst>
              <a:ext uri="{FF2B5EF4-FFF2-40B4-BE49-F238E27FC236}">
                <a16:creationId xmlns:a16="http://schemas.microsoft.com/office/drawing/2014/main" id="{202A4D7B-82C8-440E-AC98-6473C56A70AC}"/>
              </a:ext>
            </a:extLst>
          </p:cNvPr>
          <p:cNvPicPr>
            <a:picLocks noChangeAspect="1"/>
          </p:cNvPicPr>
          <p:nvPr/>
        </p:nvPicPr>
        <p:blipFill>
          <a:blip r:embed="rId4">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sp>
        <p:nvSpPr>
          <p:cNvPr id="16" name="左大括号 15">
            <a:extLst>
              <a:ext uri="{FF2B5EF4-FFF2-40B4-BE49-F238E27FC236}">
                <a16:creationId xmlns:a16="http://schemas.microsoft.com/office/drawing/2014/main" id="{5DC8FE2C-6AF1-4E3A-AE3D-C0C3BDA0244C}"/>
              </a:ext>
            </a:extLst>
          </p:cNvPr>
          <p:cNvSpPr/>
          <p:nvPr/>
        </p:nvSpPr>
        <p:spPr>
          <a:xfrm>
            <a:off x="5485441" y="2794418"/>
            <a:ext cx="255021" cy="1238250"/>
          </a:xfrm>
          <a:prstGeom prst="leftBrace">
            <a:avLst>
              <a:gd name="adj1" fmla="val 3093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6CB25709-598C-4D6A-9877-4EE686A7DA6D}"/>
              </a:ext>
            </a:extLst>
          </p:cNvPr>
          <p:cNvSpPr txBox="1"/>
          <p:nvPr/>
        </p:nvSpPr>
        <p:spPr>
          <a:xfrm>
            <a:off x="5485441" y="2500783"/>
            <a:ext cx="3213843" cy="584775"/>
          </a:xfrm>
          <a:prstGeom prst="rect">
            <a:avLst/>
          </a:prstGeom>
          <a:noFill/>
        </p:spPr>
        <p:txBody>
          <a:bodyPr wrap="square" rtlCol="0">
            <a:spAutoFit/>
          </a:bodyPr>
          <a:lstStyle/>
          <a:p>
            <a:pPr 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Self-supervised representation learning for protein structures</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DEC5D439-A215-4631-834F-3793E2E78535}"/>
              </a:ext>
            </a:extLst>
          </p:cNvPr>
          <p:cNvSpPr txBox="1"/>
          <p:nvPr/>
        </p:nvSpPr>
        <p:spPr>
          <a:xfrm>
            <a:off x="5624777" y="3819268"/>
            <a:ext cx="3004822" cy="584775"/>
          </a:xfrm>
          <a:prstGeom prst="rect">
            <a:avLst/>
          </a:prstGeom>
          <a:noFill/>
        </p:spPr>
        <p:txBody>
          <a:bodyPr wrap="square" rtlCol="0">
            <a:spAutoFit/>
          </a:bodyPr>
          <a:lstStyle/>
          <a:p>
            <a:pPr algn="ct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Prediction based on the learned the geometric representations</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文本框 21">
            <a:extLst>
              <a:ext uri="{FF2B5EF4-FFF2-40B4-BE49-F238E27FC236}">
                <a16:creationId xmlns:a16="http://schemas.microsoft.com/office/drawing/2014/main" id="{959E6C3F-5F4F-4359-A781-DAE2BF1D2E37}"/>
              </a:ext>
            </a:extLst>
          </p:cNvPr>
          <p:cNvSpPr txBox="1"/>
          <p:nvPr/>
        </p:nvSpPr>
        <p:spPr>
          <a:xfrm>
            <a:off x="4572000" y="3239367"/>
            <a:ext cx="1168462" cy="338554"/>
          </a:xfrm>
          <a:prstGeom prst="rect">
            <a:avLst/>
          </a:prstGeom>
          <a:noFill/>
        </p:spPr>
        <p:txBody>
          <a:bodyPr wrap="squar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GeoPPI</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a:extLst>
              <a:ext uri="{FF2B5EF4-FFF2-40B4-BE49-F238E27FC236}">
                <a16:creationId xmlns:a16="http://schemas.microsoft.com/office/drawing/2014/main" id="{284BA992-15CB-4B76-9D79-605E1644AB60}"/>
              </a:ext>
            </a:extLst>
          </p:cNvPr>
          <p:cNvSpPr txBox="1"/>
          <p:nvPr/>
        </p:nvSpPr>
        <p:spPr>
          <a:xfrm>
            <a:off x="972" y="168214"/>
            <a:ext cx="9079774"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 Self-supervised representation learning</a:t>
            </a:r>
            <a:endParaRPr lang="zh-CN" altLang="zh-CN" sz="3200" dirty="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9732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BBA4B5BA-F5A8-48AD-8123-5ED3BA1DD62C}"/>
              </a:ext>
            </a:extLst>
          </p:cNvPr>
          <p:cNvSpPr/>
          <p:nvPr/>
        </p:nvSpPr>
        <p:spPr>
          <a:xfrm>
            <a:off x="0" y="0"/>
            <a:ext cx="9144000" cy="97923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5" name="文本框 14">
            <a:extLst>
              <a:ext uri="{FF2B5EF4-FFF2-40B4-BE49-F238E27FC236}">
                <a16:creationId xmlns:a16="http://schemas.microsoft.com/office/drawing/2014/main" id="{F685B39E-4DF8-4680-B3C3-55B645882242}"/>
              </a:ext>
            </a:extLst>
          </p:cNvPr>
          <p:cNvSpPr txBox="1"/>
          <p:nvPr/>
        </p:nvSpPr>
        <p:spPr>
          <a:xfrm>
            <a:off x="124853" y="109224"/>
            <a:ext cx="9079774"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rPr>
              <a:t>2.1 Self-supervised learning</a:t>
            </a:r>
            <a:endParaRPr lang="zh-CN" altLang="zh-CN" sz="3600" b="1" dirty="0">
              <a:solidFill>
                <a:schemeClr val="bg1"/>
              </a:solidFill>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16" name="组合 15">
            <a:extLst>
              <a:ext uri="{FF2B5EF4-FFF2-40B4-BE49-F238E27FC236}">
                <a16:creationId xmlns:a16="http://schemas.microsoft.com/office/drawing/2014/main" id="{6871A435-6805-403E-AEF5-ED172123C26B}"/>
              </a:ext>
            </a:extLst>
          </p:cNvPr>
          <p:cNvGrpSpPr/>
          <p:nvPr/>
        </p:nvGrpSpPr>
        <p:grpSpPr>
          <a:xfrm>
            <a:off x="9163" y="1014714"/>
            <a:ext cx="9144000" cy="104776"/>
            <a:chOff x="0" y="3486149"/>
            <a:chExt cx="9144000" cy="104776"/>
          </a:xfrm>
        </p:grpSpPr>
        <p:sp>
          <p:nvSpPr>
            <p:cNvPr id="18" name="矩形 17">
              <a:extLst>
                <a:ext uri="{FF2B5EF4-FFF2-40B4-BE49-F238E27FC236}">
                  <a16:creationId xmlns:a16="http://schemas.microsoft.com/office/drawing/2014/main" id="{B01AD4D2-7460-4D50-B1FB-C88F9E0FB1A8}"/>
                </a:ext>
              </a:extLst>
            </p:cNvPr>
            <p:cNvSpPr/>
            <p:nvPr/>
          </p:nvSpPr>
          <p:spPr>
            <a:xfrm>
              <a:off x="0" y="3486150"/>
              <a:ext cx="6248400" cy="104775"/>
            </a:xfrm>
            <a:prstGeom prst="rect">
              <a:avLst/>
            </a:prstGeom>
            <a:solidFill>
              <a:schemeClr val="accent2">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sp>
          <p:nvSpPr>
            <p:cNvPr id="19" name="矩形 18">
              <a:extLst>
                <a:ext uri="{FF2B5EF4-FFF2-40B4-BE49-F238E27FC236}">
                  <a16:creationId xmlns:a16="http://schemas.microsoft.com/office/drawing/2014/main" id="{13DB5C26-9EFB-40EA-8455-52A8D088A25B}"/>
                </a:ext>
              </a:extLst>
            </p:cNvPr>
            <p:cNvSpPr/>
            <p:nvPr/>
          </p:nvSpPr>
          <p:spPr>
            <a:xfrm>
              <a:off x="6284119" y="3486149"/>
              <a:ext cx="2859881" cy="104775"/>
            </a:xfrm>
            <a:prstGeom prst="rect">
              <a:avLst/>
            </a:prstGeom>
            <a:solidFill>
              <a:srgbClr val="AE7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仿宋" panose="02010609060101010101" pitchFamily="49" charset="-122"/>
                <a:ea typeface="仿宋" panose="02010609060101010101" pitchFamily="49" charset="-122"/>
              </a:endParaRPr>
            </a:p>
          </p:txBody>
        </p:sp>
      </p:grpSp>
      <p:pic>
        <p:nvPicPr>
          <p:cNvPr id="20" name="图片 19">
            <a:extLst>
              <a:ext uri="{FF2B5EF4-FFF2-40B4-BE49-F238E27FC236}">
                <a16:creationId xmlns:a16="http://schemas.microsoft.com/office/drawing/2014/main" id="{8043B231-1AE2-4A87-9591-882C8BC5F49B}"/>
              </a:ext>
            </a:extLst>
          </p:cNvPr>
          <p:cNvPicPr>
            <a:picLocks noChangeAspect="1"/>
          </p:cNvPicPr>
          <p:nvPr/>
        </p:nvPicPr>
        <p:blipFill>
          <a:blip r:embed="rId3">
            <a:clrChange>
              <a:clrFrom>
                <a:srgbClr val="FFFFFF"/>
              </a:clrFrom>
              <a:clrTo>
                <a:srgbClr val="FFFFFF">
                  <a:alpha val="0"/>
                </a:srgbClr>
              </a:clrTo>
            </a:clrChange>
            <a:lum bright="70001" contrast="-70000"/>
          </a:blip>
          <a:stretch>
            <a:fillRect/>
          </a:stretch>
        </p:blipFill>
        <p:spPr>
          <a:xfrm>
            <a:off x="7336614" y="120311"/>
            <a:ext cx="1807386" cy="764823"/>
          </a:xfrm>
          <a:prstGeom prst="rect">
            <a:avLst/>
          </a:prstGeom>
          <a:noFill/>
          <a:ln w="9525">
            <a:noFill/>
          </a:ln>
        </p:spPr>
      </p:pic>
      <p:pic>
        <p:nvPicPr>
          <p:cNvPr id="12" name="图片 11">
            <a:extLst>
              <a:ext uri="{FF2B5EF4-FFF2-40B4-BE49-F238E27FC236}">
                <a16:creationId xmlns:a16="http://schemas.microsoft.com/office/drawing/2014/main" id="{C5765AA3-FB1D-4FF3-90F8-57C0BC7C12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9630" y="1299889"/>
            <a:ext cx="2964027" cy="5374392"/>
          </a:xfrm>
          <a:prstGeom prst="rect">
            <a:avLst/>
          </a:prstGeom>
        </p:spPr>
      </p:pic>
      <p:sp>
        <p:nvSpPr>
          <p:cNvPr id="13" name="文本框 12">
            <a:extLst>
              <a:ext uri="{FF2B5EF4-FFF2-40B4-BE49-F238E27FC236}">
                <a16:creationId xmlns:a16="http://schemas.microsoft.com/office/drawing/2014/main" id="{4D0C0E45-473B-497A-857D-C62D64CA6BBF}"/>
              </a:ext>
            </a:extLst>
          </p:cNvPr>
          <p:cNvSpPr txBox="1"/>
          <p:nvPr/>
        </p:nvSpPr>
        <p:spPr>
          <a:xfrm>
            <a:off x="306458" y="1409618"/>
            <a:ext cx="2200768" cy="400110"/>
          </a:xfrm>
          <a:prstGeom prst="rect">
            <a:avLst/>
          </a:prstGeom>
          <a:noFill/>
        </p:spPr>
        <p:txBody>
          <a:bodyPr wrap="square" rtlCol="0">
            <a:spAutoFit/>
          </a:bodyPr>
          <a:lstStyle/>
          <a:p>
            <a:r>
              <a:rPr lang="en-US" altLang="zh-CN" sz="2000" dirty="0">
                <a:latin typeface="Times New Roman" panose="02020603050405020304" pitchFamily="18" charset="0"/>
                <a:ea typeface="仿宋" panose="02010609060101010101" pitchFamily="49" charset="-122"/>
                <a:cs typeface="Times New Roman" panose="02020603050405020304" pitchFamily="18" charset="0"/>
              </a:rPr>
              <a:t>Step 1: </a:t>
            </a:r>
            <a:r>
              <a:rPr lang="en-US" altLang="zh-CN" sz="2000" i="0" u="none" strike="noStrike" baseline="0" dirty="0">
                <a:latin typeface="Times New Roman" panose="02020603050405020304" pitchFamily="18" charset="0"/>
                <a:cs typeface="Times New Roman" panose="02020603050405020304" pitchFamily="18" charset="0"/>
              </a:rPr>
              <a:t>perturbation</a:t>
            </a:r>
            <a:endParaRPr lang="zh-CN" altLang="en-US" sz="2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id="{EED3121D-81FF-424D-87EB-697B00ACC285}"/>
              </a:ext>
            </a:extLst>
          </p:cNvPr>
          <p:cNvSpPr/>
          <p:nvPr/>
        </p:nvSpPr>
        <p:spPr>
          <a:xfrm>
            <a:off x="2386149" y="4842887"/>
            <a:ext cx="4824548" cy="183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73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5335</TotalTime>
  <Words>3721</Words>
  <Application>Microsoft Office PowerPoint</Application>
  <PresentationFormat>全屏显示(4:3)</PresentationFormat>
  <Paragraphs>220</Paragraphs>
  <Slides>28</Slides>
  <Notes>28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28</vt:i4>
      </vt:variant>
    </vt:vector>
  </HeadingPairs>
  <TitlesOfParts>
    <vt:vector size="40" baseType="lpstr">
      <vt:lpstr>CMSS8</vt:lpstr>
      <vt:lpstr>URWPalladioL-Bold</vt:lpstr>
      <vt:lpstr>URWPalladioL-Roma</vt:lpstr>
      <vt:lpstr>等线</vt:lpstr>
      <vt:lpstr>仿宋</vt:lpstr>
      <vt:lpstr>宋体</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optimization by Chance constrained neural programming</dc:title>
  <dc:creator>婷 李</dc:creator>
  <cp:lastModifiedBy>婷 李</cp:lastModifiedBy>
  <cp:revision>4703</cp:revision>
  <dcterms:created xsi:type="dcterms:W3CDTF">2019-10-23T18:53:35Z</dcterms:created>
  <dcterms:modified xsi:type="dcterms:W3CDTF">2021-06-09T16:09:28Z</dcterms:modified>
</cp:coreProperties>
</file>