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57" r:id="rId3"/>
    <p:sldId id="288" r:id="rId4"/>
    <p:sldId id="289" r:id="rId5"/>
    <p:sldId id="323" r:id="rId6"/>
    <p:sldId id="290" r:id="rId7"/>
    <p:sldId id="291" r:id="rId8"/>
    <p:sldId id="324" r:id="rId9"/>
    <p:sldId id="292" r:id="rId10"/>
    <p:sldId id="295" r:id="rId11"/>
    <p:sldId id="300" r:id="rId12"/>
    <p:sldId id="293" r:id="rId13"/>
    <p:sldId id="294" r:id="rId14"/>
    <p:sldId id="299" r:id="rId15"/>
    <p:sldId id="296" r:id="rId16"/>
    <p:sldId id="301" r:id="rId17"/>
    <p:sldId id="302" r:id="rId18"/>
    <p:sldId id="303" r:id="rId19"/>
    <p:sldId id="304" r:id="rId20"/>
    <p:sldId id="305" r:id="rId21"/>
    <p:sldId id="306" r:id="rId22"/>
    <p:sldId id="307" r:id="rId23"/>
    <p:sldId id="297" r:id="rId24"/>
    <p:sldId id="308" r:id="rId25"/>
    <p:sldId id="309" r:id="rId26"/>
    <p:sldId id="310" r:id="rId27"/>
    <p:sldId id="311" r:id="rId28"/>
    <p:sldId id="314" r:id="rId29"/>
    <p:sldId id="315" r:id="rId30"/>
    <p:sldId id="316" r:id="rId31"/>
    <p:sldId id="317" r:id="rId32"/>
    <p:sldId id="318" r:id="rId33"/>
    <p:sldId id="319" r:id="rId34"/>
    <p:sldId id="320" r:id="rId35"/>
    <p:sldId id="321" r:id="rId36"/>
    <p:sldId id="338" r:id="rId37"/>
    <p:sldId id="322" r:id="rId38"/>
    <p:sldId id="325" r:id="rId39"/>
    <p:sldId id="326" r:id="rId40"/>
    <p:sldId id="327" r:id="rId41"/>
    <p:sldId id="328" r:id="rId42"/>
    <p:sldId id="339" r:id="rId43"/>
    <p:sldId id="329" r:id="rId44"/>
    <p:sldId id="330" r:id="rId45"/>
    <p:sldId id="331" r:id="rId46"/>
    <p:sldId id="340" r:id="rId47"/>
    <p:sldId id="333" r:id="rId48"/>
    <p:sldId id="335" r:id="rId49"/>
    <p:sldId id="336" r:id="rId50"/>
    <p:sldId id="341" r:id="rId51"/>
    <p:sldId id="337" r:id="rId52"/>
    <p:sldId id="342" r:id="rId5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FF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3" autoAdjust="0"/>
    <p:restoredTop sz="81781" autoAdjust="0"/>
  </p:normalViewPr>
  <p:slideViewPr>
    <p:cSldViewPr snapToGrid="0">
      <p:cViewPr varScale="1">
        <p:scale>
          <a:sx n="85" d="100"/>
          <a:sy n="85" d="100"/>
        </p:scale>
        <p:origin x="1072" y="168"/>
      </p:cViewPr>
      <p:guideLst/>
    </p:cSldViewPr>
  </p:slideViewPr>
  <p:notesTextViewPr>
    <p:cViewPr>
      <p:scale>
        <a:sx n="1" d="1"/>
        <a:sy n="1" d="1"/>
      </p:scale>
      <p:origin x="0" y="0"/>
    </p:cViewPr>
  </p:notesTextViewPr>
  <p:notesViewPr>
    <p:cSldViewPr snapToGrid="0">
      <p:cViewPr varScale="1">
        <p:scale>
          <a:sx n="75" d="100"/>
          <a:sy n="75" d="100"/>
        </p:scale>
        <p:origin x="2492"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D4516E-3173-4B0C-8A41-5953B94C4440}" type="datetimeFigureOut">
              <a:rPr lang="zh-CN" altLang="en-US" smtClean="0"/>
              <a:t>2021/4/8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E3D5BC-8D56-4EF9-8751-09752D7C7D8E}" type="slidenum">
              <a:rPr lang="zh-CN" altLang="en-US" smtClean="0"/>
              <a:t>‹#›</a:t>
            </a:fld>
            <a:endParaRPr lang="zh-CN" altLang="en-US"/>
          </a:p>
        </p:txBody>
      </p:sp>
    </p:spTree>
    <p:extLst>
      <p:ext uri="{BB962C8B-B14F-4D97-AF65-F5344CB8AC3E}">
        <p14:creationId xmlns:p14="http://schemas.microsoft.com/office/powerpoint/2010/main" val="251865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1</a:t>
            </a:fld>
            <a:endParaRPr lang="zh-CN" altLang="en-US"/>
          </a:p>
        </p:txBody>
      </p:sp>
    </p:spTree>
    <p:extLst>
      <p:ext uri="{BB962C8B-B14F-4D97-AF65-F5344CB8AC3E}">
        <p14:creationId xmlns:p14="http://schemas.microsoft.com/office/powerpoint/2010/main" val="3057741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11</a:t>
            </a:fld>
            <a:endParaRPr lang="zh-CN" altLang="en-US"/>
          </a:p>
        </p:txBody>
      </p:sp>
    </p:spTree>
    <p:extLst>
      <p:ext uri="{BB962C8B-B14F-4D97-AF65-F5344CB8AC3E}">
        <p14:creationId xmlns:p14="http://schemas.microsoft.com/office/powerpoint/2010/main" val="2115931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12</a:t>
            </a:fld>
            <a:endParaRPr lang="zh-CN" altLang="en-US"/>
          </a:p>
        </p:txBody>
      </p:sp>
    </p:spTree>
    <p:extLst>
      <p:ext uri="{BB962C8B-B14F-4D97-AF65-F5344CB8AC3E}">
        <p14:creationId xmlns:p14="http://schemas.microsoft.com/office/powerpoint/2010/main" val="3071971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13</a:t>
            </a:fld>
            <a:endParaRPr lang="zh-CN" altLang="en-US"/>
          </a:p>
        </p:txBody>
      </p:sp>
    </p:spTree>
    <p:extLst>
      <p:ext uri="{BB962C8B-B14F-4D97-AF65-F5344CB8AC3E}">
        <p14:creationId xmlns:p14="http://schemas.microsoft.com/office/powerpoint/2010/main" val="213986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14</a:t>
            </a:fld>
            <a:endParaRPr lang="zh-CN" altLang="en-US"/>
          </a:p>
        </p:txBody>
      </p:sp>
    </p:spTree>
    <p:extLst>
      <p:ext uri="{BB962C8B-B14F-4D97-AF65-F5344CB8AC3E}">
        <p14:creationId xmlns:p14="http://schemas.microsoft.com/office/powerpoint/2010/main" val="1905259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15</a:t>
            </a:fld>
            <a:endParaRPr lang="zh-CN" altLang="en-US"/>
          </a:p>
        </p:txBody>
      </p:sp>
    </p:spTree>
    <p:extLst>
      <p:ext uri="{BB962C8B-B14F-4D97-AF65-F5344CB8AC3E}">
        <p14:creationId xmlns:p14="http://schemas.microsoft.com/office/powerpoint/2010/main" val="4135909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16</a:t>
            </a:fld>
            <a:endParaRPr lang="zh-CN" altLang="en-US"/>
          </a:p>
        </p:txBody>
      </p:sp>
    </p:spTree>
    <p:extLst>
      <p:ext uri="{BB962C8B-B14F-4D97-AF65-F5344CB8AC3E}">
        <p14:creationId xmlns:p14="http://schemas.microsoft.com/office/powerpoint/2010/main" val="4194293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17</a:t>
            </a:fld>
            <a:endParaRPr lang="zh-CN" altLang="en-US"/>
          </a:p>
        </p:txBody>
      </p:sp>
    </p:spTree>
    <p:extLst>
      <p:ext uri="{BB962C8B-B14F-4D97-AF65-F5344CB8AC3E}">
        <p14:creationId xmlns:p14="http://schemas.microsoft.com/office/powerpoint/2010/main" val="4202653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18</a:t>
            </a:fld>
            <a:endParaRPr lang="zh-CN" altLang="en-US"/>
          </a:p>
        </p:txBody>
      </p:sp>
    </p:spTree>
    <p:extLst>
      <p:ext uri="{BB962C8B-B14F-4D97-AF65-F5344CB8AC3E}">
        <p14:creationId xmlns:p14="http://schemas.microsoft.com/office/powerpoint/2010/main" val="4070438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19</a:t>
            </a:fld>
            <a:endParaRPr lang="zh-CN" altLang="en-US"/>
          </a:p>
        </p:txBody>
      </p:sp>
    </p:spTree>
    <p:extLst>
      <p:ext uri="{BB962C8B-B14F-4D97-AF65-F5344CB8AC3E}">
        <p14:creationId xmlns:p14="http://schemas.microsoft.com/office/powerpoint/2010/main" val="3367875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20</a:t>
            </a:fld>
            <a:endParaRPr lang="zh-CN" altLang="en-US"/>
          </a:p>
        </p:txBody>
      </p:sp>
    </p:spTree>
    <p:extLst>
      <p:ext uri="{BB962C8B-B14F-4D97-AF65-F5344CB8AC3E}">
        <p14:creationId xmlns:p14="http://schemas.microsoft.com/office/powerpoint/2010/main" val="2789416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3</a:t>
            </a:fld>
            <a:endParaRPr lang="zh-CN" altLang="en-US"/>
          </a:p>
        </p:txBody>
      </p:sp>
    </p:spTree>
    <p:extLst>
      <p:ext uri="{BB962C8B-B14F-4D97-AF65-F5344CB8AC3E}">
        <p14:creationId xmlns:p14="http://schemas.microsoft.com/office/powerpoint/2010/main" val="2145790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21</a:t>
            </a:fld>
            <a:endParaRPr lang="zh-CN" altLang="en-US"/>
          </a:p>
        </p:txBody>
      </p:sp>
    </p:spTree>
    <p:extLst>
      <p:ext uri="{BB962C8B-B14F-4D97-AF65-F5344CB8AC3E}">
        <p14:creationId xmlns:p14="http://schemas.microsoft.com/office/powerpoint/2010/main" val="2258496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22</a:t>
            </a:fld>
            <a:endParaRPr lang="zh-CN" altLang="en-US"/>
          </a:p>
        </p:txBody>
      </p:sp>
    </p:spTree>
    <p:extLst>
      <p:ext uri="{BB962C8B-B14F-4D97-AF65-F5344CB8AC3E}">
        <p14:creationId xmlns:p14="http://schemas.microsoft.com/office/powerpoint/2010/main" val="1086857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23</a:t>
            </a:fld>
            <a:endParaRPr lang="zh-CN" altLang="en-US"/>
          </a:p>
        </p:txBody>
      </p:sp>
    </p:spTree>
    <p:extLst>
      <p:ext uri="{BB962C8B-B14F-4D97-AF65-F5344CB8AC3E}">
        <p14:creationId xmlns:p14="http://schemas.microsoft.com/office/powerpoint/2010/main" val="1522412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24</a:t>
            </a:fld>
            <a:endParaRPr lang="zh-CN" altLang="en-US"/>
          </a:p>
        </p:txBody>
      </p:sp>
    </p:spTree>
    <p:extLst>
      <p:ext uri="{BB962C8B-B14F-4D97-AF65-F5344CB8AC3E}">
        <p14:creationId xmlns:p14="http://schemas.microsoft.com/office/powerpoint/2010/main" val="2317165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25</a:t>
            </a:fld>
            <a:endParaRPr lang="zh-CN" altLang="en-US"/>
          </a:p>
        </p:txBody>
      </p:sp>
    </p:spTree>
    <p:extLst>
      <p:ext uri="{BB962C8B-B14F-4D97-AF65-F5344CB8AC3E}">
        <p14:creationId xmlns:p14="http://schemas.microsoft.com/office/powerpoint/2010/main" val="3969430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26</a:t>
            </a:fld>
            <a:endParaRPr lang="zh-CN" altLang="en-US"/>
          </a:p>
        </p:txBody>
      </p:sp>
    </p:spTree>
    <p:extLst>
      <p:ext uri="{BB962C8B-B14F-4D97-AF65-F5344CB8AC3E}">
        <p14:creationId xmlns:p14="http://schemas.microsoft.com/office/powerpoint/2010/main" val="265622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27</a:t>
            </a:fld>
            <a:endParaRPr lang="zh-CN" altLang="en-US"/>
          </a:p>
        </p:txBody>
      </p:sp>
    </p:spTree>
    <p:extLst>
      <p:ext uri="{BB962C8B-B14F-4D97-AF65-F5344CB8AC3E}">
        <p14:creationId xmlns:p14="http://schemas.microsoft.com/office/powerpoint/2010/main" val="333982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28</a:t>
            </a:fld>
            <a:endParaRPr lang="zh-CN" altLang="en-US"/>
          </a:p>
        </p:txBody>
      </p:sp>
    </p:spTree>
    <p:extLst>
      <p:ext uri="{BB962C8B-B14F-4D97-AF65-F5344CB8AC3E}">
        <p14:creationId xmlns:p14="http://schemas.microsoft.com/office/powerpoint/2010/main" val="376921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29</a:t>
            </a:fld>
            <a:endParaRPr lang="zh-CN" altLang="en-US"/>
          </a:p>
        </p:txBody>
      </p:sp>
    </p:spTree>
    <p:extLst>
      <p:ext uri="{BB962C8B-B14F-4D97-AF65-F5344CB8AC3E}">
        <p14:creationId xmlns:p14="http://schemas.microsoft.com/office/powerpoint/2010/main" val="3153685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30</a:t>
            </a:fld>
            <a:endParaRPr lang="zh-CN" altLang="en-US"/>
          </a:p>
        </p:txBody>
      </p:sp>
    </p:spTree>
    <p:extLst>
      <p:ext uri="{BB962C8B-B14F-4D97-AF65-F5344CB8AC3E}">
        <p14:creationId xmlns:p14="http://schemas.microsoft.com/office/powerpoint/2010/main" val="1832514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4</a:t>
            </a:fld>
            <a:endParaRPr lang="zh-CN" altLang="en-US"/>
          </a:p>
        </p:txBody>
      </p:sp>
    </p:spTree>
    <p:extLst>
      <p:ext uri="{BB962C8B-B14F-4D97-AF65-F5344CB8AC3E}">
        <p14:creationId xmlns:p14="http://schemas.microsoft.com/office/powerpoint/2010/main" val="3570907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31</a:t>
            </a:fld>
            <a:endParaRPr lang="zh-CN" altLang="en-US"/>
          </a:p>
        </p:txBody>
      </p:sp>
    </p:spTree>
    <p:extLst>
      <p:ext uri="{BB962C8B-B14F-4D97-AF65-F5344CB8AC3E}">
        <p14:creationId xmlns:p14="http://schemas.microsoft.com/office/powerpoint/2010/main" val="9268217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32</a:t>
            </a:fld>
            <a:endParaRPr lang="zh-CN" altLang="en-US"/>
          </a:p>
        </p:txBody>
      </p:sp>
    </p:spTree>
    <p:extLst>
      <p:ext uri="{BB962C8B-B14F-4D97-AF65-F5344CB8AC3E}">
        <p14:creationId xmlns:p14="http://schemas.microsoft.com/office/powerpoint/2010/main" val="458421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i="0" kern="1200" dirty="0">
                <a:solidFill>
                  <a:schemeClr val="tx1"/>
                </a:solidFill>
                <a:effectLst/>
                <a:latin typeface="+mn-lt"/>
                <a:ea typeface="+mn-ea"/>
                <a:cs typeface="+mn-cs"/>
              </a:rPr>
              <a:t>a</a:t>
            </a:r>
            <a:r>
              <a:rPr lang="en-US" altLang="zh-CN" sz="1200" b="0" i="0" kern="1200" dirty="0">
                <a:solidFill>
                  <a:schemeClr val="tx1"/>
                </a:solidFill>
                <a:effectLst/>
                <a:latin typeface="+mn-lt"/>
                <a:ea typeface="+mn-ea"/>
                <a:cs typeface="+mn-cs"/>
              </a:rPr>
              <a:t>, The program plays a game </a:t>
            </a:r>
            <a:r>
              <a:rPr lang="en-US" altLang="zh-CN" sz="1200" b="0" i="1" kern="1200" dirty="0">
                <a:solidFill>
                  <a:schemeClr val="tx1"/>
                </a:solidFill>
                <a:effectLst/>
                <a:latin typeface="+mn-lt"/>
                <a:ea typeface="+mn-ea"/>
                <a:cs typeface="+mn-cs"/>
              </a:rPr>
              <a:t>s</a:t>
            </a:r>
            <a:r>
              <a:rPr lang="en-US" altLang="zh-CN" sz="1200" b="0" i="0" kern="1200" dirty="0">
                <a:solidFill>
                  <a:schemeClr val="tx1"/>
                </a:solidFill>
                <a:effectLst/>
                <a:latin typeface="+mn-lt"/>
                <a:ea typeface="+mn-ea"/>
                <a:cs typeface="+mn-cs"/>
              </a:rPr>
              <a:t>1, ..., </a:t>
            </a:r>
            <a:r>
              <a:rPr lang="en-US" altLang="zh-CN" sz="1200" b="0" i="1" kern="1200" dirty="0" err="1">
                <a:solidFill>
                  <a:schemeClr val="tx1"/>
                </a:solidFill>
                <a:effectLst/>
                <a:latin typeface="+mn-lt"/>
                <a:ea typeface="+mn-ea"/>
                <a:cs typeface="+mn-cs"/>
              </a:rPr>
              <a:t>sT</a:t>
            </a:r>
            <a:r>
              <a:rPr lang="en-US" altLang="zh-CN" sz="1200" b="0" i="1"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against itself. In each position </a:t>
            </a:r>
            <a:r>
              <a:rPr lang="en-US" altLang="zh-CN" sz="1200" b="0" i="1" kern="1200" dirty="0" err="1">
                <a:solidFill>
                  <a:schemeClr val="tx1"/>
                </a:solidFill>
                <a:effectLst/>
                <a:latin typeface="+mn-lt"/>
                <a:ea typeface="+mn-ea"/>
                <a:cs typeface="+mn-cs"/>
              </a:rPr>
              <a:t>st</a:t>
            </a:r>
            <a:r>
              <a:rPr lang="en-US" altLang="zh-CN" sz="1200" b="0" i="0" kern="1200" dirty="0">
                <a:solidFill>
                  <a:schemeClr val="tx1"/>
                </a:solidFill>
                <a:effectLst/>
                <a:latin typeface="+mn-lt"/>
                <a:ea typeface="+mn-ea"/>
                <a:cs typeface="+mn-cs"/>
              </a:rPr>
              <a:t>, an MCTS</a:t>
            </a:r>
            <a:br>
              <a:rPr lang="en-US" altLang="zh-CN" sz="1200" b="0" i="0" kern="1200" dirty="0">
                <a:solidFill>
                  <a:schemeClr val="tx1"/>
                </a:solidFill>
                <a:effectLst/>
                <a:latin typeface="+mn-lt"/>
                <a:ea typeface="+mn-ea"/>
                <a:cs typeface="+mn-cs"/>
              </a:rPr>
            </a:br>
            <a:r>
              <a:rPr lang="en-US" altLang="zh-CN" sz="1200" b="0" i="1" kern="1200" dirty="0">
                <a:solidFill>
                  <a:schemeClr val="tx1"/>
                </a:solidFill>
                <a:effectLst/>
                <a:latin typeface="+mn-lt"/>
                <a:ea typeface="+mn-ea"/>
                <a:cs typeface="+mn-cs"/>
              </a:rPr>
              <a:t>αθ </a:t>
            </a:r>
            <a:r>
              <a:rPr lang="en-US" altLang="zh-CN" sz="1200" b="0" i="0" kern="1200" dirty="0">
                <a:solidFill>
                  <a:schemeClr val="tx1"/>
                </a:solidFill>
                <a:effectLst/>
                <a:latin typeface="+mn-lt"/>
                <a:ea typeface="+mn-ea"/>
                <a:cs typeface="+mn-cs"/>
              </a:rPr>
              <a:t>is executed (see Fig. 2) using the latest neural network </a:t>
            </a:r>
            <a:r>
              <a:rPr lang="en-US" altLang="zh-CN" sz="1200" b="0" i="1" kern="1200" dirty="0" err="1">
                <a:solidFill>
                  <a:schemeClr val="tx1"/>
                </a:solidFill>
                <a:effectLst/>
                <a:latin typeface="+mn-lt"/>
                <a:ea typeface="+mn-ea"/>
                <a:cs typeface="+mn-cs"/>
              </a:rPr>
              <a:t>fθ</a:t>
            </a:r>
            <a:r>
              <a:rPr lang="en-US" altLang="zh-CN" sz="1200" b="0" i="0" kern="1200" dirty="0">
                <a:solidFill>
                  <a:schemeClr val="tx1"/>
                </a:solidFill>
                <a:effectLst/>
                <a:latin typeface="+mn-lt"/>
                <a:ea typeface="+mn-ea"/>
                <a:cs typeface="+mn-cs"/>
              </a:rPr>
              <a:t>. Moves are</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selected according to the search probabilities computed by the MCTS,</a:t>
            </a:r>
            <a:br>
              <a:rPr lang="en-US" altLang="zh-CN" sz="1200" b="0" i="0" kern="1200" dirty="0">
                <a:solidFill>
                  <a:schemeClr val="tx1"/>
                </a:solidFill>
                <a:effectLst/>
                <a:latin typeface="+mn-lt"/>
                <a:ea typeface="+mn-ea"/>
                <a:cs typeface="+mn-cs"/>
              </a:rPr>
            </a:br>
            <a:r>
              <a:rPr lang="en-US" altLang="zh-CN" sz="1200" b="0" i="1" kern="1200" dirty="0">
                <a:solidFill>
                  <a:schemeClr val="tx1"/>
                </a:solidFill>
                <a:effectLst/>
                <a:latin typeface="+mn-lt"/>
                <a:ea typeface="+mn-ea"/>
                <a:cs typeface="+mn-cs"/>
              </a:rPr>
              <a:t>at</a:t>
            </a:r>
            <a:r>
              <a:rPr lang="en-US" altLang="zh-CN" sz="1200" b="0" i="0" kern="1200" dirty="0">
                <a:solidFill>
                  <a:schemeClr val="tx1"/>
                </a:solidFill>
                <a:effectLst/>
                <a:latin typeface="+mn-lt"/>
                <a:ea typeface="+mn-ea"/>
                <a:cs typeface="+mn-cs"/>
              </a:rPr>
              <a:t>∼</a:t>
            </a:r>
            <a:r>
              <a:rPr lang="en-US" altLang="zh-CN" sz="1200" b="1" i="1" kern="1200" dirty="0">
                <a:solidFill>
                  <a:schemeClr val="tx1"/>
                </a:solidFill>
                <a:effectLst/>
                <a:latin typeface="+mn-lt"/>
                <a:ea typeface="+mn-ea"/>
                <a:cs typeface="+mn-cs"/>
              </a:rPr>
              <a:t>π</a:t>
            </a:r>
            <a:r>
              <a:rPr lang="en-US" altLang="zh-CN" sz="1200" b="0" i="1" kern="1200" dirty="0">
                <a:solidFill>
                  <a:schemeClr val="tx1"/>
                </a:solidFill>
                <a:effectLst/>
                <a:latin typeface="+mn-lt"/>
                <a:ea typeface="+mn-ea"/>
                <a:cs typeface="+mn-cs"/>
              </a:rPr>
              <a:t>t</a:t>
            </a:r>
            <a:r>
              <a:rPr lang="en-US" altLang="zh-CN" sz="1200" b="0" i="0" kern="1200" dirty="0">
                <a:solidFill>
                  <a:schemeClr val="tx1"/>
                </a:solidFill>
                <a:effectLst/>
                <a:latin typeface="+mn-lt"/>
                <a:ea typeface="+mn-ea"/>
                <a:cs typeface="+mn-cs"/>
              </a:rPr>
              <a:t>. The terminal position </a:t>
            </a:r>
            <a:r>
              <a:rPr lang="en-US" altLang="zh-CN" sz="1200" b="0" i="1" kern="1200" dirty="0" err="1">
                <a:solidFill>
                  <a:schemeClr val="tx1"/>
                </a:solidFill>
                <a:effectLst/>
                <a:latin typeface="+mn-lt"/>
                <a:ea typeface="+mn-ea"/>
                <a:cs typeface="+mn-cs"/>
              </a:rPr>
              <a:t>sT</a:t>
            </a:r>
            <a:r>
              <a:rPr lang="en-US" altLang="zh-CN" sz="1200" b="0" i="1"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is scored according to the rules of the</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game to compute the game winner </a:t>
            </a:r>
            <a:r>
              <a:rPr lang="en-US" altLang="zh-CN" sz="1200" b="0" i="1" kern="1200" dirty="0">
                <a:solidFill>
                  <a:schemeClr val="tx1"/>
                </a:solidFill>
                <a:effectLst/>
                <a:latin typeface="+mn-lt"/>
                <a:ea typeface="+mn-ea"/>
                <a:cs typeface="+mn-cs"/>
              </a:rPr>
              <a:t>z</a:t>
            </a:r>
            <a:r>
              <a:rPr lang="en-US" altLang="zh-CN" sz="1200" b="0" i="0" kern="1200" dirty="0">
                <a:solidFill>
                  <a:schemeClr val="tx1"/>
                </a:solidFill>
                <a:effectLst/>
                <a:latin typeface="+mn-lt"/>
                <a:ea typeface="+mn-ea"/>
                <a:cs typeface="+mn-cs"/>
              </a:rPr>
              <a:t>. </a:t>
            </a:r>
          </a:p>
          <a:p>
            <a:r>
              <a:rPr lang="en-US" altLang="zh-CN" sz="1200" b="1" i="0" kern="1200" dirty="0">
                <a:solidFill>
                  <a:schemeClr val="tx1"/>
                </a:solidFill>
                <a:effectLst/>
                <a:latin typeface="+mn-lt"/>
                <a:ea typeface="+mn-ea"/>
                <a:cs typeface="+mn-cs"/>
              </a:rPr>
              <a:t>b</a:t>
            </a:r>
            <a:r>
              <a:rPr lang="en-US" altLang="zh-CN" sz="1200" b="0" i="0" kern="1200" dirty="0">
                <a:solidFill>
                  <a:schemeClr val="tx1"/>
                </a:solidFill>
                <a:effectLst/>
                <a:latin typeface="+mn-lt"/>
                <a:ea typeface="+mn-ea"/>
                <a:cs typeface="+mn-cs"/>
              </a:rPr>
              <a:t>, Neural network training in </a:t>
            </a:r>
            <a:r>
              <a:rPr lang="en-US" altLang="zh-CN" sz="1200" b="0" i="0" kern="1200" dirty="0" err="1">
                <a:solidFill>
                  <a:schemeClr val="tx1"/>
                </a:solidFill>
                <a:effectLst/>
                <a:latin typeface="+mn-lt"/>
                <a:ea typeface="+mn-ea"/>
                <a:cs typeface="+mn-cs"/>
              </a:rPr>
              <a:t>AlphaGo</a:t>
            </a:r>
            <a:r>
              <a:rPr lang="en-US" altLang="zh-CN" sz="1200" b="0" i="0" kern="1200" dirty="0">
                <a:solidFill>
                  <a:schemeClr val="tx1"/>
                </a:solidFill>
                <a:effectLst/>
                <a:latin typeface="+mn-lt"/>
                <a:ea typeface="+mn-ea"/>
                <a:cs typeface="+mn-cs"/>
              </a:rPr>
              <a:t> Zero. The neural network takes the raw board position </a:t>
            </a:r>
            <a:r>
              <a:rPr lang="en-US" altLang="zh-CN" sz="1200" b="0" i="1" kern="1200" dirty="0" err="1">
                <a:solidFill>
                  <a:schemeClr val="tx1"/>
                </a:solidFill>
                <a:effectLst/>
                <a:latin typeface="+mn-lt"/>
                <a:ea typeface="+mn-ea"/>
                <a:cs typeface="+mn-cs"/>
              </a:rPr>
              <a:t>st</a:t>
            </a:r>
            <a:r>
              <a:rPr lang="en-US" altLang="zh-CN" sz="1200" b="0" i="1"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as its</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input, passes it through many convolutional layers with parameters </a:t>
            </a:r>
            <a:r>
              <a:rPr lang="en-US" altLang="zh-CN" sz="1200" b="0" i="1" kern="1200" dirty="0">
                <a:solidFill>
                  <a:schemeClr val="tx1"/>
                </a:solidFill>
                <a:effectLst/>
                <a:latin typeface="+mn-lt"/>
                <a:ea typeface="+mn-ea"/>
                <a:cs typeface="+mn-cs"/>
              </a:rPr>
              <a:t>θ</a:t>
            </a:r>
            <a:r>
              <a:rPr lang="en-US" altLang="zh-CN" sz="1200" b="0" i="0" kern="1200" dirty="0">
                <a:solidFill>
                  <a:schemeClr val="tx1"/>
                </a:solidFill>
                <a:effectLst/>
                <a:latin typeface="+mn-lt"/>
                <a:ea typeface="+mn-ea"/>
                <a:cs typeface="+mn-cs"/>
              </a:rPr>
              <a:t>,</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and outputs both a vector </a:t>
            </a:r>
            <a:r>
              <a:rPr lang="en-US" altLang="zh-CN" sz="1200" b="1" i="1" kern="1200" dirty="0" err="1">
                <a:solidFill>
                  <a:schemeClr val="tx1"/>
                </a:solidFill>
                <a:effectLst/>
                <a:latin typeface="+mn-lt"/>
                <a:ea typeface="+mn-ea"/>
                <a:cs typeface="+mn-cs"/>
              </a:rPr>
              <a:t>p</a:t>
            </a:r>
            <a:r>
              <a:rPr lang="en-US" altLang="zh-CN" sz="1200" b="0" i="1" kern="1200" dirty="0" err="1">
                <a:solidFill>
                  <a:schemeClr val="tx1"/>
                </a:solidFill>
                <a:effectLst/>
                <a:latin typeface="+mn-lt"/>
                <a:ea typeface="+mn-ea"/>
                <a:cs typeface="+mn-cs"/>
              </a:rPr>
              <a:t>t</a:t>
            </a:r>
            <a:r>
              <a:rPr lang="en-US" altLang="zh-CN" sz="1200" b="0" i="0" kern="1200" dirty="0">
                <a:solidFill>
                  <a:schemeClr val="tx1"/>
                </a:solidFill>
                <a:effectLst/>
                <a:latin typeface="+mn-lt"/>
                <a:ea typeface="+mn-ea"/>
                <a:cs typeface="+mn-cs"/>
              </a:rPr>
              <a:t>, representing a probability distribution over</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moves, and a scalar value </a:t>
            </a:r>
            <a:r>
              <a:rPr lang="en-US" altLang="zh-CN" sz="1200" b="0" i="1" kern="1200" dirty="0" err="1">
                <a:solidFill>
                  <a:schemeClr val="tx1"/>
                </a:solidFill>
                <a:effectLst/>
                <a:latin typeface="+mn-lt"/>
                <a:ea typeface="+mn-ea"/>
                <a:cs typeface="+mn-cs"/>
              </a:rPr>
              <a:t>vt</a:t>
            </a:r>
            <a:r>
              <a:rPr lang="en-US" altLang="zh-CN" sz="1200" b="0" i="0" kern="1200" dirty="0">
                <a:solidFill>
                  <a:schemeClr val="tx1"/>
                </a:solidFill>
                <a:effectLst/>
                <a:latin typeface="+mn-lt"/>
                <a:ea typeface="+mn-ea"/>
                <a:cs typeface="+mn-cs"/>
              </a:rPr>
              <a:t>, representing the probability of the current</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player winning in position </a:t>
            </a:r>
            <a:r>
              <a:rPr lang="en-US" altLang="zh-CN" sz="1200" b="0" i="1" kern="1200" dirty="0" err="1">
                <a:solidFill>
                  <a:schemeClr val="tx1"/>
                </a:solidFill>
                <a:effectLst/>
                <a:latin typeface="+mn-lt"/>
                <a:ea typeface="+mn-ea"/>
                <a:cs typeface="+mn-cs"/>
              </a:rPr>
              <a:t>st</a:t>
            </a:r>
            <a:r>
              <a:rPr lang="en-US" altLang="zh-CN" sz="1200" b="0" i="0" kern="1200" dirty="0" err="1">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 The neural network parameters </a:t>
            </a:r>
            <a:r>
              <a:rPr lang="en-US" altLang="zh-CN" sz="1200" b="0" i="1" kern="1200" dirty="0">
                <a:solidFill>
                  <a:schemeClr val="tx1"/>
                </a:solidFill>
                <a:effectLst/>
                <a:latin typeface="+mn-lt"/>
                <a:ea typeface="+mn-ea"/>
                <a:cs typeface="+mn-cs"/>
              </a:rPr>
              <a:t>θ </a:t>
            </a:r>
            <a:r>
              <a:rPr lang="en-US" altLang="zh-CN" sz="1200" b="0" i="0" kern="1200" dirty="0">
                <a:solidFill>
                  <a:schemeClr val="tx1"/>
                </a:solidFill>
                <a:effectLst/>
                <a:latin typeface="+mn-lt"/>
                <a:ea typeface="+mn-ea"/>
                <a:cs typeface="+mn-cs"/>
              </a:rPr>
              <a:t>are</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updated to maximize the similarity of the policy vector </a:t>
            </a:r>
            <a:r>
              <a:rPr lang="en-US" altLang="zh-CN" sz="1200" b="1" i="1" kern="1200" dirty="0" err="1">
                <a:solidFill>
                  <a:schemeClr val="tx1"/>
                </a:solidFill>
                <a:effectLst/>
                <a:latin typeface="+mn-lt"/>
                <a:ea typeface="+mn-ea"/>
                <a:cs typeface="+mn-cs"/>
              </a:rPr>
              <a:t>p</a:t>
            </a:r>
            <a:r>
              <a:rPr lang="en-US" altLang="zh-CN" sz="1200" b="0" i="1" kern="1200" dirty="0" err="1">
                <a:solidFill>
                  <a:schemeClr val="tx1"/>
                </a:solidFill>
                <a:effectLst/>
                <a:latin typeface="+mn-lt"/>
                <a:ea typeface="+mn-ea"/>
                <a:cs typeface="+mn-cs"/>
              </a:rPr>
              <a:t>t</a:t>
            </a:r>
            <a:r>
              <a:rPr lang="en-US" altLang="zh-CN" sz="1200" b="0" i="1"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to the search</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probabilities </a:t>
            </a:r>
            <a:r>
              <a:rPr lang="en-US" altLang="zh-CN" sz="1200" b="1" i="1" kern="1200" dirty="0">
                <a:solidFill>
                  <a:schemeClr val="tx1"/>
                </a:solidFill>
                <a:effectLst/>
                <a:latin typeface="+mn-lt"/>
                <a:ea typeface="+mn-ea"/>
                <a:cs typeface="+mn-cs"/>
              </a:rPr>
              <a:t>π</a:t>
            </a:r>
            <a:r>
              <a:rPr lang="en-US" altLang="zh-CN" sz="1200" b="0" i="1" kern="1200" dirty="0">
                <a:solidFill>
                  <a:schemeClr val="tx1"/>
                </a:solidFill>
                <a:effectLst/>
                <a:latin typeface="+mn-lt"/>
                <a:ea typeface="+mn-ea"/>
                <a:cs typeface="+mn-cs"/>
              </a:rPr>
              <a:t>t</a:t>
            </a:r>
            <a:r>
              <a:rPr lang="en-US" altLang="zh-CN" sz="1200" b="0" i="0" kern="1200" dirty="0">
                <a:solidFill>
                  <a:schemeClr val="tx1"/>
                </a:solidFill>
                <a:effectLst/>
                <a:latin typeface="+mn-lt"/>
                <a:ea typeface="+mn-ea"/>
                <a:cs typeface="+mn-cs"/>
              </a:rPr>
              <a:t>, and to minimize the error between the predicted winner </a:t>
            </a:r>
            <a:r>
              <a:rPr lang="en-US" altLang="zh-CN" sz="1200" b="0" i="1" kern="1200" dirty="0" err="1">
                <a:solidFill>
                  <a:schemeClr val="tx1"/>
                </a:solidFill>
                <a:effectLst/>
                <a:latin typeface="+mn-lt"/>
                <a:ea typeface="+mn-ea"/>
                <a:cs typeface="+mn-cs"/>
              </a:rPr>
              <a:t>vt</a:t>
            </a:r>
            <a:br>
              <a:rPr lang="en-US" altLang="zh-CN" sz="1200" b="0" i="1"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and the game winner </a:t>
            </a:r>
            <a:r>
              <a:rPr lang="en-US" altLang="zh-CN" sz="1200" b="0" i="1" kern="1200" dirty="0">
                <a:solidFill>
                  <a:schemeClr val="tx1"/>
                </a:solidFill>
                <a:effectLst/>
                <a:latin typeface="+mn-lt"/>
                <a:ea typeface="+mn-ea"/>
                <a:cs typeface="+mn-cs"/>
              </a:rPr>
              <a:t>z </a:t>
            </a:r>
            <a:r>
              <a:rPr lang="en-US" altLang="zh-CN" sz="1200" b="0" i="0" kern="1200" dirty="0">
                <a:solidFill>
                  <a:schemeClr val="tx1"/>
                </a:solidFill>
                <a:effectLst/>
                <a:latin typeface="+mn-lt"/>
                <a:ea typeface="+mn-ea"/>
                <a:cs typeface="+mn-cs"/>
              </a:rPr>
              <a:t>(see equation (1)). The new parameters are used in</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the next iteration of </a:t>
            </a:r>
            <a:r>
              <a:rPr lang="en-US" altLang="zh-CN" sz="1200" b="0" i="0" kern="1200" dirty="0" err="1">
                <a:solidFill>
                  <a:schemeClr val="tx1"/>
                </a:solidFill>
                <a:effectLst/>
                <a:latin typeface="+mn-lt"/>
                <a:ea typeface="+mn-ea"/>
                <a:cs typeface="+mn-cs"/>
              </a:rPr>
              <a:t>self­play</a:t>
            </a:r>
            <a:r>
              <a:rPr lang="en-US" altLang="zh-CN" sz="1200" b="0" i="0" kern="1200" dirty="0">
                <a:solidFill>
                  <a:schemeClr val="tx1"/>
                </a:solidFill>
                <a:effectLst/>
                <a:latin typeface="+mn-lt"/>
                <a:ea typeface="+mn-ea"/>
                <a:cs typeface="+mn-cs"/>
              </a:rPr>
              <a:t> as in </a:t>
            </a:r>
            <a:r>
              <a:rPr lang="en-US" altLang="zh-CN" sz="1200" b="1" i="0" kern="1200" dirty="0">
                <a:solidFill>
                  <a:schemeClr val="tx1"/>
                </a:solidFill>
                <a:effectLst/>
                <a:latin typeface="+mn-lt"/>
                <a:ea typeface="+mn-ea"/>
                <a:cs typeface="+mn-cs"/>
              </a:rPr>
              <a:t>a</a:t>
            </a:r>
            <a:r>
              <a:rPr lang="en-US" altLang="zh-CN" sz="1200" b="0" i="0" kern="1200" dirty="0">
                <a:solidFill>
                  <a:schemeClr val="tx1"/>
                </a:solidFill>
                <a:effectLst/>
                <a:latin typeface="+mn-lt"/>
                <a:ea typeface="+mn-ea"/>
                <a:cs typeface="+mn-cs"/>
              </a:rPr>
              <a:t>.</a:t>
            </a:r>
            <a:r>
              <a:rPr lang="en-US" altLang="zh-CN" dirty="0"/>
              <a:t> </a:t>
            </a:r>
            <a:br>
              <a:rPr lang="en-US" altLang="zh-CN" dirty="0"/>
            </a:br>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33</a:t>
            </a:fld>
            <a:endParaRPr lang="zh-CN" altLang="en-US"/>
          </a:p>
        </p:txBody>
      </p:sp>
    </p:spTree>
    <p:extLst>
      <p:ext uri="{BB962C8B-B14F-4D97-AF65-F5344CB8AC3E}">
        <p14:creationId xmlns:p14="http://schemas.microsoft.com/office/powerpoint/2010/main" val="289851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34</a:t>
            </a:fld>
            <a:endParaRPr lang="zh-CN" altLang="en-US"/>
          </a:p>
        </p:txBody>
      </p:sp>
    </p:spTree>
    <p:extLst>
      <p:ext uri="{BB962C8B-B14F-4D97-AF65-F5344CB8AC3E}">
        <p14:creationId xmlns:p14="http://schemas.microsoft.com/office/powerpoint/2010/main" val="3131775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35</a:t>
            </a:fld>
            <a:endParaRPr lang="zh-CN" altLang="en-US"/>
          </a:p>
        </p:txBody>
      </p:sp>
    </p:spTree>
    <p:extLst>
      <p:ext uri="{BB962C8B-B14F-4D97-AF65-F5344CB8AC3E}">
        <p14:creationId xmlns:p14="http://schemas.microsoft.com/office/powerpoint/2010/main" val="2265506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36</a:t>
            </a:fld>
            <a:endParaRPr lang="zh-CN" altLang="en-US"/>
          </a:p>
        </p:txBody>
      </p:sp>
    </p:spTree>
    <p:extLst>
      <p:ext uri="{BB962C8B-B14F-4D97-AF65-F5344CB8AC3E}">
        <p14:creationId xmlns:p14="http://schemas.microsoft.com/office/powerpoint/2010/main" val="623664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37</a:t>
            </a:fld>
            <a:endParaRPr lang="zh-CN" altLang="en-US"/>
          </a:p>
        </p:txBody>
      </p:sp>
    </p:spTree>
    <p:extLst>
      <p:ext uri="{BB962C8B-B14F-4D97-AF65-F5344CB8AC3E}">
        <p14:creationId xmlns:p14="http://schemas.microsoft.com/office/powerpoint/2010/main" val="19811467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38</a:t>
            </a:fld>
            <a:endParaRPr lang="zh-CN" altLang="en-US"/>
          </a:p>
        </p:txBody>
      </p:sp>
    </p:spTree>
    <p:extLst>
      <p:ext uri="{BB962C8B-B14F-4D97-AF65-F5344CB8AC3E}">
        <p14:creationId xmlns:p14="http://schemas.microsoft.com/office/powerpoint/2010/main" val="25605523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39</a:t>
            </a:fld>
            <a:endParaRPr lang="zh-CN" altLang="en-US"/>
          </a:p>
        </p:txBody>
      </p:sp>
    </p:spTree>
    <p:extLst>
      <p:ext uri="{BB962C8B-B14F-4D97-AF65-F5344CB8AC3E}">
        <p14:creationId xmlns:p14="http://schemas.microsoft.com/office/powerpoint/2010/main" val="359166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40</a:t>
            </a:fld>
            <a:endParaRPr lang="zh-CN" altLang="en-US"/>
          </a:p>
        </p:txBody>
      </p:sp>
    </p:spTree>
    <p:extLst>
      <p:ext uri="{BB962C8B-B14F-4D97-AF65-F5344CB8AC3E}">
        <p14:creationId xmlns:p14="http://schemas.microsoft.com/office/powerpoint/2010/main" val="25653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5</a:t>
            </a:fld>
            <a:endParaRPr lang="zh-CN" altLang="en-US"/>
          </a:p>
        </p:txBody>
      </p:sp>
    </p:spTree>
    <p:extLst>
      <p:ext uri="{BB962C8B-B14F-4D97-AF65-F5344CB8AC3E}">
        <p14:creationId xmlns:p14="http://schemas.microsoft.com/office/powerpoint/2010/main" val="4106732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41</a:t>
            </a:fld>
            <a:endParaRPr lang="zh-CN" altLang="en-US"/>
          </a:p>
        </p:txBody>
      </p:sp>
    </p:spTree>
    <p:extLst>
      <p:ext uri="{BB962C8B-B14F-4D97-AF65-F5344CB8AC3E}">
        <p14:creationId xmlns:p14="http://schemas.microsoft.com/office/powerpoint/2010/main" val="36446996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42</a:t>
            </a:fld>
            <a:endParaRPr lang="zh-CN" altLang="en-US"/>
          </a:p>
        </p:txBody>
      </p:sp>
    </p:spTree>
    <p:extLst>
      <p:ext uri="{BB962C8B-B14F-4D97-AF65-F5344CB8AC3E}">
        <p14:creationId xmlns:p14="http://schemas.microsoft.com/office/powerpoint/2010/main" val="9580570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lphaUcParenBoth"/>
            </a:pPr>
            <a:r>
              <a:rPr lang="en-US" altLang="zh-CN" sz="1200" b="0" i="0" kern="1200" dirty="0">
                <a:solidFill>
                  <a:schemeClr val="tx1"/>
                </a:solidFill>
                <a:effectLst/>
                <a:latin typeface="+mn-lt"/>
                <a:ea typeface="+mn-ea"/>
                <a:cs typeface="+mn-cs"/>
              </a:rPr>
              <a:t>How </a:t>
            </a:r>
            <a:r>
              <a:rPr lang="en-US" altLang="zh-CN" sz="1200" b="0" i="1" kern="1200" dirty="0" err="1">
                <a:solidFill>
                  <a:schemeClr val="tx1"/>
                </a:solidFill>
                <a:effectLst/>
                <a:latin typeface="+mn-lt"/>
                <a:ea typeface="+mn-ea"/>
                <a:cs typeface="+mn-cs"/>
              </a:rPr>
              <a:t>MuZero</a:t>
            </a:r>
            <a:r>
              <a:rPr lang="en-US" altLang="zh-CN" sz="1200" b="0" i="1"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uses its model to </a:t>
            </a:r>
            <a:r>
              <a:rPr lang="en-US" altLang="zh-CN" sz="1200" b="0" i="0" kern="1200" dirty="0" err="1">
                <a:solidFill>
                  <a:schemeClr val="tx1"/>
                </a:solidFill>
                <a:effectLst/>
                <a:latin typeface="+mn-lt"/>
                <a:ea typeface="+mn-ea"/>
                <a:cs typeface="+mn-cs"/>
              </a:rPr>
              <a:t>plan.The</a:t>
            </a:r>
            <a:r>
              <a:rPr lang="en-US" altLang="zh-CN" sz="1200" b="0" i="0" kern="1200" dirty="0">
                <a:solidFill>
                  <a:schemeClr val="tx1"/>
                </a:solidFill>
                <a:effectLst/>
                <a:latin typeface="+mn-lt"/>
                <a:ea typeface="+mn-ea"/>
                <a:cs typeface="+mn-cs"/>
              </a:rPr>
              <a:t> model consists of three connected components for representation, dynamics and prediction. Given a previous</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hidden state </a:t>
            </a:r>
            <a:r>
              <a:rPr lang="en-US" altLang="zh-CN" sz="1200" b="0" i="1" kern="1200" dirty="0">
                <a:solidFill>
                  <a:schemeClr val="tx1"/>
                </a:solidFill>
                <a:effectLst/>
                <a:latin typeface="+mn-lt"/>
                <a:ea typeface="+mn-ea"/>
                <a:cs typeface="+mn-cs"/>
              </a:rPr>
              <a:t>sk-</a:t>
            </a:r>
            <a:r>
              <a:rPr lang="en-US" altLang="zh-CN" sz="1200" b="0" i="0" kern="1200" dirty="0">
                <a:solidFill>
                  <a:schemeClr val="tx1"/>
                </a:solidFill>
                <a:effectLst/>
                <a:latin typeface="+mn-lt"/>
                <a:ea typeface="+mn-ea"/>
                <a:cs typeface="+mn-cs"/>
              </a:rPr>
              <a:t>1 and a candidate action </a:t>
            </a:r>
            <a:r>
              <a:rPr lang="en-US" altLang="zh-CN" sz="1200" b="0" i="1" kern="1200" dirty="0" err="1">
                <a:solidFill>
                  <a:schemeClr val="tx1"/>
                </a:solidFill>
                <a:effectLst/>
                <a:latin typeface="+mn-lt"/>
                <a:ea typeface="+mn-ea"/>
                <a:cs typeface="+mn-cs"/>
              </a:rPr>
              <a:t>ak</a:t>
            </a:r>
            <a:r>
              <a:rPr lang="en-US" altLang="zh-CN" sz="1200" b="0" i="0" kern="1200" dirty="0">
                <a:solidFill>
                  <a:schemeClr val="tx1"/>
                </a:solidFill>
                <a:effectLst/>
                <a:latin typeface="+mn-lt"/>
                <a:ea typeface="+mn-ea"/>
                <a:cs typeface="+mn-cs"/>
              </a:rPr>
              <a:t>, the </a:t>
            </a:r>
            <a:r>
              <a:rPr lang="en-US" altLang="zh-CN" sz="1200" b="0" i="1" kern="1200" dirty="0">
                <a:solidFill>
                  <a:schemeClr val="tx1"/>
                </a:solidFill>
                <a:effectLst/>
                <a:latin typeface="+mn-lt"/>
                <a:ea typeface="+mn-ea"/>
                <a:cs typeface="+mn-cs"/>
              </a:rPr>
              <a:t>dynamics </a:t>
            </a:r>
            <a:r>
              <a:rPr lang="en-US" altLang="zh-CN" sz="1200" b="0" i="0" kern="1200" dirty="0">
                <a:solidFill>
                  <a:schemeClr val="tx1"/>
                </a:solidFill>
                <a:effectLst/>
                <a:latin typeface="+mn-lt"/>
                <a:ea typeface="+mn-ea"/>
                <a:cs typeface="+mn-cs"/>
              </a:rPr>
              <a:t>function </a:t>
            </a:r>
            <a:r>
              <a:rPr lang="en-US" altLang="zh-CN" sz="1200" b="0" i="1" kern="1200" dirty="0">
                <a:solidFill>
                  <a:schemeClr val="tx1"/>
                </a:solidFill>
                <a:effectLst/>
                <a:latin typeface="+mn-lt"/>
                <a:ea typeface="+mn-ea"/>
                <a:cs typeface="+mn-cs"/>
              </a:rPr>
              <a:t>g </a:t>
            </a:r>
            <a:r>
              <a:rPr lang="en-US" altLang="zh-CN" sz="1200" b="0" i="0" kern="1200" dirty="0">
                <a:solidFill>
                  <a:schemeClr val="tx1"/>
                </a:solidFill>
                <a:effectLst/>
                <a:latin typeface="+mn-lt"/>
                <a:ea typeface="+mn-ea"/>
                <a:cs typeface="+mn-cs"/>
              </a:rPr>
              <a:t>produces an immediate reward </a:t>
            </a:r>
            <a:r>
              <a:rPr lang="en-US" altLang="zh-CN" sz="1200" b="0" i="1" kern="1200" dirty="0" err="1">
                <a:solidFill>
                  <a:schemeClr val="tx1"/>
                </a:solidFill>
                <a:effectLst/>
                <a:latin typeface="+mn-lt"/>
                <a:ea typeface="+mn-ea"/>
                <a:cs typeface="+mn-cs"/>
              </a:rPr>
              <a:t>rk</a:t>
            </a:r>
            <a:r>
              <a:rPr lang="en-US" altLang="zh-CN" sz="1200" b="0" i="1"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and a new</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hidden state </a:t>
            </a:r>
            <a:r>
              <a:rPr lang="en-US" altLang="zh-CN" sz="1200" b="0" i="1" kern="1200" dirty="0">
                <a:solidFill>
                  <a:schemeClr val="tx1"/>
                </a:solidFill>
                <a:effectLst/>
                <a:latin typeface="+mn-lt"/>
                <a:ea typeface="+mn-ea"/>
                <a:cs typeface="+mn-cs"/>
              </a:rPr>
              <a:t>sk</a:t>
            </a:r>
            <a:r>
              <a:rPr lang="en-US" altLang="zh-CN" sz="1200" b="0" i="0" kern="1200" dirty="0">
                <a:solidFill>
                  <a:schemeClr val="tx1"/>
                </a:solidFill>
                <a:effectLst/>
                <a:latin typeface="+mn-lt"/>
                <a:ea typeface="+mn-ea"/>
                <a:cs typeface="+mn-cs"/>
              </a:rPr>
              <a:t>. The policy </a:t>
            </a:r>
            <a:r>
              <a:rPr lang="en-US" altLang="zh-CN" sz="1200" b="0" i="1" kern="1200" dirty="0" err="1">
                <a:solidFill>
                  <a:schemeClr val="tx1"/>
                </a:solidFill>
                <a:effectLst/>
                <a:latin typeface="+mn-lt"/>
                <a:ea typeface="+mn-ea"/>
                <a:cs typeface="+mn-cs"/>
              </a:rPr>
              <a:t>pk</a:t>
            </a:r>
            <a:r>
              <a:rPr lang="en-US" altLang="zh-CN" sz="1200" b="0" i="1"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and value function </a:t>
            </a:r>
            <a:r>
              <a:rPr lang="en-US" altLang="zh-CN" sz="1200" b="0" i="1" kern="1200" dirty="0" err="1">
                <a:solidFill>
                  <a:schemeClr val="tx1"/>
                </a:solidFill>
                <a:effectLst/>
                <a:latin typeface="+mn-lt"/>
                <a:ea typeface="+mn-ea"/>
                <a:cs typeface="+mn-cs"/>
              </a:rPr>
              <a:t>vk</a:t>
            </a:r>
            <a:r>
              <a:rPr lang="en-US" altLang="zh-CN" sz="1200" b="0" i="1"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are computed from the hidden state </a:t>
            </a:r>
            <a:r>
              <a:rPr lang="en-US" altLang="zh-CN" sz="1200" b="0" i="1" kern="1200" dirty="0" err="1">
                <a:solidFill>
                  <a:schemeClr val="tx1"/>
                </a:solidFill>
                <a:effectLst/>
                <a:latin typeface="+mn-lt"/>
                <a:ea typeface="+mn-ea"/>
                <a:cs typeface="+mn-cs"/>
              </a:rPr>
              <a:t>sk</a:t>
            </a:r>
            <a:r>
              <a:rPr lang="en-US" altLang="zh-CN" sz="1200" b="0" i="1"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by a </a:t>
            </a:r>
            <a:r>
              <a:rPr lang="en-US" altLang="zh-CN" sz="1200" b="0" i="1" kern="1200" dirty="0">
                <a:solidFill>
                  <a:schemeClr val="tx1"/>
                </a:solidFill>
                <a:effectLst/>
                <a:latin typeface="+mn-lt"/>
                <a:ea typeface="+mn-ea"/>
                <a:cs typeface="+mn-cs"/>
              </a:rPr>
              <a:t>prediction </a:t>
            </a:r>
            <a:r>
              <a:rPr lang="en-US" altLang="zh-CN" sz="1200" b="0" i="0" kern="1200" dirty="0">
                <a:solidFill>
                  <a:schemeClr val="tx1"/>
                </a:solidFill>
                <a:effectLst/>
                <a:latin typeface="+mn-lt"/>
                <a:ea typeface="+mn-ea"/>
                <a:cs typeface="+mn-cs"/>
              </a:rPr>
              <a:t>function</a:t>
            </a:r>
            <a:br>
              <a:rPr lang="en-US" altLang="zh-CN" sz="1200" b="0" i="0" kern="1200" dirty="0">
                <a:solidFill>
                  <a:schemeClr val="tx1"/>
                </a:solidFill>
                <a:effectLst/>
                <a:latin typeface="+mn-lt"/>
                <a:ea typeface="+mn-ea"/>
                <a:cs typeface="+mn-cs"/>
              </a:rPr>
            </a:br>
            <a:r>
              <a:rPr lang="en-US" altLang="zh-CN" sz="1200" b="0" i="1" kern="1200" dirty="0">
                <a:solidFill>
                  <a:schemeClr val="tx1"/>
                </a:solidFill>
                <a:effectLst/>
                <a:latin typeface="+mn-lt"/>
                <a:ea typeface="+mn-ea"/>
                <a:cs typeface="+mn-cs"/>
              </a:rPr>
              <a:t>f</a:t>
            </a:r>
            <a:r>
              <a:rPr lang="en-US" altLang="zh-CN" sz="1200" b="0" i="0" kern="1200" dirty="0">
                <a:solidFill>
                  <a:schemeClr val="tx1"/>
                </a:solidFill>
                <a:effectLst/>
                <a:latin typeface="+mn-lt"/>
                <a:ea typeface="+mn-ea"/>
                <a:cs typeface="+mn-cs"/>
              </a:rPr>
              <a:t>. The initial hidden state </a:t>
            </a:r>
            <a:r>
              <a:rPr lang="en-US" altLang="zh-CN" sz="1200" b="0" i="1" kern="1200" dirty="0">
                <a:solidFill>
                  <a:schemeClr val="tx1"/>
                </a:solidFill>
                <a:effectLst/>
                <a:latin typeface="+mn-lt"/>
                <a:ea typeface="+mn-ea"/>
                <a:cs typeface="+mn-cs"/>
              </a:rPr>
              <a:t>s</a:t>
            </a:r>
            <a:r>
              <a:rPr lang="en-US" altLang="zh-CN" sz="1200" b="0" i="0" kern="1200" dirty="0">
                <a:solidFill>
                  <a:schemeClr val="tx1"/>
                </a:solidFill>
                <a:effectLst/>
                <a:latin typeface="+mn-lt"/>
                <a:ea typeface="+mn-ea"/>
                <a:cs typeface="+mn-cs"/>
              </a:rPr>
              <a:t>0 is obtained by passing the past observations (e.g. the Go board or Atari screen) into</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a </a:t>
            </a:r>
            <a:r>
              <a:rPr lang="en-US" altLang="zh-CN" sz="1200" b="0" i="1" kern="1200" dirty="0">
                <a:solidFill>
                  <a:schemeClr val="tx1"/>
                </a:solidFill>
                <a:effectLst/>
                <a:latin typeface="+mn-lt"/>
                <a:ea typeface="+mn-ea"/>
                <a:cs typeface="+mn-cs"/>
              </a:rPr>
              <a:t>representation </a:t>
            </a:r>
            <a:r>
              <a:rPr lang="en-US" altLang="zh-CN" sz="1200" b="0" i="0" kern="1200" dirty="0">
                <a:solidFill>
                  <a:schemeClr val="tx1"/>
                </a:solidFill>
                <a:effectLst/>
                <a:latin typeface="+mn-lt"/>
                <a:ea typeface="+mn-ea"/>
                <a:cs typeface="+mn-cs"/>
              </a:rPr>
              <a:t>function </a:t>
            </a:r>
            <a:r>
              <a:rPr lang="en-US" altLang="zh-CN" sz="1200" b="0" i="1" kern="1200" dirty="0">
                <a:solidFill>
                  <a:schemeClr val="tx1"/>
                </a:solidFill>
                <a:effectLst/>
                <a:latin typeface="+mn-lt"/>
                <a:ea typeface="+mn-ea"/>
                <a:cs typeface="+mn-cs"/>
              </a:rPr>
              <a:t>h</a:t>
            </a:r>
            <a:r>
              <a:rPr lang="en-US" altLang="zh-CN" sz="1200" b="0" i="0" kern="1200" dirty="0">
                <a:solidFill>
                  <a:schemeClr val="tx1"/>
                </a:solidFill>
                <a:effectLst/>
                <a:latin typeface="+mn-lt"/>
                <a:ea typeface="+mn-ea"/>
                <a:cs typeface="+mn-cs"/>
              </a:rPr>
              <a:t>. </a:t>
            </a:r>
          </a:p>
          <a:p>
            <a:pPr marL="228600" indent="-228600">
              <a:buAutoNum type="alphaUcParenBoth"/>
            </a:pPr>
            <a:r>
              <a:rPr lang="en-US" altLang="zh-CN" sz="1200" b="1"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How </a:t>
            </a:r>
            <a:r>
              <a:rPr lang="en-US" altLang="zh-CN" sz="1200" b="0" i="1" kern="1200" dirty="0" err="1">
                <a:solidFill>
                  <a:schemeClr val="tx1"/>
                </a:solidFill>
                <a:effectLst/>
                <a:latin typeface="+mn-lt"/>
                <a:ea typeface="+mn-ea"/>
                <a:cs typeface="+mn-cs"/>
              </a:rPr>
              <a:t>MuZero</a:t>
            </a:r>
            <a:r>
              <a:rPr lang="en-US" altLang="zh-CN" sz="1200" b="0" i="1"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acts in the environment. A Monte-Carlo Tree Search is performed</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at each </a:t>
            </a:r>
            <a:r>
              <a:rPr lang="en-US" altLang="zh-CN" sz="1200" b="0" i="0" kern="1200" dirty="0" err="1">
                <a:solidFill>
                  <a:schemeClr val="tx1"/>
                </a:solidFill>
                <a:effectLst/>
                <a:latin typeface="+mn-lt"/>
                <a:ea typeface="+mn-ea"/>
                <a:cs typeface="+mn-cs"/>
              </a:rPr>
              <a:t>timestep</a:t>
            </a:r>
            <a:r>
              <a:rPr lang="en-US" altLang="zh-CN" sz="1200" b="0" i="0" kern="1200" dirty="0">
                <a:solidFill>
                  <a:schemeClr val="tx1"/>
                </a:solidFill>
                <a:effectLst/>
                <a:latin typeface="+mn-lt"/>
                <a:ea typeface="+mn-ea"/>
                <a:cs typeface="+mn-cs"/>
              </a:rPr>
              <a:t> </a:t>
            </a:r>
            <a:r>
              <a:rPr lang="en-US" altLang="zh-CN" sz="1200" b="0" i="1" kern="1200" dirty="0">
                <a:solidFill>
                  <a:schemeClr val="tx1"/>
                </a:solidFill>
                <a:effectLst/>
                <a:latin typeface="+mn-lt"/>
                <a:ea typeface="+mn-ea"/>
                <a:cs typeface="+mn-cs"/>
              </a:rPr>
              <a:t>t</a:t>
            </a:r>
            <a:r>
              <a:rPr lang="en-US" altLang="zh-CN" sz="1200" b="0" i="0" kern="1200" dirty="0">
                <a:solidFill>
                  <a:schemeClr val="tx1"/>
                </a:solidFill>
                <a:effectLst/>
                <a:latin typeface="+mn-lt"/>
                <a:ea typeface="+mn-ea"/>
                <a:cs typeface="+mn-cs"/>
              </a:rPr>
              <a:t>, as described in A. An action </a:t>
            </a:r>
            <a:r>
              <a:rPr lang="en-US" altLang="zh-CN" sz="1200" b="0" i="1" kern="1200" dirty="0">
                <a:solidFill>
                  <a:schemeClr val="tx1"/>
                </a:solidFill>
                <a:effectLst/>
                <a:latin typeface="+mn-lt"/>
                <a:ea typeface="+mn-ea"/>
                <a:cs typeface="+mn-cs"/>
              </a:rPr>
              <a:t>at</a:t>
            </a:r>
            <a:r>
              <a:rPr lang="en-US" altLang="zh-CN" sz="1200" b="0" i="0" kern="1200" dirty="0">
                <a:solidFill>
                  <a:schemeClr val="tx1"/>
                </a:solidFill>
                <a:effectLst/>
                <a:latin typeface="+mn-lt"/>
                <a:ea typeface="+mn-ea"/>
                <a:cs typeface="+mn-cs"/>
              </a:rPr>
              <a:t>+1 is sampled from the search policy </a:t>
            </a:r>
            <a:r>
              <a:rPr lang="en-US" altLang="zh-CN" sz="1200" b="0" i="1" kern="1200" dirty="0">
                <a:solidFill>
                  <a:schemeClr val="tx1"/>
                </a:solidFill>
                <a:effectLst/>
                <a:latin typeface="+mn-lt"/>
                <a:ea typeface="+mn-ea"/>
                <a:cs typeface="+mn-cs"/>
              </a:rPr>
              <a:t>πt</a:t>
            </a:r>
            <a:r>
              <a:rPr lang="en-US" altLang="zh-CN" sz="1200" b="0" i="0" kern="1200" dirty="0">
                <a:solidFill>
                  <a:schemeClr val="tx1"/>
                </a:solidFill>
                <a:effectLst/>
                <a:latin typeface="+mn-lt"/>
                <a:ea typeface="+mn-ea"/>
                <a:cs typeface="+mn-cs"/>
              </a:rPr>
              <a:t>, which is proportional</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to the visit count for each action from the root node. The environment receives the action and generates a new</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observation </a:t>
            </a:r>
            <a:r>
              <a:rPr lang="en-US" altLang="zh-CN" sz="1200" b="0" i="1" kern="1200" dirty="0">
                <a:solidFill>
                  <a:schemeClr val="tx1"/>
                </a:solidFill>
                <a:effectLst/>
                <a:latin typeface="+mn-lt"/>
                <a:ea typeface="+mn-ea"/>
                <a:cs typeface="+mn-cs"/>
              </a:rPr>
              <a:t>ot</a:t>
            </a:r>
            <a:r>
              <a:rPr lang="en-US" altLang="zh-CN" sz="1200" b="0" i="0" kern="1200" dirty="0">
                <a:solidFill>
                  <a:schemeClr val="tx1"/>
                </a:solidFill>
                <a:effectLst/>
                <a:latin typeface="+mn-lt"/>
                <a:ea typeface="+mn-ea"/>
                <a:cs typeface="+mn-cs"/>
              </a:rPr>
              <a:t>+1 and reward </a:t>
            </a:r>
            <a:r>
              <a:rPr lang="en-US" altLang="zh-CN" sz="1200" b="0" i="1" kern="1200" dirty="0">
                <a:solidFill>
                  <a:schemeClr val="tx1"/>
                </a:solidFill>
                <a:effectLst/>
                <a:latin typeface="+mn-lt"/>
                <a:ea typeface="+mn-ea"/>
                <a:cs typeface="+mn-cs"/>
              </a:rPr>
              <a:t>ut</a:t>
            </a:r>
            <a:r>
              <a:rPr lang="en-US" altLang="zh-CN" sz="1200" b="0" i="0" kern="1200" dirty="0">
                <a:solidFill>
                  <a:schemeClr val="tx1"/>
                </a:solidFill>
                <a:effectLst/>
                <a:latin typeface="+mn-lt"/>
                <a:ea typeface="+mn-ea"/>
                <a:cs typeface="+mn-cs"/>
              </a:rPr>
              <a:t>+1. At the end of the episode the trajectory data is stored into a replay buffer. </a:t>
            </a:r>
          </a:p>
          <a:p>
            <a:pPr marL="228600" indent="-228600">
              <a:buAutoNum type="alphaUcParenBoth"/>
            </a:pPr>
            <a:r>
              <a:rPr lang="en-US" altLang="zh-CN" sz="1200" b="0" i="0" kern="1200" dirty="0">
                <a:solidFill>
                  <a:schemeClr val="tx1"/>
                </a:solidFill>
                <a:effectLst/>
                <a:latin typeface="+mn-lt"/>
                <a:ea typeface="+mn-ea"/>
                <a:cs typeface="+mn-cs"/>
              </a:rPr>
              <a:t>How </a:t>
            </a:r>
            <a:r>
              <a:rPr lang="en-US" altLang="zh-CN" sz="1200" b="0" i="1" kern="1200" dirty="0" err="1">
                <a:solidFill>
                  <a:schemeClr val="tx1"/>
                </a:solidFill>
                <a:effectLst/>
                <a:latin typeface="+mn-lt"/>
                <a:ea typeface="+mn-ea"/>
                <a:cs typeface="+mn-cs"/>
              </a:rPr>
              <a:t>MuZero</a:t>
            </a:r>
            <a:r>
              <a:rPr lang="en-US" altLang="zh-CN" sz="1200" b="0" i="1"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trains its model. A trajectory is sampled from the replay buffer. For the initial step, the representation</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function </a:t>
            </a:r>
            <a:r>
              <a:rPr lang="en-US" altLang="zh-CN" sz="1200" b="0" i="1" kern="1200" dirty="0">
                <a:solidFill>
                  <a:schemeClr val="tx1"/>
                </a:solidFill>
                <a:effectLst/>
                <a:latin typeface="+mn-lt"/>
                <a:ea typeface="+mn-ea"/>
                <a:cs typeface="+mn-cs"/>
              </a:rPr>
              <a:t>h </a:t>
            </a:r>
            <a:r>
              <a:rPr lang="en-US" altLang="zh-CN" sz="1200" b="0" i="0" kern="1200" dirty="0">
                <a:solidFill>
                  <a:schemeClr val="tx1"/>
                </a:solidFill>
                <a:effectLst/>
                <a:latin typeface="+mn-lt"/>
                <a:ea typeface="+mn-ea"/>
                <a:cs typeface="+mn-cs"/>
              </a:rPr>
              <a:t>receives as input the past observations </a:t>
            </a:r>
            <a:r>
              <a:rPr lang="en-US" altLang="zh-CN" sz="1200" b="0" i="1" kern="1200" dirty="0">
                <a:solidFill>
                  <a:schemeClr val="tx1"/>
                </a:solidFill>
                <a:effectLst/>
                <a:latin typeface="+mn-lt"/>
                <a:ea typeface="+mn-ea"/>
                <a:cs typeface="+mn-cs"/>
              </a:rPr>
              <a:t>o</a:t>
            </a:r>
            <a:r>
              <a:rPr lang="en-US" altLang="zh-CN" sz="1200" b="0" i="0" kern="1200" dirty="0">
                <a:solidFill>
                  <a:schemeClr val="tx1"/>
                </a:solidFill>
                <a:effectLst/>
                <a:latin typeface="+mn-lt"/>
                <a:ea typeface="+mn-ea"/>
                <a:cs typeface="+mn-cs"/>
              </a:rPr>
              <a:t>1</a:t>
            </a:r>
            <a:r>
              <a:rPr lang="en-US" altLang="zh-CN" sz="1200" b="0" i="1" kern="1200" dirty="0">
                <a:solidFill>
                  <a:schemeClr val="tx1"/>
                </a:solidFill>
                <a:effectLst/>
                <a:latin typeface="+mn-lt"/>
                <a:ea typeface="+mn-ea"/>
                <a:cs typeface="+mn-cs"/>
              </a:rPr>
              <a:t>; :::; </a:t>
            </a:r>
            <a:r>
              <a:rPr lang="en-US" altLang="zh-CN" sz="1200" b="0" i="1" kern="1200" dirty="0" err="1">
                <a:solidFill>
                  <a:schemeClr val="tx1"/>
                </a:solidFill>
                <a:effectLst/>
                <a:latin typeface="+mn-lt"/>
                <a:ea typeface="+mn-ea"/>
                <a:cs typeface="+mn-cs"/>
              </a:rPr>
              <a:t>ot</a:t>
            </a:r>
            <a:r>
              <a:rPr lang="en-US" altLang="zh-CN" sz="1200" b="0" i="1"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from the selected trajectory. The model is subsequently</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unrolled recurrently for </a:t>
            </a:r>
            <a:r>
              <a:rPr lang="en-US" altLang="zh-CN" sz="1200" b="0" i="1" kern="1200" dirty="0">
                <a:solidFill>
                  <a:schemeClr val="tx1"/>
                </a:solidFill>
                <a:effectLst/>
                <a:latin typeface="+mn-lt"/>
                <a:ea typeface="+mn-ea"/>
                <a:cs typeface="+mn-cs"/>
              </a:rPr>
              <a:t>K </a:t>
            </a:r>
            <a:r>
              <a:rPr lang="en-US" altLang="zh-CN" sz="1200" b="0" i="0" kern="1200" dirty="0">
                <a:solidFill>
                  <a:schemeClr val="tx1"/>
                </a:solidFill>
                <a:effectLst/>
                <a:latin typeface="+mn-lt"/>
                <a:ea typeface="+mn-ea"/>
                <a:cs typeface="+mn-cs"/>
              </a:rPr>
              <a:t>steps. At each step </a:t>
            </a:r>
            <a:r>
              <a:rPr lang="en-US" altLang="zh-CN" sz="1200" b="0" i="1" kern="1200" dirty="0">
                <a:solidFill>
                  <a:schemeClr val="tx1"/>
                </a:solidFill>
                <a:effectLst/>
                <a:latin typeface="+mn-lt"/>
                <a:ea typeface="+mn-ea"/>
                <a:cs typeface="+mn-cs"/>
              </a:rPr>
              <a:t>k</a:t>
            </a:r>
            <a:r>
              <a:rPr lang="en-US" altLang="zh-CN" sz="1200" b="0" i="0" kern="1200" dirty="0">
                <a:solidFill>
                  <a:schemeClr val="tx1"/>
                </a:solidFill>
                <a:effectLst/>
                <a:latin typeface="+mn-lt"/>
                <a:ea typeface="+mn-ea"/>
                <a:cs typeface="+mn-cs"/>
              </a:rPr>
              <a:t>, the dynamics function </a:t>
            </a:r>
            <a:r>
              <a:rPr lang="en-US" altLang="zh-CN" sz="1200" b="0" i="1" kern="1200" dirty="0">
                <a:solidFill>
                  <a:schemeClr val="tx1"/>
                </a:solidFill>
                <a:effectLst/>
                <a:latin typeface="+mn-lt"/>
                <a:ea typeface="+mn-ea"/>
                <a:cs typeface="+mn-cs"/>
              </a:rPr>
              <a:t>g </a:t>
            </a:r>
            <a:r>
              <a:rPr lang="en-US" altLang="zh-CN" sz="1200" b="0" i="0" kern="1200" dirty="0">
                <a:solidFill>
                  <a:schemeClr val="tx1"/>
                </a:solidFill>
                <a:effectLst/>
                <a:latin typeface="+mn-lt"/>
                <a:ea typeface="+mn-ea"/>
                <a:cs typeface="+mn-cs"/>
              </a:rPr>
              <a:t>receives as input the hidden state </a:t>
            </a:r>
            <a:r>
              <a:rPr lang="en-US" altLang="zh-CN" sz="1200" b="0" i="1" kern="1200" dirty="0">
                <a:solidFill>
                  <a:schemeClr val="tx1"/>
                </a:solidFill>
                <a:effectLst/>
                <a:latin typeface="+mn-lt"/>
                <a:ea typeface="+mn-ea"/>
                <a:cs typeface="+mn-cs"/>
              </a:rPr>
              <a:t>sk-</a:t>
            </a:r>
            <a:r>
              <a:rPr lang="en-US" altLang="zh-CN" sz="1200" b="0" i="0" kern="1200" dirty="0">
                <a:solidFill>
                  <a:schemeClr val="tx1"/>
                </a:solidFill>
                <a:effectLst/>
                <a:latin typeface="+mn-lt"/>
                <a:ea typeface="+mn-ea"/>
                <a:cs typeface="+mn-cs"/>
              </a:rPr>
              <a:t>1</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from the previous step and the real action </a:t>
            </a:r>
            <a:r>
              <a:rPr lang="en-US" altLang="zh-CN" sz="1200" b="0" i="1" kern="1200" dirty="0" err="1">
                <a:solidFill>
                  <a:schemeClr val="tx1"/>
                </a:solidFill>
                <a:effectLst/>
                <a:latin typeface="+mn-lt"/>
                <a:ea typeface="+mn-ea"/>
                <a:cs typeface="+mn-cs"/>
              </a:rPr>
              <a:t>at</a:t>
            </a:r>
            <a:r>
              <a:rPr lang="en-US" altLang="zh-CN" sz="1200" b="0" i="0" kern="1200" dirty="0" err="1">
                <a:solidFill>
                  <a:schemeClr val="tx1"/>
                </a:solidFill>
                <a:effectLst/>
                <a:latin typeface="+mn-lt"/>
                <a:ea typeface="+mn-ea"/>
                <a:cs typeface="+mn-cs"/>
              </a:rPr>
              <a:t>+</a:t>
            </a:r>
            <a:r>
              <a:rPr lang="en-US" altLang="zh-CN" sz="1200" b="0" i="1" kern="1200" dirty="0" err="1">
                <a:solidFill>
                  <a:schemeClr val="tx1"/>
                </a:solidFill>
                <a:effectLst/>
                <a:latin typeface="+mn-lt"/>
                <a:ea typeface="+mn-ea"/>
                <a:cs typeface="+mn-cs"/>
              </a:rPr>
              <a:t>k</a:t>
            </a:r>
            <a:r>
              <a:rPr lang="en-US" altLang="zh-CN" sz="1200" b="0" i="0" kern="1200" dirty="0">
                <a:solidFill>
                  <a:schemeClr val="tx1"/>
                </a:solidFill>
                <a:effectLst/>
                <a:latin typeface="+mn-lt"/>
                <a:ea typeface="+mn-ea"/>
                <a:cs typeface="+mn-cs"/>
              </a:rPr>
              <a:t>. The parameters of the representation, dynamics and prediction</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functions are jointly trained, end-to-end by backpropagation-through-time, to predict three quantities: the policy</a:t>
            </a:r>
            <a:br>
              <a:rPr lang="en-US" altLang="zh-CN" sz="1200" b="0" i="0" kern="1200" dirty="0">
                <a:solidFill>
                  <a:schemeClr val="tx1"/>
                </a:solidFill>
                <a:effectLst/>
                <a:latin typeface="+mn-lt"/>
                <a:ea typeface="+mn-ea"/>
                <a:cs typeface="+mn-cs"/>
              </a:rPr>
            </a:br>
            <a:r>
              <a:rPr lang="en-US" altLang="zh-CN" sz="1200" b="1" i="0" kern="1200" dirty="0" err="1">
                <a:solidFill>
                  <a:schemeClr val="tx1"/>
                </a:solidFill>
                <a:effectLst/>
                <a:latin typeface="+mn-lt"/>
                <a:ea typeface="+mn-ea"/>
                <a:cs typeface="+mn-cs"/>
              </a:rPr>
              <a:t>p</a:t>
            </a:r>
            <a:r>
              <a:rPr lang="en-US" altLang="zh-CN" sz="1200" b="0" i="1" kern="1200" dirty="0" err="1">
                <a:solidFill>
                  <a:schemeClr val="tx1"/>
                </a:solidFill>
                <a:effectLst/>
                <a:latin typeface="+mn-lt"/>
                <a:ea typeface="+mn-ea"/>
                <a:cs typeface="+mn-cs"/>
              </a:rPr>
              <a:t>k</a:t>
            </a:r>
            <a:r>
              <a:rPr lang="en-US" altLang="zh-CN" sz="1200" b="0" i="1" kern="1200" dirty="0">
                <a:solidFill>
                  <a:schemeClr val="tx1"/>
                </a:solidFill>
                <a:effectLst/>
                <a:latin typeface="+mn-lt"/>
                <a:ea typeface="+mn-ea"/>
                <a:cs typeface="+mn-cs"/>
              </a:rPr>
              <a:t> ≈ π</a:t>
            </a:r>
            <a:r>
              <a:rPr lang="en-US" altLang="zh-CN" sz="1200" b="0" i="1" kern="1200" dirty="0" err="1">
                <a:solidFill>
                  <a:schemeClr val="tx1"/>
                </a:solidFill>
                <a:effectLst/>
                <a:latin typeface="+mn-lt"/>
                <a:ea typeface="+mn-ea"/>
                <a:cs typeface="+mn-cs"/>
              </a:rPr>
              <a:t>t</a:t>
            </a:r>
            <a:r>
              <a:rPr lang="en-US" altLang="zh-CN" sz="1200" b="0" i="0" kern="1200" dirty="0" err="1">
                <a:solidFill>
                  <a:schemeClr val="tx1"/>
                </a:solidFill>
                <a:effectLst/>
                <a:latin typeface="+mn-lt"/>
                <a:ea typeface="+mn-ea"/>
                <a:cs typeface="+mn-cs"/>
              </a:rPr>
              <a:t>+</a:t>
            </a:r>
            <a:r>
              <a:rPr lang="en-US" altLang="zh-CN" sz="1200" b="0" i="1" kern="1200" dirty="0" err="1">
                <a:solidFill>
                  <a:schemeClr val="tx1"/>
                </a:solidFill>
                <a:effectLst/>
                <a:latin typeface="+mn-lt"/>
                <a:ea typeface="+mn-ea"/>
                <a:cs typeface="+mn-cs"/>
              </a:rPr>
              <a:t>k</a:t>
            </a:r>
            <a:r>
              <a:rPr lang="en-US" altLang="zh-CN" sz="1200" b="0" i="0" kern="1200" dirty="0">
                <a:solidFill>
                  <a:schemeClr val="tx1"/>
                </a:solidFill>
                <a:effectLst/>
                <a:latin typeface="+mn-lt"/>
                <a:ea typeface="+mn-ea"/>
                <a:cs typeface="+mn-cs"/>
              </a:rPr>
              <a:t>, value function </a:t>
            </a:r>
            <a:r>
              <a:rPr lang="en-US" altLang="zh-CN" sz="1200" b="0" i="1" kern="1200" dirty="0" err="1">
                <a:solidFill>
                  <a:schemeClr val="tx1"/>
                </a:solidFill>
                <a:effectLst/>
                <a:latin typeface="+mn-lt"/>
                <a:ea typeface="+mn-ea"/>
                <a:cs typeface="+mn-cs"/>
              </a:rPr>
              <a:t>vk</a:t>
            </a:r>
            <a:r>
              <a:rPr lang="en-US" altLang="zh-CN" sz="1200" b="0" i="1" kern="1200" dirty="0">
                <a:solidFill>
                  <a:schemeClr val="tx1"/>
                </a:solidFill>
                <a:effectLst/>
                <a:latin typeface="+mn-lt"/>
                <a:ea typeface="+mn-ea"/>
                <a:cs typeface="+mn-cs"/>
              </a:rPr>
              <a:t> ≈ </a:t>
            </a:r>
            <a:r>
              <a:rPr lang="en-US" altLang="zh-CN" sz="1200" b="0" i="1" kern="1200" dirty="0" err="1">
                <a:solidFill>
                  <a:schemeClr val="tx1"/>
                </a:solidFill>
                <a:effectLst/>
                <a:latin typeface="+mn-lt"/>
                <a:ea typeface="+mn-ea"/>
                <a:cs typeface="+mn-cs"/>
              </a:rPr>
              <a:t>zt</a:t>
            </a:r>
            <a:r>
              <a:rPr lang="en-US" altLang="zh-CN" sz="1200" b="0" i="0" kern="1200" dirty="0" err="1">
                <a:solidFill>
                  <a:schemeClr val="tx1"/>
                </a:solidFill>
                <a:effectLst/>
                <a:latin typeface="+mn-lt"/>
                <a:ea typeface="+mn-ea"/>
                <a:cs typeface="+mn-cs"/>
              </a:rPr>
              <a:t>+</a:t>
            </a:r>
            <a:r>
              <a:rPr lang="en-US" altLang="zh-CN" sz="1200" b="0" i="1" kern="1200" dirty="0" err="1">
                <a:solidFill>
                  <a:schemeClr val="tx1"/>
                </a:solidFill>
                <a:effectLst/>
                <a:latin typeface="+mn-lt"/>
                <a:ea typeface="+mn-ea"/>
                <a:cs typeface="+mn-cs"/>
              </a:rPr>
              <a:t>k</a:t>
            </a:r>
            <a:r>
              <a:rPr lang="en-US" altLang="zh-CN" sz="1200" b="0" i="0" kern="1200" dirty="0">
                <a:solidFill>
                  <a:schemeClr val="tx1"/>
                </a:solidFill>
                <a:effectLst/>
                <a:latin typeface="+mn-lt"/>
                <a:ea typeface="+mn-ea"/>
                <a:cs typeface="+mn-cs"/>
              </a:rPr>
              <a:t>, and reward </a:t>
            </a:r>
            <a:r>
              <a:rPr lang="en-US" altLang="zh-CN" sz="1200" b="0" i="1" kern="1200" dirty="0" err="1">
                <a:solidFill>
                  <a:schemeClr val="tx1"/>
                </a:solidFill>
                <a:effectLst/>
                <a:latin typeface="+mn-lt"/>
                <a:ea typeface="+mn-ea"/>
                <a:cs typeface="+mn-cs"/>
              </a:rPr>
              <a:t>rt</a:t>
            </a:r>
            <a:r>
              <a:rPr lang="en-US" altLang="zh-CN" sz="1200" b="0" i="0" kern="1200" dirty="0" err="1">
                <a:solidFill>
                  <a:schemeClr val="tx1"/>
                </a:solidFill>
                <a:effectLst/>
                <a:latin typeface="+mn-lt"/>
                <a:ea typeface="+mn-ea"/>
                <a:cs typeface="+mn-cs"/>
              </a:rPr>
              <a:t>+</a:t>
            </a:r>
            <a:r>
              <a:rPr lang="en-US" altLang="zh-CN" sz="1200" b="0" i="1" kern="1200" dirty="0" err="1">
                <a:solidFill>
                  <a:schemeClr val="tx1"/>
                </a:solidFill>
                <a:effectLst/>
                <a:latin typeface="+mn-lt"/>
                <a:ea typeface="+mn-ea"/>
                <a:cs typeface="+mn-cs"/>
              </a:rPr>
              <a:t>k</a:t>
            </a:r>
            <a:r>
              <a:rPr lang="en-US" altLang="zh-CN" sz="1200" b="0" i="1" kern="1200" dirty="0">
                <a:solidFill>
                  <a:schemeClr val="tx1"/>
                </a:solidFill>
                <a:effectLst/>
                <a:latin typeface="+mn-lt"/>
                <a:ea typeface="+mn-ea"/>
                <a:cs typeface="+mn-cs"/>
              </a:rPr>
              <a:t> ≈ </a:t>
            </a:r>
            <a:r>
              <a:rPr lang="en-US" altLang="zh-CN" sz="1200" b="0" i="1" kern="1200" dirty="0" err="1">
                <a:solidFill>
                  <a:schemeClr val="tx1"/>
                </a:solidFill>
                <a:effectLst/>
                <a:latin typeface="+mn-lt"/>
                <a:ea typeface="+mn-ea"/>
                <a:cs typeface="+mn-cs"/>
              </a:rPr>
              <a:t>ut</a:t>
            </a:r>
            <a:r>
              <a:rPr lang="en-US" altLang="zh-CN" sz="1200" b="0" i="0" kern="1200" dirty="0" err="1">
                <a:solidFill>
                  <a:schemeClr val="tx1"/>
                </a:solidFill>
                <a:effectLst/>
                <a:latin typeface="+mn-lt"/>
                <a:ea typeface="+mn-ea"/>
                <a:cs typeface="+mn-cs"/>
              </a:rPr>
              <a:t>+</a:t>
            </a:r>
            <a:r>
              <a:rPr lang="en-US" altLang="zh-CN" sz="1200" b="0" i="1" kern="1200" dirty="0" err="1">
                <a:solidFill>
                  <a:schemeClr val="tx1"/>
                </a:solidFill>
                <a:effectLst/>
                <a:latin typeface="+mn-lt"/>
                <a:ea typeface="+mn-ea"/>
                <a:cs typeface="+mn-cs"/>
              </a:rPr>
              <a:t>k</a:t>
            </a:r>
            <a:r>
              <a:rPr lang="en-US" altLang="zh-CN" sz="1200" b="0" i="0" kern="1200" dirty="0">
                <a:solidFill>
                  <a:schemeClr val="tx1"/>
                </a:solidFill>
                <a:effectLst/>
                <a:latin typeface="+mn-lt"/>
                <a:ea typeface="+mn-ea"/>
                <a:cs typeface="+mn-cs"/>
              </a:rPr>
              <a:t>, where </a:t>
            </a:r>
            <a:r>
              <a:rPr lang="en-US" altLang="zh-CN" sz="1200" b="0" i="1" kern="1200" dirty="0" err="1">
                <a:solidFill>
                  <a:schemeClr val="tx1"/>
                </a:solidFill>
                <a:effectLst/>
                <a:latin typeface="+mn-lt"/>
                <a:ea typeface="+mn-ea"/>
                <a:cs typeface="+mn-cs"/>
              </a:rPr>
              <a:t>zt</a:t>
            </a:r>
            <a:r>
              <a:rPr lang="en-US" altLang="zh-CN" sz="1200" b="0" i="0" kern="1200" dirty="0" err="1">
                <a:solidFill>
                  <a:schemeClr val="tx1"/>
                </a:solidFill>
                <a:effectLst/>
                <a:latin typeface="+mn-lt"/>
                <a:ea typeface="+mn-ea"/>
                <a:cs typeface="+mn-cs"/>
              </a:rPr>
              <a:t>+</a:t>
            </a:r>
            <a:r>
              <a:rPr lang="en-US" altLang="zh-CN" sz="1200" b="0" i="1" kern="1200" dirty="0" err="1">
                <a:solidFill>
                  <a:schemeClr val="tx1"/>
                </a:solidFill>
                <a:effectLst/>
                <a:latin typeface="+mn-lt"/>
                <a:ea typeface="+mn-ea"/>
                <a:cs typeface="+mn-cs"/>
              </a:rPr>
              <a:t>k</a:t>
            </a:r>
            <a:r>
              <a:rPr lang="en-US" altLang="zh-CN" sz="1200" b="0" i="1"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is a sample return: either the final</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reward (board games) or </a:t>
            </a:r>
            <a:r>
              <a:rPr lang="en-US" altLang="zh-CN" sz="1200" b="0" i="1" kern="1200" dirty="0">
                <a:solidFill>
                  <a:schemeClr val="tx1"/>
                </a:solidFill>
                <a:effectLst/>
                <a:latin typeface="+mn-lt"/>
                <a:ea typeface="+mn-ea"/>
                <a:cs typeface="+mn-cs"/>
              </a:rPr>
              <a:t>n</a:t>
            </a:r>
            <a:r>
              <a:rPr lang="en-US" altLang="zh-CN" sz="1200" b="0" i="0" kern="1200" dirty="0">
                <a:solidFill>
                  <a:schemeClr val="tx1"/>
                </a:solidFill>
                <a:effectLst/>
                <a:latin typeface="+mn-lt"/>
                <a:ea typeface="+mn-ea"/>
                <a:cs typeface="+mn-cs"/>
              </a:rPr>
              <a:t>-step return (Atari)</a:t>
            </a:r>
            <a:r>
              <a:rPr lang="en-US" altLang="zh-CN" dirty="0"/>
              <a:t> </a:t>
            </a:r>
          </a:p>
        </p:txBody>
      </p:sp>
      <p:sp>
        <p:nvSpPr>
          <p:cNvPr id="4" name="灯片编号占位符 3"/>
          <p:cNvSpPr>
            <a:spLocks noGrp="1"/>
          </p:cNvSpPr>
          <p:nvPr>
            <p:ph type="sldNum" sz="quarter" idx="5"/>
          </p:nvPr>
        </p:nvSpPr>
        <p:spPr/>
        <p:txBody>
          <a:bodyPr/>
          <a:lstStyle/>
          <a:p>
            <a:fld id="{10E3D5BC-8D56-4EF9-8751-09752D7C7D8E}" type="slidenum">
              <a:rPr lang="zh-CN" altLang="en-US" smtClean="0"/>
              <a:t>43</a:t>
            </a:fld>
            <a:endParaRPr lang="zh-CN" altLang="en-US"/>
          </a:p>
        </p:txBody>
      </p:sp>
    </p:spTree>
    <p:extLst>
      <p:ext uri="{BB962C8B-B14F-4D97-AF65-F5344CB8AC3E}">
        <p14:creationId xmlns:p14="http://schemas.microsoft.com/office/powerpoint/2010/main" val="41330851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44</a:t>
            </a:fld>
            <a:endParaRPr lang="zh-CN" altLang="en-US"/>
          </a:p>
        </p:txBody>
      </p:sp>
    </p:spTree>
    <p:extLst>
      <p:ext uri="{BB962C8B-B14F-4D97-AF65-F5344CB8AC3E}">
        <p14:creationId xmlns:p14="http://schemas.microsoft.com/office/powerpoint/2010/main" val="15364008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45</a:t>
            </a:fld>
            <a:endParaRPr lang="zh-CN" altLang="en-US"/>
          </a:p>
        </p:txBody>
      </p:sp>
    </p:spTree>
    <p:extLst>
      <p:ext uri="{BB962C8B-B14F-4D97-AF65-F5344CB8AC3E}">
        <p14:creationId xmlns:p14="http://schemas.microsoft.com/office/powerpoint/2010/main" val="6632363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46</a:t>
            </a:fld>
            <a:endParaRPr lang="zh-CN" altLang="en-US"/>
          </a:p>
        </p:txBody>
      </p:sp>
    </p:spTree>
    <p:extLst>
      <p:ext uri="{BB962C8B-B14F-4D97-AF65-F5344CB8AC3E}">
        <p14:creationId xmlns:p14="http://schemas.microsoft.com/office/powerpoint/2010/main" val="36627762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47</a:t>
            </a:fld>
            <a:endParaRPr lang="zh-CN" altLang="en-US"/>
          </a:p>
        </p:txBody>
      </p:sp>
    </p:spTree>
    <p:extLst>
      <p:ext uri="{BB962C8B-B14F-4D97-AF65-F5344CB8AC3E}">
        <p14:creationId xmlns:p14="http://schemas.microsoft.com/office/powerpoint/2010/main" val="34007425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48</a:t>
            </a:fld>
            <a:endParaRPr lang="zh-CN" altLang="en-US"/>
          </a:p>
        </p:txBody>
      </p:sp>
    </p:spTree>
    <p:extLst>
      <p:ext uri="{BB962C8B-B14F-4D97-AF65-F5344CB8AC3E}">
        <p14:creationId xmlns:p14="http://schemas.microsoft.com/office/powerpoint/2010/main" val="7666344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en-US" altLang="zh-CN" dirty="0" err="1"/>
              <a:t>AlphaStar</a:t>
            </a:r>
            <a:r>
              <a:rPr lang="en-US" altLang="zh-CN" dirty="0"/>
              <a:t> achieves grandmaster level in the game of StarCraft II. Matches were played using a pro approved interface, on the full game without any restrictions</a:t>
            </a:r>
          </a:p>
        </p:txBody>
      </p:sp>
      <p:sp>
        <p:nvSpPr>
          <p:cNvPr id="4" name="灯片编号占位符 3"/>
          <p:cNvSpPr>
            <a:spLocks noGrp="1"/>
          </p:cNvSpPr>
          <p:nvPr>
            <p:ph type="sldNum" sz="quarter" idx="5"/>
          </p:nvPr>
        </p:nvSpPr>
        <p:spPr/>
        <p:txBody>
          <a:bodyPr/>
          <a:lstStyle/>
          <a:p>
            <a:fld id="{10E3D5BC-8D56-4EF9-8751-09752D7C7D8E}" type="slidenum">
              <a:rPr lang="zh-CN" altLang="en-US" smtClean="0"/>
              <a:t>49</a:t>
            </a:fld>
            <a:endParaRPr lang="zh-CN" altLang="en-US"/>
          </a:p>
        </p:txBody>
      </p:sp>
    </p:spTree>
    <p:extLst>
      <p:ext uri="{BB962C8B-B14F-4D97-AF65-F5344CB8AC3E}">
        <p14:creationId xmlns:p14="http://schemas.microsoft.com/office/powerpoint/2010/main" val="26458787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en-US" altLang="zh-CN" dirty="0"/>
              <a:t>DeepMind’s </a:t>
            </a:r>
            <a:r>
              <a:rPr lang="en-US" altLang="zh-CN" dirty="0" err="1"/>
              <a:t>AlphaFold</a:t>
            </a:r>
            <a:r>
              <a:rPr lang="en-US" altLang="zh-CN" dirty="0"/>
              <a:t> solves the protein folding problem.</a:t>
            </a:r>
          </a:p>
        </p:txBody>
      </p:sp>
      <p:sp>
        <p:nvSpPr>
          <p:cNvPr id="4" name="灯片编号占位符 3"/>
          <p:cNvSpPr>
            <a:spLocks noGrp="1"/>
          </p:cNvSpPr>
          <p:nvPr>
            <p:ph type="sldNum" sz="quarter" idx="5"/>
          </p:nvPr>
        </p:nvSpPr>
        <p:spPr/>
        <p:txBody>
          <a:bodyPr/>
          <a:lstStyle/>
          <a:p>
            <a:fld id="{10E3D5BC-8D56-4EF9-8751-09752D7C7D8E}" type="slidenum">
              <a:rPr lang="zh-CN" altLang="en-US" smtClean="0"/>
              <a:t>50</a:t>
            </a:fld>
            <a:endParaRPr lang="zh-CN" altLang="en-US"/>
          </a:p>
        </p:txBody>
      </p:sp>
    </p:spTree>
    <p:extLst>
      <p:ext uri="{BB962C8B-B14F-4D97-AF65-F5344CB8AC3E}">
        <p14:creationId xmlns:p14="http://schemas.microsoft.com/office/powerpoint/2010/main" val="1576788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6</a:t>
            </a:fld>
            <a:endParaRPr lang="zh-CN" altLang="en-US"/>
          </a:p>
        </p:txBody>
      </p:sp>
    </p:spTree>
    <p:extLst>
      <p:ext uri="{BB962C8B-B14F-4D97-AF65-F5344CB8AC3E}">
        <p14:creationId xmlns:p14="http://schemas.microsoft.com/office/powerpoint/2010/main" val="10512044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51</a:t>
            </a:fld>
            <a:endParaRPr lang="zh-CN" altLang="en-US"/>
          </a:p>
        </p:txBody>
      </p:sp>
    </p:spTree>
    <p:extLst>
      <p:ext uri="{BB962C8B-B14F-4D97-AF65-F5344CB8AC3E}">
        <p14:creationId xmlns:p14="http://schemas.microsoft.com/office/powerpoint/2010/main" val="13204294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10E3D5BC-8D56-4EF9-8751-09752D7C7D8E}" type="slidenum">
              <a:rPr lang="zh-CN" altLang="en-US" smtClean="0"/>
              <a:t>52</a:t>
            </a:fld>
            <a:endParaRPr lang="zh-CN" altLang="en-US"/>
          </a:p>
        </p:txBody>
      </p:sp>
    </p:spTree>
    <p:extLst>
      <p:ext uri="{BB962C8B-B14F-4D97-AF65-F5344CB8AC3E}">
        <p14:creationId xmlns:p14="http://schemas.microsoft.com/office/powerpoint/2010/main" val="1004198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7</a:t>
            </a:fld>
            <a:endParaRPr lang="zh-CN" altLang="en-US"/>
          </a:p>
        </p:txBody>
      </p:sp>
    </p:spTree>
    <p:extLst>
      <p:ext uri="{BB962C8B-B14F-4D97-AF65-F5344CB8AC3E}">
        <p14:creationId xmlns:p14="http://schemas.microsoft.com/office/powerpoint/2010/main" val="1764847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8</a:t>
            </a:fld>
            <a:endParaRPr lang="zh-CN" altLang="en-US"/>
          </a:p>
        </p:txBody>
      </p:sp>
    </p:spTree>
    <p:extLst>
      <p:ext uri="{BB962C8B-B14F-4D97-AF65-F5344CB8AC3E}">
        <p14:creationId xmlns:p14="http://schemas.microsoft.com/office/powerpoint/2010/main" val="1363127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9</a:t>
            </a:fld>
            <a:endParaRPr lang="zh-CN" altLang="en-US"/>
          </a:p>
        </p:txBody>
      </p:sp>
    </p:spTree>
    <p:extLst>
      <p:ext uri="{BB962C8B-B14F-4D97-AF65-F5344CB8AC3E}">
        <p14:creationId xmlns:p14="http://schemas.microsoft.com/office/powerpoint/2010/main" val="3717581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10E3D5BC-8D56-4EF9-8751-09752D7C7D8E}" type="slidenum">
              <a:rPr lang="zh-CN" altLang="en-US" smtClean="0"/>
              <a:t>10</a:t>
            </a:fld>
            <a:endParaRPr lang="zh-CN" altLang="en-US"/>
          </a:p>
        </p:txBody>
      </p:sp>
    </p:spTree>
    <p:extLst>
      <p:ext uri="{BB962C8B-B14F-4D97-AF65-F5344CB8AC3E}">
        <p14:creationId xmlns:p14="http://schemas.microsoft.com/office/powerpoint/2010/main" val="2066230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4E022C-11F0-45F1-A1EC-12653A382EC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D2B0C69-191C-4DC7-AD35-8A783E169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DB2BAC9-559A-4581-B07A-92CFEAB61AA8}"/>
              </a:ext>
            </a:extLst>
          </p:cNvPr>
          <p:cNvSpPr>
            <a:spLocks noGrp="1"/>
          </p:cNvSpPr>
          <p:nvPr>
            <p:ph type="dt" sz="half" idx="10"/>
          </p:nvPr>
        </p:nvSpPr>
        <p:spPr/>
        <p:txBody>
          <a:bodyPr/>
          <a:lstStyle/>
          <a:p>
            <a:fld id="{4EF94EC4-2984-47F2-8157-B7719E06A242}" type="datetime1">
              <a:rPr lang="en-US" altLang="zh-CN" smtClean="0"/>
              <a:t>4/8/21</a:t>
            </a:fld>
            <a:endParaRPr lang="zh-CN" altLang="en-US"/>
          </a:p>
        </p:txBody>
      </p:sp>
      <p:sp>
        <p:nvSpPr>
          <p:cNvPr id="5" name="页脚占位符 4">
            <a:extLst>
              <a:ext uri="{FF2B5EF4-FFF2-40B4-BE49-F238E27FC236}">
                <a16:creationId xmlns:a16="http://schemas.microsoft.com/office/drawing/2014/main" id="{A641CDFD-EAB4-40C9-9DC1-7194F1B3D9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CCED6E-AB22-4527-BE84-04AA41A4C2D0}"/>
              </a:ext>
            </a:extLst>
          </p:cNvPr>
          <p:cNvSpPr>
            <a:spLocks noGrp="1"/>
          </p:cNvSpPr>
          <p:nvPr>
            <p:ph type="sldNum" sz="quarter" idx="12"/>
          </p:nvPr>
        </p:nvSpPr>
        <p:spPr/>
        <p:txBody>
          <a:bodyPr/>
          <a:lstStyle/>
          <a:p>
            <a:fld id="{24A71AA2-6AA0-4970-9BFD-F3C4841B15F7}" type="slidenum">
              <a:rPr lang="zh-CN" altLang="en-US" smtClean="0"/>
              <a:t>‹#›</a:t>
            </a:fld>
            <a:endParaRPr lang="zh-CN" altLang="en-US"/>
          </a:p>
        </p:txBody>
      </p:sp>
    </p:spTree>
    <p:extLst>
      <p:ext uri="{BB962C8B-B14F-4D97-AF65-F5344CB8AC3E}">
        <p14:creationId xmlns:p14="http://schemas.microsoft.com/office/powerpoint/2010/main" val="2470180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0A0FE7-ABF3-4867-A1BB-E3B5827784A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AD9B352-570F-4E52-9526-92FEB9D74B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18CBCD-3B4C-4B47-BF6A-99E1A752245F}"/>
              </a:ext>
            </a:extLst>
          </p:cNvPr>
          <p:cNvSpPr>
            <a:spLocks noGrp="1"/>
          </p:cNvSpPr>
          <p:nvPr>
            <p:ph type="dt" sz="half" idx="10"/>
          </p:nvPr>
        </p:nvSpPr>
        <p:spPr/>
        <p:txBody>
          <a:bodyPr/>
          <a:lstStyle/>
          <a:p>
            <a:fld id="{143A1164-E218-4D7B-99FF-A73EDEA6E5BE}" type="datetime1">
              <a:rPr lang="en-US" altLang="zh-CN" smtClean="0"/>
              <a:t>4/8/21</a:t>
            </a:fld>
            <a:endParaRPr lang="zh-CN" altLang="en-US"/>
          </a:p>
        </p:txBody>
      </p:sp>
      <p:sp>
        <p:nvSpPr>
          <p:cNvPr id="5" name="页脚占位符 4">
            <a:extLst>
              <a:ext uri="{FF2B5EF4-FFF2-40B4-BE49-F238E27FC236}">
                <a16:creationId xmlns:a16="http://schemas.microsoft.com/office/drawing/2014/main" id="{57205027-9142-41D2-B250-976617E11D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B90230-AECC-4DE8-9AFF-99EAEB90C635}"/>
              </a:ext>
            </a:extLst>
          </p:cNvPr>
          <p:cNvSpPr>
            <a:spLocks noGrp="1"/>
          </p:cNvSpPr>
          <p:nvPr>
            <p:ph type="sldNum" sz="quarter" idx="12"/>
          </p:nvPr>
        </p:nvSpPr>
        <p:spPr/>
        <p:txBody>
          <a:bodyPr/>
          <a:lstStyle/>
          <a:p>
            <a:fld id="{24A71AA2-6AA0-4970-9BFD-F3C4841B15F7}" type="slidenum">
              <a:rPr lang="zh-CN" altLang="en-US" smtClean="0"/>
              <a:t>‹#›</a:t>
            </a:fld>
            <a:endParaRPr lang="zh-CN" altLang="en-US"/>
          </a:p>
        </p:txBody>
      </p:sp>
    </p:spTree>
    <p:extLst>
      <p:ext uri="{BB962C8B-B14F-4D97-AF65-F5344CB8AC3E}">
        <p14:creationId xmlns:p14="http://schemas.microsoft.com/office/powerpoint/2010/main" val="1120743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DF09D1A-3722-4440-9356-A7EC749122D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8A727B3-4FD3-41F5-91D4-0241BFFB457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584407-D5C6-44CB-BE06-5597724C705D}"/>
              </a:ext>
            </a:extLst>
          </p:cNvPr>
          <p:cNvSpPr>
            <a:spLocks noGrp="1"/>
          </p:cNvSpPr>
          <p:nvPr>
            <p:ph type="dt" sz="half" idx="10"/>
          </p:nvPr>
        </p:nvSpPr>
        <p:spPr/>
        <p:txBody>
          <a:bodyPr/>
          <a:lstStyle/>
          <a:p>
            <a:fld id="{758B4EC3-8E2F-4AE3-AED5-827FBAD85CAA}" type="datetime1">
              <a:rPr lang="en-US" altLang="zh-CN" smtClean="0"/>
              <a:t>4/8/21</a:t>
            </a:fld>
            <a:endParaRPr lang="zh-CN" altLang="en-US"/>
          </a:p>
        </p:txBody>
      </p:sp>
      <p:sp>
        <p:nvSpPr>
          <p:cNvPr id="5" name="页脚占位符 4">
            <a:extLst>
              <a:ext uri="{FF2B5EF4-FFF2-40B4-BE49-F238E27FC236}">
                <a16:creationId xmlns:a16="http://schemas.microsoft.com/office/drawing/2014/main" id="{34F606C5-1F66-4661-B972-C36D412C96A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2B1ACA-6098-4504-AD01-E7BD883C73FB}"/>
              </a:ext>
            </a:extLst>
          </p:cNvPr>
          <p:cNvSpPr>
            <a:spLocks noGrp="1"/>
          </p:cNvSpPr>
          <p:nvPr>
            <p:ph type="sldNum" sz="quarter" idx="12"/>
          </p:nvPr>
        </p:nvSpPr>
        <p:spPr/>
        <p:txBody>
          <a:bodyPr/>
          <a:lstStyle/>
          <a:p>
            <a:fld id="{24A71AA2-6AA0-4970-9BFD-F3C4841B15F7}" type="slidenum">
              <a:rPr lang="zh-CN" altLang="en-US" smtClean="0"/>
              <a:t>‹#›</a:t>
            </a:fld>
            <a:endParaRPr lang="zh-CN" altLang="en-US"/>
          </a:p>
        </p:txBody>
      </p:sp>
    </p:spTree>
    <p:extLst>
      <p:ext uri="{BB962C8B-B14F-4D97-AF65-F5344CB8AC3E}">
        <p14:creationId xmlns:p14="http://schemas.microsoft.com/office/powerpoint/2010/main" val="3907612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DCA186-09BE-4BF4-B99E-2C7D601309D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47FFBC0-BF53-444E-8B2A-524C3B12EA49}"/>
              </a:ext>
            </a:extLst>
          </p:cNvPr>
          <p:cNvSpPr>
            <a:spLocks noGrp="1"/>
          </p:cNvSpPr>
          <p:nvPr>
            <p:ph idx="1"/>
          </p:nvPr>
        </p:nvSpPr>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1DDCCEB-F782-407C-AB81-9CEA1AB997EF}"/>
              </a:ext>
            </a:extLst>
          </p:cNvPr>
          <p:cNvSpPr>
            <a:spLocks noGrp="1"/>
          </p:cNvSpPr>
          <p:nvPr>
            <p:ph type="dt" sz="half" idx="10"/>
          </p:nvPr>
        </p:nvSpPr>
        <p:spPr/>
        <p:txBody>
          <a:bodyPr/>
          <a:lstStyle/>
          <a:p>
            <a:fld id="{0B248305-C47F-4D00-A41F-C2C02C21EBAF}" type="datetime1">
              <a:rPr lang="en-US" altLang="zh-CN" smtClean="0"/>
              <a:t>4/8/21</a:t>
            </a:fld>
            <a:endParaRPr lang="zh-CN" altLang="en-US" dirty="0"/>
          </a:p>
        </p:txBody>
      </p:sp>
      <p:sp>
        <p:nvSpPr>
          <p:cNvPr id="5" name="页脚占位符 4">
            <a:extLst>
              <a:ext uri="{FF2B5EF4-FFF2-40B4-BE49-F238E27FC236}">
                <a16:creationId xmlns:a16="http://schemas.microsoft.com/office/drawing/2014/main" id="{90A70CCC-E0C6-482B-B21B-83C821642A15}"/>
              </a:ext>
            </a:extLst>
          </p:cNvPr>
          <p:cNvSpPr>
            <a:spLocks noGrp="1"/>
          </p:cNvSpPr>
          <p:nvPr>
            <p:ph type="ftr" sz="quarter" idx="11"/>
          </p:nvPr>
        </p:nvSpPr>
        <p:spPr/>
        <p:txBody>
          <a:bodyPr/>
          <a:lstStyle/>
          <a:p>
            <a:endParaRPr lang="zh-CN" altLang="en-US" dirty="0"/>
          </a:p>
        </p:txBody>
      </p:sp>
      <p:sp>
        <p:nvSpPr>
          <p:cNvPr id="6" name="灯片编号占位符 5">
            <a:extLst>
              <a:ext uri="{FF2B5EF4-FFF2-40B4-BE49-F238E27FC236}">
                <a16:creationId xmlns:a16="http://schemas.microsoft.com/office/drawing/2014/main" id="{EBE2191A-EA60-4247-A337-057AAF37A1EE}"/>
              </a:ext>
            </a:extLst>
          </p:cNvPr>
          <p:cNvSpPr>
            <a:spLocks noGrp="1"/>
          </p:cNvSpPr>
          <p:nvPr>
            <p:ph type="sldNum" sz="quarter" idx="12"/>
          </p:nvPr>
        </p:nvSpPr>
        <p:spPr/>
        <p:txBody>
          <a:bodyPr/>
          <a:lstStyle/>
          <a:p>
            <a:fld id="{24A71AA2-6AA0-4970-9BFD-F3C4841B15F7}" type="slidenum">
              <a:rPr lang="zh-CN" altLang="en-US" smtClean="0"/>
              <a:t>‹#›</a:t>
            </a:fld>
            <a:endParaRPr lang="zh-CN" altLang="en-US" dirty="0"/>
          </a:p>
        </p:txBody>
      </p:sp>
      <p:sp>
        <p:nvSpPr>
          <p:cNvPr id="8" name="文本框 7">
            <a:extLst>
              <a:ext uri="{FF2B5EF4-FFF2-40B4-BE49-F238E27FC236}">
                <a16:creationId xmlns:a16="http://schemas.microsoft.com/office/drawing/2014/main" id="{4DED686B-4CB3-408C-BA7F-E5D4323ECC35}"/>
              </a:ext>
            </a:extLst>
          </p:cNvPr>
          <p:cNvSpPr txBox="1"/>
          <p:nvPr userDrawn="1"/>
        </p:nvSpPr>
        <p:spPr>
          <a:xfrm>
            <a:off x="9710058" y="72962"/>
            <a:ext cx="2481942" cy="307777"/>
          </a:xfrm>
          <a:prstGeom prst="rect">
            <a:avLst/>
          </a:prstGeom>
          <a:noFill/>
        </p:spPr>
        <p:txBody>
          <a:bodyPr wrap="square">
            <a:spAutoFit/>
          </a:bodyPr>
          <a:lstStyle/>
          <a:p>
            <a:r>
              <a:rPr lang="en-US" altLang="zh-CN" sz="1400" dirty="0">
                <a:latin typeface="Times New Roman" panose="02020603050405020304" pitchFamily="18" charset="0"/>
                <a:cs typeface="Times New Roman" panose="02020603050405020304" pitchFamily="18" charset="0"/>
              </a:rPr>
              <a:t>From </a:t>
            </a:r>
            <a:r>
              <a:rPr lang="en-US" altLang="zh-CN" sz="1400" dirty="0" err="1">
                <a:latin typeface="Times New Roman" panose="02020603050405020304" pitchFamily="18" charset="0"/>
                <a:cs typeface="Times New Roman" panose="02020603050405020304" pitchFamily="18" charset="0"/>
              </a:rPr>
              <a:t>AlphaGo</a:t>
            </a:r>
            <a:r>
              <a:rPr lang="en-US" altLang="zh-CN" sz="1400" baseline="0" dirty="0">
                <a:latin typeface="Times New Roman" panose="02020603050405020304" pitchFamily="18" charset="0"/>
                <a:cs typeface="Times New Roman" panose="02020603050405020304" pitchFamily="18" charset="0"/>
              </a:rPr>
              <a:t> to </a:t>
            </a:r>
            <a:r>
              <a:rPr lang="en-US" altLang="zh-CN" sz="1400" baseline="0" dirty="0" err="1">
                <a:latin typeface="Times New Roman" panose="02020603050405020304" pitchFamily="18" charset="0"/>
                <a:cs typeface="Times New Roman" panose="02020603050405020304" pitchFamily="18" charset="0"/>
              </a:rPr>
              <a:t>Muzero</a:t>
            </a:r>
            <a:endParaRPr lang="zh-CN" altLang="en-US" sz="1400" dirty="0">
              <a:latin typeface="Times New Roman" panose="02020603050405020304" pitchFamily="18" charset="0"/>
              <a:cs typeface="Times New Roman" panose="02020603050405020304" pitchFamily="18" charset="0"/>
            </a:endParaRPr>
          </a:p>
        </p:txBody>
      </p:sp>
      <p:sp>
        <p:nvSpPr>
          <p:cNvPr id="9" name="矩形 8"/>
          <p:cNvSpPr/>
          <p:nvPr userDrawn="1"/>
        </p:nvSpPr>
        <p:spPr>
          <a:xfrm>
            <a:off x="-14749" y="6710517"/>
            <a:ext cx="12221497" cy="1765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34489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40B2A1-25C2-4369-9562-F0DB95E56ED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DBE5B83-B984-4063-89F0-53731E1701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F066D1A-1A27-4EF9-94CA-9C0A6183FD34}"/>
              </a:ext>
            </a:extLst>
          </p:cNvPr>
          <p:cNvSpPr>
            <a:spLocks noGrp="1"/>
          </p:cNvSpPr>
          <p:nvPr>
            <p:ph type="dt" sz="half" idx="10"/>
          </p:nvPr>
        </p:nvSpPr>
        <p:spPr/>
        <p:txBody>
          <a:bodyPr/>
          <a:lstStyle/>
          <a:p>
            <a:fld id="{F484B23F-F157-4E0C-8935-482F16C4E9D5}" type="datetime1">
              <a:rPr lang="en-US" altLang="zh-CN" smtClean="0"/>
              <a:t>4/8/21</a:t>
            </a:fld>
            <a:endParaRPr lang="zh-CN" altLang="en-US"/>
          </a:p>
        </p:txBody>
      </p:sp>
      <p:sp>
        <p:nvSpPr>
          <p:cNvPr id="5" name="页脚占位符 4">
            <a:extLst>
              <a:ext uri="{FF2B5EF4-FFF2-40B4-BE49-F238E27FC236}">
                <a16:creationId xmlns:a16="http://schemas.microsoft.com/office/drawing/2014/main" id="{902C3D22-EEE6-4C6A-8C2D-A5D9F2ECCFC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C38B8E2-2036-478A-A144-7509780E8860}"/>
              </a:ext>
            </a:extLst>
          </p:cNvPr>
          <p:cNvSpPr>
            <a:spLocks noGrp="1"/>
          </p:cNvSpPr>
          <p:nvPr>
            <p:ph type="sldNum" sz="quarter" idx="12"/>
          </p:nvPr>
        </p:nvSpPr>
        <p:spPr/>
        <p:txBody>
          <a:bodyPr/>
          <a:lstStyle/>
          <a:p>
            <a:fld id="{24A71AA2-6AA0-4970-9BFD-F3C4841B15F7}" type="slidenum">
              <a:rPr lang="zh-CN" altLang="en-US" smtClean="0"/>
              <a:t>‹#›</a:t>
            </a:fld>
            <a:endParaRPr lang="zh-CN" altLang="en-US"/>
          </a:p>
        </p:txBody>
      </p:sp>
    </p:spTree>
    <p:extLst>
      <p:ext uri="{BB962C8B-B14F-4D97-AF65-F5344CB8AC3E}">
        <p14:creationId xmlns:p14="http://schemas.microsoft.com/office/powerpoint/2010/main" val="415136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3345F4-6DA5-4C10-948B-2EB9332AF16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6E87679-34B7-4EC7-A2BC-F0D4C6F690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064757-946F-4D10-A20B-1B8159FD6A7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6C93FB5-5CAB-4696-980C-2C7582472EE1}"/>
              </a:ext>
            </a:extLst>
          </p:cNvPr>
          <p:cNvSpPr>
            <a:spLocks noGrp="1"/>
          </p:cNvSpPr>
          <p:nvPr>
            <p:ph type="dt" sz="half" idx="10"/>
          </p:nvPr>
        </p:nvSpPr>
        <p:spPr/>
        <p:txBody>
          <a:bodyPr/>
          <a:lstStyle/>
          <a:p>
            <a:fld id="{2CFDFB31-957E-485E-98B1-D31A111E4681}" type="datetime1">
              <a:rPr lang="en-US" altLang="zh-CN" smtClean="0"/>
              <a:t>4/8/21</a:t>
            </a:fld>
            <a:endParaRPr lang="zh-CN" altLang="en-US"/>
          </a:p>
        </p:txBody>
      </p:sp>
      <p:sp>
        <p:nvSpPr>
          <p:cNvPr id="6" name="页脚占位符 5">
            <a:extLst>
              <a:ext uri="{FF2B5EF4-FFF2-40B4-BE49-F238E27FC236}">
                <a16:creationId xmlns:a16="http://schemas.microsoft.com/office/drawing/2014/main" id="{06907748-15A3-460D-922E-06844656466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2EF557-BC7F-4DCF-B004-23D6B88FDF26}"/>
              </a:ext>
            </a:extLst>
          </p:cNvPr>
          <p:cNvSpPr>
            <a:spLocks noGrp="1"/>
          </p:cNvSpPr>
          <p:nvPr>
            <p:ph type="sldNum" sz="quarter" idx="12"/>
          </p:nvPr>
        </p:nvSpPr>
        <p:spPr/>
        <p:txBody>
          <a:bodyPr/>
          <a:lstStyle/>
          <a:p>
            <a:fld id="{24A71AA2-6AA0-4970-9BFD-F3C4841B15F7}" type="slidenum">
              <a:rPr lang="zh-CN" altLang="en-US" smtClean="0"/>
              <a:t>‹#›</a:t>
            </a:fld>
            <a:endParaRPr lang="zh-CN" altLang="en-US"/>
          </a:p>
        </p:txBody>
      </p:sp>
    </p:spTree>
    <p:extLst>
      <p:ext uri="{BB962C8B-B14F-4D97-AF65-F5344CB8AC3E}">
        <p14:creationId xmlns:p14="http://schemas.microsoft.com/office/powerpoint/2010/main" val="754922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1343C7-2923-45E5-BC36-826AFC62011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4E728C6-166B-4FAC-B0D2-2477F139A1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65E0DD7-2A2C-400E-ADBF-C39E26FD1DC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D7304EA-7ECC-4369-B50D-BDE32870F2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6D48D3A-F440-492B-959F-9A92D0876E9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7A75041-4AB5-459A-A30C-4BD56817BA52}"/>
              </a:ext>
            </a:extLst>
          </p:cNvPr>
          <p:cNvSpPr>
            <a:spLocks noGrp="1"/>
          </p:cNvSpPr>
          <p:nvPr>
            <p:ph type="dt" sz="half" idx="10"/>
          </p:nvPr>
        </p:nvSpPr>
        <p:spPr/>
        <p:txBody>
          <a:bodyPr/>
          <a:lstStyle/>
          <a:p>
            <a:fld id="{369ABAC5-1340-4050-BEBA-152E034263ED}" type="datetime1">
              <a:rPr lang="en-US" altLang="zh-CN" smtClean="0"/>
              <a:t>4/8/21</a:t>
            </a:fld>
            <a:endParaRPr lang="zh-CN" altLang="en-US"/>
          </a:p>
        </p:txBody>
      </p:sp>
      <p:sp>
        <p:nvSpPr>
          <p:cNvPr id="8" name="页脚占位符 7">
            <a:extLst>
              <a:ext uri="{FF2B5EF4-FFF2-40B4-BE49-F238E27FC236}">
                <a16:creationId xmlns:a16="http://schemas.microsoft.com/office/drawing/2014/main" id="{8557094C-26C1-445A-B62E-74A9C788527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86B2F6D-78B0-49F6-A246-10B59BF8AB2A}"/>
              </a:ext>
            </a:extLst>
          </p:cNvPr>
          <p:cNvSpPr>
            <a:spLocks noGrp="1"/>
          </p:cNvSpPr>
          <p:nvPr>
            <p:ph type="sldNum" sz="quarter" idx="12"/>
          </p:nvPr>
        </p:nvSpPr>
        <p:spPr/>
        <p:txBody>
          <a:bodyPr/>
          <a:lstStyle/>
          <a:p>
            <a:fld id="{24A71AA2-6AA0-4970-9BFD-F3C4841B15F7}" type="slidenum">
              <a:rPr lang="zh-CN" altLang="en-US" smtClean="0"/>
              <a:t>‹#›</a:t>
            </a:fld>
            <a:endParaRPr lang="zh-CN" altLang="en-US"/>
          </a:p>
        </p:txBody>
      </p:sp>
    </p:spTree>
    <p:extLst>
      <p:ext uri="{BB962C8B-B14F-4D97-AF65-F5344CB8AC3E}">
        <p14:creationId xmlns:p14="http://schemas.microsoft.com/office/powerpoint/2010/main" val="4018484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7E4A34-58A1-4CB4-95CE-9AFE4DD3FD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05BEC72-8A1E-45EA-8EA7-DC9B2C210419}"/>
              </a:ext>
            </a:extLst>
          </p:cNvPr>
          <p:cNvSpPr>
            <a:spLocks noGrp="1"/>
          </p:cNvSpPr>
          <p:nvPr>
            <p:ph type="dt" sz="half" idx="10"/>
          </p:nvPr>
        </p:nvSpPr>
        <p:spPr/>
        <p:txBody>
          <a:bodyPr/>
          <a:lstStyle/>
          <a:p>
            <a:fld id="{F67BC4BA-5B70-48F6-B25F-07CAD546A5AF}" type="datetime1">
              <a:rPr lang="en-US" altLang="zh-CN" smtClean="0"/>
              <a:t>4/8/21</a:t>
            </a:fld>
            <a:endParaRPr lang="zh-CN" altLang="en-US"/>
          </a:p>
        </p:txBody>
      </p:sp>
      <p:sp>
        <p:nvSpPr>
          <p:cNvPr id="4" name="页脚占位符 3">
            <a:extLst>
              <a:ext uri="{FF2B5EF4-FFF2-40B4-BE49-F238E27FC236}">
                <a16:creationId xmlns:a16="http://schemas.microsoft.com/office/drawing/2014/main" id="{985BFE01-2DA1-472B-9BF4-1FA1B2138BA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79F4EFC-292B-4088-9678-B3F444E9AA06}"/>
              </a:ext>
            </a:extLst>
          </p:cNvPr>
          <p:cNvSpPr>
            <a:spLocks noGrp="1"/>
          </p:cNvSpPr>
          <p:nvPr>
            <p:ph type="sldNum" sz="quarter" idx="12"/>
          </p:nvPr>
        </p:nvSpPr>
        <p:spPr/>
        <p:txBody>
          <a:bodyPr/>
          <a:lstStyle/>
          <a:p>
            <a:fld id="{24A71AA2-6AA0-4970-9BFD-F3C4841B15F7}" type="slidenum">
              <a:rPr lang="zh-CN" altLang="en-US" smtClean="0"/>
              <a:t>‹#›</a:t>
            </a:fld>
            <a:endParaRPr lang="zh-CN" altLang="en-US"/>
          </a:p>
        </p:txBody>
      </p:sp>
    </p:spTree>
    <p:extLst>
      <p:ext uri="{BB962C8B-B14F-4D97-AF65-F5344CB8AC3E}">
        <p14:creationId xmlns:p14="http://schemas.microsoft.com/office/powerpoint/2010/main" val="3719703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D2E0727-0F7B-492C-BEC2-84B812873F99}"/>
              </a:ext>
            </a:extLst>
          </p:cNvPr>
          <p:cNvSpPr>
            <a:spLocks noGrp="1"/>
          </p:cNvSpPr>
          <p:nvPr>
            <p:ph type="dt" sz="half" idx="10"/>
          </p:nvPr>
        </p:nvSpPr>
        <p:spPr/>
        <p:txBody>
          <a:bodyPr/>
          <a:lstStyle/>
          <a:p>
            <a:fld id="{576AE5F7-7432-4DDF-AF2C-A7B8241AC86B}" type="datetime1">
              <a:rPr lang="en-US" altLang="zh-CN" smtClean="0"/>
              <a:t>4/8/21</a:t>
            </a:fld>
            <a:endParaRPr lang="zh-CN" altLang="en-US"/>
          </a:p>
        </p:txBody>
      </p:sp>
      <p:sp>
        <p:nvSpPr>
          <p:cNvPr id="3" name="页脚占位符 2">
            <a:extLst>
              <a:ext uri="{FF2B5EF4-FFF2-40B4-BE49-F238E27FC236}">
                <a16:creationId xmlns:a16="http://schemas.microsoft.com/office/drawing/2014/main" id="{5D50B074-C7F6-43F7-9CE3-B8D2AC2A4B0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91B89F4-A29F-4714-8F43-03E1A1FF4827}"/>
              </a:ext>
            </a:extLst>
          </p:cNvPr>
          <p:cNvSpPr>
            <a:spLocks noGrp="1"/>
          </p:cNvSpPr>
          <p:nvPr>
            <p:ph type="sldNum" sz="quarter" idx="12"/>
          </p:nvPr>
        </p:nvSpPr>
        <p:spPr/>
        <p:txBody>
          <a:bodyPr/>
          <a:lstStyle/>
          <a:p>
            <a:fld id="{24A71AA2-6AA0-4970-9BFD-F3C4841B15F7}" type="slidenum">
              <a:rPr lang="zh-CN" altLang="en-US" smtClean="0"/>
              <a:t>‹#›</a:t>
            </a:fld>
            <a:endParaRPr lang="zh-CN" altLang="en-US"/>
          </a:p>
        </p:txBody>
      </p:sp>
    </p:spTree>
    <p:extLst>
      <p:ext uri="{BB962C8B-B14F-4D97-AF65-F5344CB8AC3E}">
        <p14:creationId xmlns:p14="http://schemas.microsoft.com/office/powerpoint/2010/main" val="3961090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954FA8-0E4F-4934-98FA-BAA5C4473B6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167D-CC46-425D-A91E-CEDFE1F4C4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47284B9-F20E-434C-8FF4-875318D806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E2969CD-1DB3-4C90-84F1-6DB121950720}"/>
              </a:ext>
            </a:extLst>
          </p:cNvPr>
          <p:cNvSpPr>
            <a:spLocks noGrp="1"/>
          </p:cNvSpPr>
          <p:nvPr>
            <p:ph type="dt" sz="half" idx="10"/>
          </p:nvPr>
        </p:nvSpPr>
        <p:spPr/>
        <p:txBody>
          <a:bodyPr/>
          <a:lstStyle/>
          <a:p>
            <a:fld id="{D8BB30EB-D8F3-457B-81C7-D145B97F0D9F}" type="datetime1">
              <a:rPr lang="en-US" altLang="zh-CN" smtClean="0"/>
              <a:t>4/8/21</a:t>
            </a:fld>
            <a:endParaRPr lang="zh-CN" altLang="en-US"/>
          </a:p>
        </p:txBody>
      </p:sp>
      <p:sp>
        <p:nvSpPr>
          <p:cNvPr id="6" name="页脚占位符 5">
            <a:extLst>
              <a:ext uri="{FF2B5EF4-FFF2-40B4-BE49-F238E27FC236}">
                <a16:creationId xmlns:a16="http://schemas.microsoft.com/office/drawing/2014/main" id="{84D6C88F-4C52-478C-B7E4-34FB1527110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9C32484-1E96-4D77-ABDE-E09E9A1766AC}"/>
              </a:ext>
            </a:extLst>
          </p:cNvPr>
          <p:cNvSpPr>
            <a:spLocks noGrp="1"/>
          </p:cNvSpPr>
          <p:nvPr>
            <p:ph type="sldNum" sz="quarter" idx="12"/>
          </p:nvPr>
        </p:nvSpPr>
        <p:spPr/>
        <p:txBody>
          <a:bodyPr/>
          <a:lstStyle/>
          <a:p>
            <a:fld id="{24A71AA2-6AA0-4970-9BFD-F3C4841B15F7}" type="slidenum">
              <a:rPr lang="zh-CN" altLang="en-US" smtClean="0"/>
              <a:t>‹#›</a:t>
            </a:fld>
            <a:endParaRPr lang="zh-CN" altLang="en-US"/>
          </a:p>
        </p:txBody>
      </p:sp>
    </p:spTree>
    <p:extLst>
      <p:ext uri="{BB962C8B-B14F-4D97-AF65-F5344CB8AC3E}">
        <p14:creationId xmlns:p14="http://schemas.microsoft.com/office/powerpoint/2010/main" val="2938207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BACFF-A7FE-4B15-A93B-F8B227670F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5CFA60-A44E-48C6-9A2A-0E8A304A7F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A26CA79-F02A-40C3-9F1D-A117F5DE3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309AC20-20B7-467C-B7E4-DB5EB1C14320}"/>
              </a:ext>
            </a:extLst>
          </p:cNvPr>
          <p:cNvSpPr>
            <a:spLocks noGrp="1"/>
          </p:cNvSpPr>
          <p:nvPr>
            <p:ph type="dt" sz="half" idx="10"/>
          </p:nvPr>
        </p:nvSpPr>
        <p:spPr/>
        <p:txBody>
          <a:bodyPr/>
          <a:lstStyle/>
          <a:p>
            <a:fld id="{EFCA8904-D60C-45F9-A4F0-CF3584A5E8D9}" type="datetime1">
              <a:rPr lang="en-US" altLang="zh-CN" smtClean="0"/>
              <a:t>4/8/21</a:t>
            </a:fld>
            <a:endParaRPr lang="zh-CN" altLang="en-US"/>
          </a:p>
        </p:txBody>
      </p:sp>
      <p:sp>
        <p:nvSpPr>
          <p:cNvPr id="6" name="页脚占位符 5">
            <a:extLst>
              <a:ext uri="{FF2B5EF4-FFF2-40B4-BE49-F238E27FC236}">
                <a16:creationId xmlns:a16="http://schemas.microsoft.com/office/drawing/2014/main" id="{8471A209-9A61-470B-9A34-CF6AE596B75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126C3A0-3C71-4DFB-9886-01240DE0EFFC}"/>
              </a:ext>
            </a:extLst>
          </p:cNvPr>
          <p:cNvSpPr>
            <a:spLocks noGrp="1"/>
          </p:cNvSpPr>
          <p:nvPr>
            <p:ph type="sldNum" sz="quarter" idx="12"/>
          </p:nvPr>
        </p:nvSpPr>
        <p:spPr/>
        <p:txBody>
          <a:bodyPr/>
          <a:lstStyle/>
          <a:p>
            <a:fld id="{24A71AA2-6AA0-4970-9BFD-F3C4841B15F7}" type="slidenum">
              <a:rPr lang="zh-CN" altLang="en-US" smtClean="0"/>
              <a:t>‹#›</a:t>
            </a:fld>
            <a:endParaRPr lang="zh-CN" altLang="en-US"/>
          </a:p>
        </p:txBody>
      </p:sp>
    </p:spTree>
    <p:extLst>
      <p:ext uri="{BB962C8B-B14F-4D97-AF65-F5344CB8AC3E}">
        <p14:creationId xmlns:p14="http://schemas.microsoft.com/office/powerpoint/2010/main" val="450566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E0A7EBE-6FE3-49FE-A3D5-BA577EBEEB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DADE619-1851-40F0-9EC0-787D0FEB64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DB27E1-2D03-496D-BFCF-09D1DD3A07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DF48E-F7F3-492E-AB0E-3B64E49CFE63}" type="datetime1">
              <a:rPr lang="en-US" altLang="zh-CN" smtClean="0"/>
              <a:t>4/8/21</a:t>
            </a:fld>
            <a:endParaRPr lang="zh-CN" altLang="en-US"/>
          </a:p>
        </p:txBody>
      </p:sp>
      <p:sp>
        <p:nvSpPr>
          <p:cNvPr id="5" name="页脚占位符 4">
            <a:extLst>
              <a:ext uri="{FF2B5EF4-FFF2-40B4-BE49-F238E27FC236}">
                <a16:creationId xmlns:a16="http://schemas.microsoft.com/office/drawing/2014/main" id="{433A1AEA-6CC0-493D-A3B7-4DB677646F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EE053B0-9939-4426-8645-14701A363D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A71AA2-6AA0-4970-9BFD-F3C4841B15F7}" type="slidenum">
              <a:rPr lang="zh-CN" altLang="en-US" smtClean="0"/>
              <a:t>‹#›</a:t>
            </a:fld>
            <a:endParaRPr lang="zh-CN" altLang="en-US"/>
          </a:p>
        </p:txBody>
      </p:sp>
    </p:spTree>
    <p:extLst>
      <p:ext uri="{BB962C8B-B14F-4D97-AF65-F5344CB8AC3E}">
        <p14:creationId xmlns:p14="http://schemas.microsoft.com/office/powerpoint/2010/main" val="1254614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F8AB19-91E8-4BC5-888A-18555DC1387E}"/>
              </a:ext>
            </a:extLst>
          </p:cNvPr>
          <p:cNvSpPr>
            <a:spLocks noGrp="1"/>
          </p:cNvSpPr>
          <p:nvPr>
            <p:ph type="ctrTitle"/>
          </p:nvPr>
        </p:nvSpPr>
        <p:spPr>
          <a:xfrm>
            <a:off x="1524000" y="1710188"/>
            <a:ext cx="9144000" cy="2387600"/>
          </a:xfrm>
        </p:spPr>
        <p:txBody>
          <a:bodyPr/>
          <a:lstStyle/>
          <a:p>
            <a:r>
              <a:rPr lang="en-US" altLang="zh-CN" dirty="0">
                <a:solidFill>
                  <a:schemeClr val="bg1"/>
                </a:solidFill>
                <a:latin typeface="Bahnschrift Condensed" panose="020B0502040204020203" pitchFamily="34" charset="0"/>
              </a:rPr>
              <a:t>From  </a:t>
            </a:r>
            <a:r>
              <a:rPr lang="en-US" altLang="zh-CN" dirty="0" err="1">
                <a:solidFill>
                  <a:schemeClr val="bg1"/>
                </a:solidFill>
                <a:latin typeface="Bahnschrift Condensed" panose="020B0502040204020203" pitchFamily="34" charset="0"/>
              </a:rPr>
              <a:t>AlphaGo</a:t>
            </a:r>
            <a:r>
              <a:rPr lang="en-US" altLang="zh-CN" dirty="0">
                <a:solidFill>
                  <a:schemeClr val="bg1"/>
                </a:solidFill>
                <a:latin typeface="Bahnschrift Condensed" panose="020B0502040204020203" pitchFamily="34" charset="0"/>
              </a:rPr>
              <a:t>  to  </a:t>
            </a:r>
            <a:r>
              <a:rPr lang="en-US" altLang="zh-CN" dirty="0" err="1">
                <a:solidFill>
                  <a:schemeClr val="bg1"/>
                </a:solidFill>
                <a:latin typeface="Bahnschrift Condensed" panose="020B0502040204020203" pitchFamily="34" charset="0"/>
              </a:rPr>
              <a:t>MuZero</a:t>
            </a:r>
            <a:endParaRPr lang="zh-CN" altLang="en-US" dirty="0">
              <a:solidFill>
                <a:schemeClr val="bg1"/>
              </a:solidFill>
              <a:latin typeface="Bahnschrift Condensed" panose="020B0502040204020203" pitchFamily="34" charset="0"/>
            </a:endParaRPr>
          </a:p>
        </p:txBody>
      </p:sp>
      <p:sp>
        <p:nvSpPr>
          <p:cNvPr id="3" name="副标题 2">
            <a:extLst>
              <a:ext uri="{FF2B5EF4-FFF2-40B4-BE49-F238E27FC236}">
                <a16:creationId xmlns:a16="http://schemas.microsoft.com/office/drawing/2014/main" id="{1D349547-E166-4C8D-9E2B-50020CF4528F}"/>
              </a:ext>
            </a:extLst>
          </p:cNvPr>
          <p:cNvSpPr>
            <a:spLocks noGrp="1"/>
          </p:cNvSpPr>
          <p:nvPr>
            <p:ph type="subTitle" idx="1"/>
          </p:nvPr>
        </p:nvSpPr>
        <p:spPr>
          <a:xfrm>
            <a:off x="1524000" y="4574495"/>
            <a:ext cx="9144000" cy="563562"/>
          </a:xfrm>
        </p:spPr>
        <p:txBody>
          <a:bodyPr/>
          <a:lstStyle/>
          <a:p>
            <a:r>
              <a:rPr lang="en-US" altLang="zh-CN" dirty="0" err="1">
                <a:solidFill>
                  <a:schemeClr val="bg1"/>
                </a:solidFill>
                <a:latin typeface="Yu Gothic" panose="020B0400000000000000" pitchFamily="34" charset="-128"/>
                <a:ea typeface="Yu Gothic" panose="020B0400000000000000" pitchFamily="34" charset="-128"/>
              </a:rPr>
              <a:t>Longfei</a:t>
            </a:r>
            <a:r>
              <a:rPr lang="en-US" altLang="zh-CN" dirty="0">
                <a:solidFill>
                  <a:schemeClr val="bg1"/>
                </a:solidFill>
                <a:latin typeface="Yu Gothic" panose="020B0400000000000000" pitchFamily="34" charset="-128"/>
                <a:ea typeface="Yu Gothic" panose="020B0400000000000000" pitchFamily="34" charset="-128"/>
              </a:rPr>
              <a:t>  Zhang</a:t>
            </a:r>
            <a:endParaRPr lang="zh-CN" altLang="en-US" dirty="0">
              <a:solidFill>
                <a:schemeClr val="bg1"/>
              </a:solidFill>
              <a:latin typeface="Yu Gothic" panose="020B0400000000000000" pitchFamily="34" charset="-128"/>
              <a:ea typeface="Yu Gothic" panose="020B0400000000000000" pitchFamily="34" charset="-128"/>
            </a:endParaRPr>
          </a:p>
        </p:txBody>
      </p:sp>
      <p:sp>
        <p:nvSpPr>
          <p:cNvPr id="6" name="矩形 5"/>
          <p:cNvSpPr/>
          <p:nvPr/>
        </p:nvSpPr>
        <p:spPr>
          <a:xfrm>
            <a:off x="0" y="4122057"/>
            <a:ext cx="12192000" cy="4571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7" name="矩形 6"/>
          <p:cNvSpPr/>
          <p:nvPr/>
        </p:nvSpPr>
        <p:spPr>
          <a:xfrm>
            <a:off x="333828" y="677411"/>
            <a:ext cx="10334172" cy="1393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latin typeface="Yu Gothic" panose="020B0400000000000000" pitchFamily="34" charset="-128"/>
                <a:ea typeface="Yu Gothic" panose="020B0400000000000000" pitchFamily="34" charset="-128"/>
              </a:rPr>
              <a:t> </a:t>
            </a:r>
            <a:r>
              <a:rPr lang="en-US" altLang="zh-CN" sz="4000" dirty="0">
                <a:latin typeface="Microsoft JhengHei" panose="020B0604030504040204" pitchFamily="34" charset="-120"/>
                <a:ea typeface="Microsoft JhengHei" panose="020B0604030504040204" pitchFamily="34" charset="-120"/>
              </a:rPr>
              <a:t>A brief analysis of the evolution of artificial intelligence algorithms</a:t>
            </a:r>
            <a:endParaRPr lang="zh-CN" altLang="en-US" sz="4400" dirty="0">
              <a:latin typeface="Microsoft JhengHei" panose="020B0604030504040204" pitchFamily="34" charset="-120"/>
              <a:ea typeface="Microsoft JhengHei" panose="020B0604030504040204" pitchFamily="34" charset="-120"/>
            </a:endParaRPr>
          </a:p>
        </p:txBody>
      </p:sp>
      <p:sp>
        <p:nvSpPr>
          <p:cNvPr id="4" name="日期占位符 3"/>
          <p:cNvSpPr>
            <a:spLocks noGrp="1"/>
          </p:cNvSpPr>
          <p:nvPr>
            <p:ph type="dt" sz="half" idx="10"/>
          </p:nvPr>
        </p:nvSpPr>
        <p:spPr/>
        <p:txBody>
          <a:bodyPr/>
          <a:lstStyle/>
          <a:p>
            <a:fld id="{BF8068D3-274B-48DA-98E4-54BA3511CA8F}" type="datetime1">
              <a:rPr lang="en-US" altLang="zh-CN" sz="1800" smtClean="0"/>
              <a:t>4/8/21</a:t>
            </a:fld>
            <a:endParaRPr lang="zh-CN" altLang="en-US" dirty="0"/>
          </a:p>
        </p:txBody>
      </p:sp>
      <p:sp>
        <p:nvSpPr>
          <p:cNvPr id="8" name="灯片编号占位符 7"/>
          <p:cNvSpPr>
            <a:spLocks noGrp="1"/>
          </p:cNvSpPr>
          <p:nvPr>
            <p:ph type="sldNum" sz="quarter" idx="12"/>
          </p:nvPr>
        </p:nvSpPr>
        <p:spPr/>
        <p:txBody>
          <a:bodyPr/>
          <a:lstStyle/>
          <a:p>
            <a:fld id="{24A71AA2-6AA0-4970-9BFD-F3C4841B15F7}" type="slidenum">
              <a:rPr lang="zh-CN" altLang="en-US" sz="1800" smtClean="0"/>
              <a:t>1</a:t>
            </a:fld>
            <a:endParaRPr lang="zh-CN" altLang="en-US" sz="1800" dirty="0"/>
          </a:p>
        </p:txBody>
      </p:sp>
      <p:sp>
        <p:nvSpPr>
          <p:cNvPr id="5" name="文本框 4"/>
          <p:cNvSpPr txBox="1"/>
          <p:nvPr/>
        </p:nvSpPr>
        <p:spPr>
          <a:xfrm>
            <a:off x="2197508" y="5265174"/>
            <a:ext cx="7285703" cy="369332"/>
          </a:xfrm>
          <a:prstGeom prst="rect">
            <a:avLst/>
          </a:prstGeom>
          <a:noFill/>
        </p:spPr>
        <p:txBody>
          <a:bodyPr wrap="square" rtlCol="0">
            <a:spAutoFit/>
          </a:bodyPr>
          <a:lstStyle/>
          <a:p>
            <a:pPr algn="ctr"/>
            <a:r>
              <a:rPr lang="en-US" altLang="zh-CN" dirty="0">
                <a:solidFill>
                  <a:schemeClr val="bg1"/>
                </a:solidFill>
              </a:rPr>
              <a:t>PhD student, a visiting scholar of Tsinghua University</a:t>
            </a:r>
            <a:endParaRPr lang="zh-CN" altLang="en-US" dirty="0">
              <a:solidFill>
                <a:schemeClr val="bg1"/>
              </a:solidFill>
            </a:endParaRPr>
          </a:p>
        </p:txBody>
      </p:sp>
    </p:spTree>
    <p:extLst>
      <p:ext uri="{BB962C8B-B14F-4D97-AF65-F5344CB8AC3E}">
        <p14:creationId xmlns:p14="http://schemas.microsoft.com/office/powerpoint/2010/main" val="2338763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86577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Many faces of Reinforcement Learning</a:t>
            </a:r>
            <a:endParaRPr lang="zh-CN" altLang="en-US" sz="3600" b="1" u="sng" dirty="0"/>
          </a:p>
        </p:txBody>
      </p:sp>
      <p:pic>
        <p:nvPicPr>
          <p:cNvPr id="2" name="图片 1"/>
          <p:cNvPicPr>
            <a:picLocks noChangeAspect="1"/>
          </p:cNvPicPr>
          <p:nvPr/>
        </p:nvPicPr>
        <p:blipFill>
          <a:blip r:embed="rId3"/>
          <a:stretch>
            <a:fillRect/>
          </a:stretch>
        </p:blipFill>
        <p:spPr>
          <a:xfrm>
            <a:off x="3514724" y="1146913"/>
            <a:ext cx="5248276" cy="4756999"/>
          </a:xfrm>
          <a:prstGeom prst="rect">
            <a:avLst/>
          </a:prstGeom>
        </p:spPr>
      </p:pic>
      <p:sp>
        <p:nvSpPr>
          <p:cNvPr id="3" name="日期占位符 2"/>
          <p:cNvSpPr>
            <a:spLocks noGrp="1"/>
          </p:cNvSpPr>
          <p:nvPr>
            <p:ph type="dt" sz="half" idx="10"/>
          </p:nvPr>
        </p:nvSpPr>
        <p:spPr/>
        <p:txBody>
          <a:bodyPr/>
          <a:lstStyle/>
          <a:p>
            <a:fld id="{75E74368-777F-4153-842D-8B06D668E6ED}"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10</a:t>
            </a:fld>
            <a:endParaRPr lang="zh-CN" altLang="en-US" dirty="0"/>
          </a:p>
        </p:txBody>
      </p:sp>
    </p:spTree>
    <p:extLst>
      <p:ext uri="{BB962C8B-B14F-4D97-AF65-F5344CB8AC3E}">
        <p14:creationId xmlns:p14="http://schemas.microsoft.com/office/powerpoint/2010/main" val="3976414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86577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Tree Search</a:t>
            </a:r>
            <a:endParaRPr lang="zh-CN" altLang="en-US" sz="3600" b="1" u="sng" dirty="0"/>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2700" y="1270000"/>
            <a:ext cx="6267450" cy="4178300"/>
          </a:xfrm>
          <a:prstGeom prst="rect">
            <a:avLst/>
          </a:prstGeom>
        </p:spPr>
      </p:pic>
      <p:sp>
        <p:nvSpPr>
          <p:cNvPr id="2" name="日期占位符 1"/>
          <p:cNvSpPr>
            <a:spLocks noGrp="1"/>
          </p:cNvSpPr>
          <p:nvPr>
            <p:ph type="dt" sz="half" idx="10"/>
          </p:nvPr>
        </p:nvSpPr>
        <p:spPr/>
        <p:txBody>
          <a:bodyPr/>
          <a:lstStyle/>
          <a:p>
            <a:fld id="{8E0D20CA-381F-4C92-97A6-F20F07296718}"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11</a:t>
            </a:fld>
            <a:endParaRPr lang="zh-CN" altLang="en-US" dirty="0"/>
          </a:p>
        </p:txBody>
      </p:sp>
    </p:spTree>
    <p:extLst>
      <p:ext uri="{BB962C8B-B14F-4D97-AF65-F5344CB8AC3E}">
        <p14:creationId xmlns:p14="http://schemas.microsoft.com/office/powerpoint/2010/main" val="2703438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86577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Go in numbers</a:t>
            </a:r>
            <a:endParaRPr lang="zh-CN" altLang="en-US" sz="3600" b="1" u="sng" dirty="0"/>
          </a:p>
        </p:txBody>
      </p:sp>
      <p:pic>
        <p:nvPicPr>
          <p:cNvPr id="3" name="图片 2"/>
          <p:cNvPicPr>
            <a:picLocks noChangeAspect="1"/>
          </p:cNvPicPr>
          <p:nvPr/>
        </p:nvPicPr>
        <p:blipFill>
          <a:blip r:embed="rId3"/>
          <a:stretch>
            <a:fillRect/>
          </a:stretch>
        </p:blipFill>
        <p:spPr>
          <a:xfrm>
            <a:off x="1044240" y="1467853"/>
            <a:ext cx="10188887" cy="3263816"/>
          </a:xfrm>
          <a:prstGeom prst="rect">
            <a:avLst/>
          </a:prstGeom>
        </p:spPr>
      </p:pic>
      <p:sp>
        <p:nvSpPr>
          <p:cNvPr id="2" name="日期占位符 1"/>
          <p:cNvSpPr>
            <a:spLocks noGrp="1"/>
          </p:cNvSpPr>
          <p:nvPr>
            <p:ph type="dt" sz="half" idx="10"/>
          </p:nvPr>
        </p:nvSpPr>
        <p:spPr/>
        <p:txBody>
          <a:bodyPr/>
          <a:lstStyle/>
          <a:p>
            <a:fld id="{D6F4820A-3DD4-4D4D-954A-A66478B43FEC}"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12</a:t>
            </a:fld>
            <a:endParaRPr lang="zh-CN" altLang="en-US" dirty="0"/>
          </a:p>
        </p:txBody>
      </p:sp>
    </p:spTree>
    <p:extLst>
      <p:ext uri="{BB962C8B-B14F-4D97-AF65-F5344CB8AC3E}">
        <p14:creationId xmlns:p14="http://schemas.microsoft.com/office/powerpoint/2010/main" val="2893911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86577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Why is Go hard for computers to play?</a:t>
            </a:r>
            <a:endParaRPr lang="zh-CN" altLang="en-US" sz="3600" b="1" u="sng" dirty="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358" y="1700333"/>
            <a:ext cx="5325634" cy="3356809"/>
          </a:xfrm>
          <a:prstGeom prst="rect">
            <a:avLst/>
          </a:prstGeom>
        </p:spPr>
      </p:pic>
      <mc:AlternateContent xmlns:mc="http://schemas.openxmlformats.org/markup-compatibility/2006" xmlns:a14="http://schemas.microsoft.com/office/drawing/2010/main">
        <mc:Choice Requires="a14">
          <p:sp>
            <p:nvSpPr>
              <p:cNvPr id="5" name="文本框 4"/>
              <p:cNvSpPr txBox="1"/>
              <p:nvPr/>
            </p:nvSpPr>
            <p:spPr>
              <a:xfrm>
                <a:off x="460828" y="1356083"/>
                <a:ext cx="5355772" cy="4786503"/>
              </a:xfrm>
              <a:prstGeom prst="rect">
                <a:avLst/>
              </a:prstGeom>
              <a:noFill/>
            </p:spPr>
            <p:txBody>
              <a:bodyPr wrap="square" rtlCol="0">
                <a:spAutoFit/>
              </a:bodyPr>
              <a:lstStyle/>
              <a:p>
                <a:r>
                  <a:rPr lang="en-US" altLang="zh-CN" sz="2800" dirty="0"/>
                  <a:t>Brute force search intractable:</a:t>
                </a:r>
              </a:p>
              <a:p>
                <a:endParaRPr lang="en-US" altLang="zh-CN" sz="2800" dirty="0"/>
              </a:p>
              <a:p>
                <a:pPr>
                  <a:lnSpc>
                    <a:spcPts val="4000"/>
                  </a:lnSpc>
                </a:pPr>
                <a:r>
                  <a:rPr lang="en-US" altLang="zh-CN" sz="2800" dirty="0"/>
                  <a:t>     1. Search space is huge</a:t>
                </a:r>
              </a:p>
              <a:p>
                <a:pPr>
                  <a:lnSpc>
                    <a:spcPts val="4000"/>
                  </a:lnSpc>
                </a:pPr>
                <a:r>
                  <a:rPr lang="en-US" altLang="zh-CN" sz="2800" dirty="0"/>
                  <a:t>     2.</a:t>
                </a:r>
                <a:r>
                  <a:rPr lang="zh-CN" altLang="en-US" sz="2800" dirty="0"/>
                  <a:t>“</a:t>
                </a:r>
                <a:r>
                  <a:rPr lang="en-US" altLang="zh-CN" sz="2800" dirty="0"/>
                  <a:t>Impossible</a:t>
                </a:r>
                <a:r>
                  <a:rPr lang="zh-CN" altLang="en-US" sz="2800" dirty="0"/>
                  <a:t>” </a:t>
                </a:r>
                <a:r>
                  <a:rPr lang="en-US" altLang="zh-CN" sz="2800" dirty="0"/>
                  <a:t>for computers      </a:t>
                </a:r>
              </a:p>
              <a:p>
                <a:pPr>
                  <a:lnSpc>
                    <a:spcPts val="4000"/>
                  </a:lnSpc>
                </a:pPr>
                <a:r>
                  <a:rPr lang="en-US" altLang="zh-CN" sz="2800" dirty="0"/>
                  <a:t>       to evaluate who is winning</a:t>
                </a:r>
              </a:p>
              <a:p>
                <a:endParaRPr lang="en-US" altLang="zh-CN" dirty="0"/>
              </a:p>
              <a:p>
                <a:endParaRPr lang="en-US" altLang="zh-CN" dirty="0"/>
              </a:p>
              <a:p>
                <a:r>
                  <a:rPr lang="en-US" altLang="zh-CN" sz="2800" dirty="0"/>
                  <a:t>Game Tree complexity = </a:t>
                </a:r>
                <a14:m>
                  <m:oMath xmlns:m="http://schemas.openxmlformats.org/officeDocument/2006/math">
                    <m:sSup>
                      <m:sSupPr>
                        <m:ctrlPr>
                          <a:rPr lang="en-US" altLang="zh-CN" sz="2800" i="1">
                            <a:latin typeface="Cambria Math" panose="02040503050406030204" pitchFamily="18" charset="0"/>
                          </a:rPr>
                        </m:ctrlPr>
                      </m:sSupPr>
                      <m:e>
                        <m:r>
                          <a:rPr lang="en-US" altLang="zh-CN" sz="2800">
                            <a:latin typeface="Cambria Math" panose="02040503050406030204" pitchFamily="18" charset="0"/>
                          </a:rPr>
                          <m:t>𝑏</m:t>
                        </m:r>
                      </m:e>
                      <m:sup>
                        <m:r>
                          <a:rPr lang="en-US" altLang="zh-CN" sz="2800">
                            <a:latin typeface="Cambria Math" panose="02040503050406030204" pitchFamily="18" charset="0"/>
                          </a:rPr>
                          <m:t>𝑑</m:t>
                        </m:r>
                      </m:sup>
                    </m:sSup>
                  </m:oMath>
                </a14:m>
                <a:endParaRPr lang="en-US" altLang="zh-CN" sz="2800" dirty="0"/>
              </a:p>
              <a:p>
                <a:pPr>
                  <a:lnSpc>
                    <a:spcPts val="3000"/>
                  </a:lnSpc>
                </a:pPr>
                <a:endParaRPr lang="en-US" altLang="zh-CN" sz="2800" dirty="0"/>
              </a:p>
              <a:p>
                <a:pPr lvl="1"/>
                <a:r>
                  <a:rPr lang="en-US" altLang="zh-CN" sz="2800" dirty="0"/>
                  <a:t>For chess</a:t>
                </a:r>
                <a14:m>
                  <m:oMath xmlns:m="http://schemas.openxmlformats.org/officeDocument/2006/math">
                    <m:r>
                      <a:rPr lang="en-US" altLang="zh-CN" sz="2800" b="0" i="0" smtClean="0">
                        <a:latin typeface="Cambria Math" panose="02040503050406030204" pitchFamily="18" charset="0"/>
                      </a:rPr>
                      <m:t>  </m:t>
                    </m:r>
                    <m:r>
                      <a:rPr lang="en-US" altLang="zh-CN" sz="2800">
                        <a:latin typeface="Cambria Math" panose="02040503050406030204" pitchFamily="18" charset="0"/>
                      </a:rPr>
                      <m:t>𝑏</m:t>
                    </m:r>
                    <m:r>
                      <a:rPr lang="en-US" altLang="zh-CN" sz="2800">
                        <a:latin typeface="Cambria Math" panose="02040503050406030204" pitchFamily="18" charset="0"/>
                      </a:rPr>
                      <m:t>≈35,   </m:t>
                    </m:r>
                    <m:r>
                      <a:rPr lang="en-US" altLang="zh-CN" sz="2800">
                        <a:latin typeface="Cambria Math" panose="02040503050406030204" pitchFamily="18" charset="0"/>
                      </a:rPr>
                      <m:t>𝑑</m:t>
                    </m:r>
                    <m:r>
                      <a:rPr lang="en-US" altLang="zh-CN" sz="2800">
                        <a:latin typeface="Cambria Math" panose="02040503050406030204" pitchFamily="18" charset="0"/>
                      </a:rPr>
                      <m:t>≈38</m:t>
                    </m:r>
                  </m:oMath>
                </a14:m>
                <a:endParaRPr lang="en-US" altLang="zh-CN" sz="2800" dirty="0"/>
              </a:p>
              <a:p>
                <a:pPr lvl="1"/>
                <a:r>
                  <a:rPr lang="en-US" altLang="zh-CN" sz="2800" dirty="0"/>
                  <a:t>For Go</a:t>
                </a:r>
                <a14:m>
                  <m:oMath xmlns:m="http://schemas.openxmlformats.org/officeDocument/2006/math">
                    <m:r>
                      <a:rPr lang="en-US" altLang="zh-CN" sz="2800" b="0" i="0" smtClean="0">
                        <a:latin typeface="Cambria Math" panose="02040503050406030204" pitchFamily="18" charset="0"/>
                      </a:rPr>
                      <m:t>       </m:t>
                    </m:r>
                    <m:r>
                      <a:rPr lang="en-US" altLang="zh-CN" sz="2800">
                        <a:latin typeface="Cambria Math" panose="02040503050406030204" pitchFamily="18" charset="0"/>
                      </a:rPr>
                      <m:t>𝑏</m:t>
                    </m:r>
                    <m:r>
                      <a:rPr lang="en-US" altLang="zh-CN" sz="2800">
                        <a:latin typeface="Cambria Math" panose="02040503050406030204" pitchFamily="18" charset="0"/>
                      </a:rPr>
                      <m:t>≈350,  </m:t>
                    </m:r>
                    <m:r>
                      <a:rPr lang="en-US" altLang="zh-CN" sz="2800">
                        <a:latin typeface="Cambria Math" panose="02040503050406030204" pitchFamily="18" charset="0"/>
                      </a:rPr>
                      <m:t>𝑑</m:t>
                    </m:r>
                    <m:r>
                      <a:rPr lang="en-US" altLang="zh-CN" sz="2800">
                        <a:latin typeface="Cambria Math" panose="02040503050406030204" pitchFamily="18" charset="0"/>
                      </a:rPr>
                      <m:t>≈150</m:t>
                    </m:r>
                  </m:oMath>
                </a14:m>
                <a:endParaRPr lang="zh-CN" altLang="en-US" sz="2800" dirty="0"/>
              </a:p>
            </p:txBody>
          </p:sp>
        </mc:Choice>
        <mc:Fallback xmlns="">
          <p:sp>
            <p:nvSpPr>
              <p:cNvPr id="5" name="文本框 4"/>
              <p:cNvSpPr txBox="1">
                <a:spLocks noRot="1" noChangeAspect="1" noMove="1" noResize="1" noEditPoints="1" noAdjustHandles="1" noChangeArrowheads="1" noChangeShapeType="1" noTextEdit="1"/>
              </p:cNvSpPr>
              <p:nvPr/>
            </p:nvSpPr>
            <p:spPr>
              <a:xfrm>
                <a:off x="460828" y="1356083"/>
                <a:ext cx="5355772" cy="4786503"/>
              </a:xfrm>
              <a:prstGeom prst="rect">
                <a:avLst/>
              </a:prstGeom>
              <a:blipFill>
                <a:blip r:embed="rId4"/>
                <a:stretch>
                  <a:fillRect l="-2392" t="-1399" r="-7631" b="-1272"/>
                </a:stretch>
              </a:blipFill>
            </p:spPr>
            <p:txBody>
              <a:bodyPr/>
              <a:lstStyle/>
              <a:p>
                <a:r>
                  <a:rPr lang="zh-CN" altLang="en-US">
                    <a:noFill/>
                  </a:rPr>
                  <a:t> </a:t>
                </a:r>
              </a:p>
            </p:txBody>
          </p:sp>
        </mc:Fallback>
      </mc:AlternateContent>
      <p:sp>
        <p:nvSpPr>
          <p:cNvPr id="3" name="日期占位符 2"/>
          <p:cNvSpPr>
            <a:spLocks noGrp="1"/>
          </p:cNvSpPr>
          <p:nvPr>
            <p:ph type="dt" sz="half" idx="10"/>
          </p:nvPr>
        </p:nvSpPr>
        <p:spPr/>
        <p:txBody>
          <a:bodyPr/>
          <a:lstStyle/>
          <a:p>
            <a:fld id="{D139D5BC-5FB5-4EBA-980A-84DE885E7CB8}" type="datetime1">
              <a:rPr lang="en-US" altLang="zh-CN" smtClean="0"/>
              <a:t>4/8/21</a:t>
            </a:fld>
            <a:endParaRPr lang="zh-CN" altLang="en-US" dirty="0"/>
          </a:p>
        </p:txBody>
      </p:sp>
      <p:sp>
        <p:nvSpPr>
          <p:cNvPr id="7" name="灯片编号占位符 6"/>
          <p:cNvSpPr>
            <a:spLocks noGrp="1"/>
          </p:cNvSpPr>
          <p:nvPr>
            <p:ph type="sldNum" sz="quarter" idx="12"/>
          </p:nvPr>
        </p:nvSpPr>
        <p:spPr/>
        <p:txBody>
          <a:bodyPr/>
          <a:lstStyle/>
          <a:p>
            <a:fld id="{24A71AA2-6AA0-4970-9BFD-F3C4841B15F7}" type="slidenum">
              <a:rPr lang="zh-CN" altLang="en-US" smtClean="0"/>
              <a:t>13</a:t>
            </a:fld>
            <a:endParaRPr lang="zh-CN" altLang="en-US" dirty="0"/>
          </a:p>
        </p:txBody>
      </p:sp>
    </p:spTree>
    <p:extLst>
      <p:ext uri="{BB962C8B-B14F-4D97-AF65-F5344CB8AC3E}">
        <p14:creationId xmlns:p14="http://schemas.microsoft.com/office/powerpoint/2010/main" val="1874879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86577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How to solve this problem?</a:t>
            </a:r>
            <a:endParaRPr lang="zh-CN" altLang="en-US" sz="3600" b="1" u="sng" dirty="0"/>
          </a:p>
        </p:txBody>
      </p:sp>
      <p:sp>
        <p:nvSpPr>
          <p:cNvPr id="2" name="文本框 1"/>
          <p:cNvSpPr txBox="1"/>
          <p:nvPr/>
        </p:nvSpPr>
        <p:spPr>
          <a:xfrm>
            <a:off x="825500" y="1320800"/>
            <a:ext cx="10617200" cy="4685898"/>
          </a:xfrm>
          <a:prstGeom prst="rect">
            <a:avLst/>
          </a:prstGeom>
          <a:noFill/>
        </p:spPr>
        <p:txBody>
          <a:bodyPr wrap="square" rtlCol="0">
            <a:spAutoFit/>
          </a:bodyPr>
          <a:lstStyle/>
          <a:p>
            <a:pPr algn="just"/>
            <a:r>
              <a:rPr lang="en-US" altLang="zh-CN" sz="3200" dirty="0">
                <a:solidFill>
                  <a:srgbClr val="00B0F0"/>
                </a:solidFill>
              </a:rPr>
              <a:t>Reduce</a:t>
            </a:r>
            <a:r>
              <a:rPr lang="en-US" altLang="zh-CN" sz="3600" dirty="0">
                <a:solidFill>
                  <a:srgbClr val="00B0F0"/>
                </a:solidFill>
              </a:rPr>
              <a:t> the search space</a:t>
            </a:r>
            <a:r>
              <a:rPr lang="en-US" altLang="zh-CN" sz="3600" dirty="0"/>
              <a:t>:</a:t>
            </a:r>
          </a:p>
          <a:p>
            <a:pPr algn="just">
              <a:lnSpc>
                <a:spcPts val="4500"/>
              </a:lnSpc>
            </a:pPr>
            <a:r>
              <a:rPr lang="en-US" altLang="zh-CN" sz="3200" dirty="0"/>
              <a:t>      1.  The depth of the search may be reduced by position evaluation: truncating the search tree at state </a:t>
            </a:r>
            <a:r>
              <a:rPr lang="en-US" altLang="zh-CN" sz="3200" dirty="0">
                <a:solidFill>
                  <a:srgbClr val="FF0000"/>
                </a:solidFill>
              </a:rPr>
              <a:t>s</a:t>
            </a:r>
            <a:r>
              <a:rPr lang="en-US" altLang="zh-CN" sz="3200" dirty="0"/>
              <a:t> and replacing the subtree below </a:t>
            </a:r>
            <a:r>
              <a:rPr lang="en-US" altLang="zh-CN" sz="3200" dirty="0">
                <a:solidFill>
                  <a:srgbClr val="FF0000"/>
                </a:solidFill>
              </a:rPr>
              <a:t>s</a:t>
            </a:r>
            <a:r>
              <a:rPr lang="en-US" altLang="zh-CN" sz="3200" dirty="0"/>
              <a:t> by an approximate value function </a:t>
            </a:r>
            <a:r>
              <a:rPr lang="en-US" altLang="zh-CN" sz="3200" dirty="0">
                <a:solidFill>
                  <a:srgbClr val="FF0000"/>
                </a:solidFill>
              </a:rPr>
              <a:t>v(s)≈v*(s) </a:t>
            </a:r>
            <a:r>
              <a:rPr lang="en-US" altLang="zh-CN" sz="3200" dirty="0"/>
              <a:t>that predicts the outcome from state </a:t>
            </a:r>
            <a:r>
              <a:rPr lang="en-US" altLang="zh-CN" sz="3200" dirty="0">
                <a:solidFill>
                  <a:srgbClr val="FF0000"/>
                </a:solidFill>
              </a:rPr>
              <a:t>s</a:t>
            </a:r>
            <a:r>
              <a:rPr lang="en-US" altLang="zh-CN" sz="3200" dirty="0"/>
              <a:t>.</a:t>
            </a:r>
          </a:p>
          <a:p>
            <a:pPr algn="just">
              <a:lnSpc>
                <a:spcPts val="4500"/>
              </a:lnSpc>
            </a:pPr>
            <a:r>
              <a:rPr lang="en-US" altLang="zh-CN" sz="3200" dirty="0"/>
              <a:t>      2. The breadth of the search may be reduced by sampling actions from a policy </a:t>
            </a:r>
            <a:r>
              <a:rPr lang="en-US" altLang="zh-CN" sz="3200" dirty="0">
                <a:solidFill>
                  <a:srgbClr val="FF0000"/>
                </a:solidFill>
              </a:rPr>
              <a:t>p(</a:t>
            </a:r>
            <a:r>
              <a:rPr lang="en-US" altLang="zh-CN" sz="3200" dirty="0" err="1">
                <a:solidFill>
                  <a:srgbClr val="FF0000"/>
                </a:solidFill>
              </a:rPr>
              <a:t>a|s</a:t>
            </a:r>
            <a:r>
              <a:rPr lang="en-US" altLang="zh-CN" sz="3200" dirty="0">
                <a:solidFill>
                  <a:srgbClr val="FF0000"/>
                </a:solidFill>
              </a:rPr>
              <a:t>)</a:t>
            </a:r>
            <a:r>
              <a:rPr lang="en-US" altLang="zh-CN" sz="3200" dirty="0"/>
              <a:t> that is a probability distribution over possible moves </a:t>
            </a:r>
            <a:r>
              <a:rPr lang="en-US" altLang="zh-CN" sz="3200" dirty="0">
                <a:solidFill>
                  <a:srgbClr val="FF0000"/>
                </a:solidFill>
              </a:rPr>
              <a:t>a</a:t>
            </a:r>
            <a:r>
              <a:rPr lang="en-US" altLang="zh-CN" sz="3200" dirty="0"/>
              <a:t> in position </a:t>
            </a:r>
            <a:r>
              <a:rPr lang="en-US" altLang="zh-CN" sz="3200" dirty="0">
                <a:solidFill>
                  <a:srgbClr val="FF0000"/>
                </a:solidFill>
              </a:rPr>
              <a:t>s</a:t>
            </a:r>
            <a:r>
              <a:rPr lang="en-US" altLang="zh-CN" sz="3200" dirty="0"/>
              <a:t>.</a:t>
            </a:r>
            <a:endParaRPr lang="zh-CN" altLang="en-US" sz="3200" dirty="0"/>
          </a:p>
        </p:txBody>
      </p:sp>
      <p:sp>
        <p:nvSpPr>
          <p:cNvPr id="3" name="日期占位符 2"/>
          <p:cNvSpPr>
            <a:spLocks noGrp="1"/>
          </p:cNvSpPr>
          <p:nvPr>
            <p:ph type="dt" sz="half" idx="10"/>
          </p:nvPr>
        </p:nvSpPr>
        <p:spPr/>
        <p:txBody>
          <a:bodyPr/>
          <a:lstStyle/>
          <a:p>
            <a:fld id="{721B33F8-2EF5-495C-A02F-E52CB152302B}"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14</a:t>
            </a:fld>
            <a:endParaRPr lang="zh-CN" altLang="en-US" dirty="0"/>
          </a:p>
        </p:txBody>
      </p:sp>
    </p:spTree>
    <p:extLst>
      <p:ext uri="{BB962C8B-B14F-4D97-AF65-F5344CB8AC3E}">
        <p14:creationId xmlns:p14="http://schemas.microsoft.com/office/powerpoint/2010/main" val="3097657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86577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How has </a:t>
            </a:r>
            <a:r>
              <a:rPr lang="en-US" altLang="zh-CN" sz="3600" dirty="0" err="1">
                <a:solidFill>
                  <a:schemeClr val="accent5">
                    <a:lumMod val="75000"/>
                  </a:schemeClr>
                </a:solidFill>
              </a:rPr>
              <a:t>AlphaGo</a:t>
            </a:r>
            <a:r>
              <a:rPr lang="en-US" altLang="zh-CN" sz="3600" dirty="0">
                <a:solidFill>
                  <a:schemeClr val="accent5">
                    <a:lumMod val="75000"/>
                  </a:schemeClr>
                </a:solidFill>
              </a:rPr>
              <a:t> solved this problem?</a:t>
            </a:r>
            <a:endParaRPr lang="zh-CN" altLang="en-US" sz="3600" b="1" u="sng" dirty="0"/>
          </a:p>
        </p:txBody>
      </p:sp>
      <p:sp>
        <p:nvSpPr>
          <p:cNvPr id="6" name="文本框 5"/>
          <p:cNvSpPr txBox="1"/>
          <p:nvPr/>
        </p:nvSpPr>
        <p:spPr>
          <a:xfrm>
            <a:off x="698500" y="1155700"/>
            <a:ext cx="10515600" cy="6165790"/>
          </a:xfrm>
          <a:prstGeom prst="rect">
            <a:avLst/>
          </a:prstGeom>
          <a:noFill/>
        </p:spPr>
        <p:txBody>
          <a:bodyPr wrap="square" rtlCol="0">
            <a:spAutoFit/>
          </a:bodyPr>
          <a:lstStyle/>
          <a:p>
            <a:pPr marL="457200" indent="-457200">
              <a:buFont typeface="Wingdings" panose="05000000000000000000" pitchFamily="2" charset="2"/>
              <a:buChar char="u"/>
            </a:pPr>
            <a:r>
              <a:rPr lang="en-US" altLang="zh-CN" sz="2800" dirty="0">
                <a:solidFill>
                  <a:schemeClr val="accent5"/>
                </a:solidFill>
              </a:rPr>
              <a:t>Before </a:t>
            </a:r>
            <a:r>
              <a:rPr lang="en-US" altLang="zh-CN" sz="2800" dirty="0" err="1">
                <a:solidFill>
                  <a:schemeClr val="accent5"/>
                </a:solidFill>
              </a:rPr>
              <a:t>AlphaGo</a:t>
            </a:r>
            <a:endParaRPr lang="en-US" altLang="zh-CN" sz="2800" dirty="0">
              <a:solidFill>
                <a:schemeClr val="accent5"/>
              </a:solidFill>
            </a:endParaRPr>
          </a:p>
          <a:p>
            <a:pPr>
              <a:lnSpc>
                <a:spcPts val="4000"/>
              </a:lnSpc>
            </a:pPr>
            <a:r>
              <a:rPr lang="en-US" altLang="zh-CN" sz="2800" dirty="0"/>
              <a:t>The strongest Go programs are based on MCTS, enhanced by policies that  are trained to predict human expert moves(</a:t>
            </a:r>
            <a:r>
              <a:rPr lang="en-US" altLang="zh-CN" sz="2800" dirty="0">
                <a:solidFill>
                  <a:srgbClr val="FF0000"/>
                </a:solidFill>
              </a:rPr>
              <a:t>S</a:t>
            </a:r>
            <a:r>
              <a:rPr lang="en-US" altLang="zh-CN" sz="2800" dirty="0"/>
              <a:t>upervised </a:t>
            </a:r>
            <a:r>
              <a:rPr lang="en-US" altLang="zh-CN" sz="2800" dirty="0">
                <a:solidFill>
                  <a:srgbClr val="FF0000"/>
                </a:solidFill>
              </a:rPr>
              <a:t>L</a:t>
            </a:r>
            <a:r>
              <a:rPr lang="en-US" altLang="zh-CN" sz="2800" dirty="0"/>
              <a:t>earning : </a:t>
            </a:r>
            <a:r>
              <a:rPr lang="en-US" altLang="zh-CN" sz="2800" dirty="0">
                <a:solidFill>
                  <a:srgbClr val="FF0000"/>
                </a:solidFill>
              </a:rPr>
              <a:t>SL, not RL</a:t>
            </a:r>
            <a:r>
              <a:rPr lang="en-US" altLang="zh-CN" sz="2800" dirty="0"/>
              <a:t>). These policies are used  to narrow the search to a beam of high-probability actions, and to  sample actions during rollouts. This approach has achieved strong  </a:t>
            </a:r>
            <a:r>
              <a:rPr lang="en-US" altLang="zh-CN" sz="2800" dirty="0">
                <a:solidFill>
                  <a:srgbClr val="FF0000"/>
                </a:solidFill>
              </a:rPr>
              <a:t>amateur</a:t>
            </a:r>
            <a:r>
              <a:rPr lang="en-US" altLang="zh-CN" sz="2800" dirty="0"/>
              <a:t> (</a:t>
            </a:r>
            <a:r>
              <a:rPr lang="en-US" altLang="zh-CN" sz="2800" dirty="0">
                <a:solidFill>
                  <a:srgbClr val="FF0000"/>
                </a:solidFill>
              </a:rPr>
              <a:t>not professional</a:t>
            </a:r>
            <a:r>
              <a:rPr lang="en-US" altLang="zh-CN" sz="2800" dirty="0"/>
              <a:t>)play. </a:t>
            </a:r>
          </a:p>
          <a:p>
            <a:pPr>
              <a:lnSpc>
                <a:spcPts val="3000"/>
              </a:lnSpc>
            </a:pPr>
            <a:endParaRPr lang="en-US" altLang="zh-CN" sz="2800" dirty="0"/>
          </a:p>
          <a:p>
            <a:pPr>
              <a:lnSpc>
                <a:spcPts val="4000"/>
              </a:lnSpc>
            </a:pPr>
            <a:r>
              <a:rPr lang="en-US" altLang="zh-CN" sz="2800" dirty="0"/>
              <a:t>However, prior work has been limited to shallow policies or value functions  based on a </a:t>
            </a:r>
            <a:r>
              <a:rPr lang="en-US" altLang="zh-CN" sz="2800" dirty="0">
                <a:solidFill>
                  <a:srgbClr val="FF0000"/>
                </a:solidFill>
              </a:rPr>
              <a:t>linear combination(Not Deep Neural Network</a:t>
            </a:r>
            <a:r>
              <a:rPr lang="en-US" altLang="zh-CN" sz="2800" dirty="0"/>
              <a:t>)of input features</a:t>
            </a:r>
            <a:br>
              <a:rPr lang="en-US" altLang="zh-CN" dirty="0"/>
            </a:br>
            <a:endParaRPr lang="zh-CN" altLang="en-US" dirty="0"/>
          </a:p>
        </p:txBody>
      </p:sp>
      <p:sp>
        <p:nvSpPr>
          <p:cNvPr id="2" name="日期占位符 1"/>
          <p:cNvSpPr>
            <a:spLocks noGrp="1"/>
          </p:cNvSpPr>
          <p:nvPr>
            <p:ph type="dt" sz="half" idx="10"/>
          </p:nvPr>
        </p:nvSpPr>
        <p:spPr/>
        <p:txBody>
          <a:bodyPr/>
          <a:lstStyle/>
          <a:p>
            <a:fld id="{3D9312BA-FFB9-485C-A82E-D727C56369A8}" type="datetime1">
              <a:rPr lang="en-US" altLang="zh-CN" smtClean="0"/>
              <a:t>4/8/21</a:t>
            </a:fld>
            <a:endParaRPr lang="zh-CN" altLang="en-US" dirty="0"/>
          </a:p>
        </p:txBody>
      </p:sp>
      <p:sp>
        <p:nvSpPr>
          <p:cNvPr id="5" name="灯片编号占位符 4"/>
          <p:cNvSpPr>
            <a:spLocks noGrp="1"/>
          </p:cNvSpPr>
          <p:nvPr>
            <p:ph type="sldNum" sz="quarter" idx="12"/>
          </p:nvPr>
        </p:nvSpPr>
        <p:spPr/>
        <p:txBody>
          <a:bodyPr/>
          <a:lstStyle/>
          <a:p>
            <a:fld id="{24A71AA2-6AA0-4970-9BFD-F3C4841B15F7}" type="slidenum">
              <a:rPr lang="zh-CN" altLang="en-US" smtClean="0"/>
              <a:t>15</a:t>
            </a:fld>
            <a:endParaRPr lang="zh-CN" altLang="en-US" dirty="0"/>
          </a:p>
        </p:txBody>
      </p:sp>
    </p:spTree>
    <p:extLst>
      <p:ext uri="{BB962C8B-B14F-4D97-AF65-F5344CB8AC3E}">
        <p14:creationId xmlns:p14="http://schemas.microsoft.com/office/powerpoint/2010/main" val="2812365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86577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How has </a:t>
            </a:r>
            <a:r>
              <a:rPr lang="en-US" altLang="zh-CN" sz="3600" dirty="0" err="1">
                <a:solidFill>
                  <a:schemeClr val="accent5">
                    <a:lumMod val="75000"/>
                  </a:schemeClr>
                </a:solidFill>
              </a:rPr>
              <a:t>AlphaGo</a:t>
            </a:r>
            <a:r>
              <a:rPr lang="en-US" altLang="zh-CN" sz="3600" dirty="0">
                <a:solidFill>
                  <a:schemeClr val="accent5">
                    <a:lumMod val="75000"/>
                  </a:schemeClr>
                </a:solidFill>
              </a:rPr>
              <a:t> solved this problem?</a:t>
            </a:r>
            <a:endParaRPr lang="zh-CN" altLang="en-US" sz="3600" b="1" u="sng" dirty="0"/>
          </a:p>
        </p:txBody>
      </p:sp>
      <p:sp>
        <p:nvSpPr>
          <p:cNvPr id="3" name="矩形 2"/>
          <p:cNvSpPr/>
          <p:nvPr/>
        </p:nvSpPr>
        <p:spPr>
          <a:xfrm>
            <a:off x="698500" y="2420567"/>
            <a:ext cx="10223500" cy="3554819"/>
          </a:xfrm>
          <a:prstGeom prst="rect">
            <a:avLst/>
          </a:prstGeom>
        </p:spPr>
        <p:txBody>
          <a:bodyPr wrap="square">
            <a:spAutoFit/>
          </a:bodyPr>
          <a:lstStyle/>
          <a:p>
            <a:pPr>
              <a:lnSpc>
                <a:spcPts val="4500"/>
              </a:lnSpc>
            </a:pPr>
            <a:r>
              <a:rPr lang="en-US" altLang="zh-CN" sz="2800" dirty="0"/>
              <a:t>They pass in the board  position as a </a:t>
            </a:r>
            <a:r>
              <a:rPr lang="en-US" altLang="zh-CN" sz="2800" dirty="0">
                <a:solidFill>
                  <a:srgbClr val="FF0000"/>
                </a:solidFill>
              </a:rPr>
              <a:t>19×19 image(input) </a:t>
            </a:r>
            <a:r>
              <a:rPr lang="en-US" altLang="zh-CN" sz="2800" dirty="0"/>
              <a:t>and use </a:t>
            </a:r>
            <a:r>
              <a:rPr lang="en-US" altLang="zh-CN" sz="2800" dirty="0">
                <a:solidFill>
                  <a:srgbClr val="FF0000"/>
                </a:solidFill>
              </a:rPr>
              <a:t>convolutional layers (DL)</a:t>
            </a:r>
            <a:r>
              <a:rPr lang="en-US" altLang="zh-CN" sz="2800" dirty="0"/>
              <a:t>to construct a representation of the position. They use these neural networks to reduce the effective depth and breadth of the search tree: evaluating positions  using a value network and  sampling actions using a policy network. </a:t>
            </a:r>
            <a:br>
              <a:rPr lang="en-US" altLang="zh-CN" dirty="0"/>
            </a:br>
            <a:endParaRPr lang="zh-CN" altLang="en-US" dirty="0"/>
          </a:p>
        </p:txBody>
      </p:sp>
      <p:sp>
        <p:nvSpPr>
          <p:cNvPr id="6" name="文本框 5"/>
          <p:cNvSpPr txBox="1"/>
          <p:nvPr/>
        </p:nvSpPr>
        <p:spPr>
          <a:xfrm>
            <a:off x="698500" y="1435100"/>
            <a:ext cx="10515600" cy="523220"/>
          </a:xfrm>
          <a:prstGeom prst="rect">
            <a:avLst/>
          </a:prstGeom>
          <a:noFill/>
        </p:spPr>
        <p:txBody>
          <a:bodyPr wrap="square" rtlCol="0">
            <a:spAutoFit/>
          </a:bodyPr>
          <a:lstStyle/>
          <a:p>
            <a:r>
              <a:rPr lang="en-US" altLang="zh-CN" sz="2800" dirty="0" err="1"/>
              <a:t>AlphaGo</a:t>
            </a:r>
            <a:r>
              <a:rPr lang="en-US" altLang="zh-CN" sz="2800" dirty="0"/>
              <a:t> : MCTS + SL + </a:t>
            </a:r>
            <a:r>
              <a:rPr lang="en-US" altLang="zh-CN" sz="2800" dirty="0">
                <a:solidFill>
                  <a:srgbClr val="FF0000"/>
                </a:solidFill>
              </a:rPr>
              <a:t>DL</a:t>
            </a:r>
            <a:r>
              <a:rPr lang="en-US" altLang="zh-CN" sz="2800" dirty="0"/>
              <a:t> + </a:t>
            </a:r>
            <a:r>
              <a:rPr lang="en-US" altLang="zh-CN" sz="2800" dirty="0">
                <a:solidFill>
                  <a:srgbClr val="FF0000"/>
                </a:solidFill>
              </a:rPr>
              <a:t>RL</a:t>
            </a:r>
            <a:endParaRPr lang="zh-CN" altLang="en-US" sz="2800" dirty="0">
              <a:solidFill>
                <a:srgbClr val="FF0000"/>
              </a:solidFill>
            </a:endParaRPr>
          </a:p>
        </p:txBody>
      </p:sp>
      <p:sp>
        <p:nvSpPr>
          <p:cNvPr id="2" name="日期占位符 1"/>
          <p:cNvSpPr>
            <a:spLocks noGrp="1"/>
          </p:cNvSpPr>
          <p:nvPr>
            <p:ph type="dt" sz="half" idx="10"/>
          </p:nvPr>
        </p:nvSpPr>
        <p:spPr/>
        <p:txBody>
          <a:bodyPr/>
          <a:lstStyle/>
          <a:p>
            <a:fld id="{33A7E30A-558C-4E6A-88A0-0BD1E43DA841}" type="datetime1">
              <a:rPr lang="en-US" altLang="zh-CN" smtClean="0"/>
              <a:t>4/8/21</a:t>
            </a:fld>
            <a:endParaRPr lang="zh-CN" altLang="en-US" dirty="0"/>
          </a:p>
        </p:txBody>
      </p:sp>
      <p:sp>
        <p:nvSpPr>
          <p:cNvPr id="7" name="灯片编号占位符 6"/>
          <p:cNvSpPr>
            <a:spLocks noGrp="1"/>
          </p:cNvSpPr>
          <p:nvPr>
            <p:ph type="sldNum" sz="quarter" idx="12"/>
          </p:nvPr>
        </p:nvSpPr>
        <p:spPr/>
        <p:txBody>
          <a:bodyPr/>
          <a:lstStyle/>
          <a:p>
            <a:fld id="{24A71AA2-6AA0-4970-9BFD-F3C4841B15F7}" type="slidenum">
              <a:rPr lang="zh-CN" altLang="en-US" smtClean="0"/>
              <a:t>16</a:t>
            </a:fld>
            <a:endParaRPr lang="zh-CN" altLang="en-US" dirty="0"/>
          </a:p>
        </p:txBody>
      </p:sp>
    </p:spTree>
    <p:extLst>
      <p:ext uri="{BB962C8B-B14F-4D97-AF65-F5344CB8AC3E}">
        <p14:creationId xmlns:p14="http://schemas.microsoft.com/office/powerpoint/2010/main" val="3958126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86577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err="1">
                <a:solidFill>
                  <a:schemeClr val="accent5">
                    <a:lumMod val="75000"/>
                  </a:schemeClr>
                </a:solidFill>
              </a:rPr>
              <a:t>AlphaGo</a:t>
            </a:r>
            <a:r>
              <a:rPr lang="en-US" altLang="zh-CN" sz="3600" dirty="0">
                <a:solidFill>
                  <a:schemeClr val="accent5">
                    <a:lumMod val="75000"/>
                  </a:schemeClr>
                </a:solidFill>
              </a:rPr>
              <a:t>: Convolutional Neural Network</a:t>
            </a:r>
            <a:endParaRPr lang="zh-CN" altLang="en-US" sz="3600" b="1" u="sng" dirty="0"/>
          </a:p>
        </p:txBody>
      </p:sp>
      <p:pic>
        <p:nvPicPr>
          <p:cNvPr id="2" name="图片 1"/>
          <p:cNvPicPr>
            <a:picLocks noChangeAspect="1"/>
          </p:cNvPicPr>
          <p:nvPr/>
        </p:nvPicPr>
        <p:blipFill>
          <a:blip r:embed="rId3"/>
          <a:stretch>
            <a:fillRect/>
          </a:stretch>
        </p:blipFill>
        <p:spPr>
          <a:xfrm>
            <a:off x="1462087" y="1498600"/>
            <a:ext cx="9253380" cy="3819525"/>
          </a:xfrm>
          <a:prstGeom prst="rect">
            <a:avLst/>
          </a:prstGeom>
        </p:spPr>
      </p:pic>
      <p:sp>
        <p:nvSpPr>
          <p:cNvPr id="3" name="日期占位符 2"/>
          <p:cNvSpPr>
            <a:spLocks noGrp="1"/>
          </p:cNvSpPr>
          <p:nvPr>
            <p:ph type="dt" sz="half" idx="10"/>
          </p:nvPr>
        </p:nvSpPr>
        <p:spPr/>
        <p:txBody>
          <a:bodyPr/>
          <a:lstStyle/>
          <a:p>
            <a:fld id="{2F8952F8-D9F9-485F-87E1-AD5512419F16}"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17</a:t>
            </a:fld>
            <a:endParaRPr lang="zh-CN" altLang="en-US" dirty="0"/>
          </a:p>
        </p:txBody>
      </p:sp>
    </p:spTree>
    <p:extLst>
      <p:ext uri="{BB962C8B-B14F-4D97-AF65-F5344CB8AC3E}">
        <p14:creationId xmlns:p14="http://schemas.microsoft.com/office/powerpoint/2010/main" val="3517500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86577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err="1">
                <a:solidFill>
                  <a:schemeClr val="accent5">
                    <a:lumMod val="75000"/>
                  </a:schemeClr>
                </a:solidFill>
              </a:rPr>
              <a:t>AlphaGo</a:t>
            </a:r>
            <a:r>
              <a:rPr lang="en-US" altLang="zh-CN" sz="3600" dirty="0">
                <a:solidFill>
                  <a:schemeClr val="accent5">
                    <a:lumMod val="75000"/>
                  </a:schemeClr>
                </a:solidFill>
              </a:rPr>
              <a:t>: Value Network</a:t>
            </a:r>
            <a:endParaRPr lang="zh-CN" altLang="en-US" sz="3600" b="1" u="sng" dirty="0"/>
          </a:p>
        </p:txBody>
      </p:sp>
      <p:pic>
        <p:nvPicPr>
          <p:cNvPr id="3" name="图片 2"/>
          <p:cNvPicPr>
            <a:picLocks noChangeAspect="1"/>
          </p:cNvPicPr>
          <p:nvPr/>
        </p:nvPicPr>
        <p:blipFill>
          <a:blip r:embed="rId3"/>
          <a:stretch>
            <a:fillRect/>
          </a:stretch>
        </p:blipFill>
        <p:spPr>
          <a:xfrm>
            <a:off x="1584324" y="1447800"/>
            <a:ext cx="9049371" cy="4051300"/>
          </a:xfrm>
          <a:prstGeom prst="rect">
            <a:avLst/>
          </a:prstGeom>
        </p:spPr>
      </p:pic>
      <p:sp>
        <p:nvSpPr>
          <p:cNvPr id="2" name="日期占位符 1"/>
          <p:cNvSpPr>
            <a:spLocks noGrp="1"/>
          </p:cNvSpPr>
          <p:nvPr>
            <p:ph type="dt" sz="half" idx="10"/>
          </p:nvPr>
        </p:nvSpPr>
        <p:spPr/>
        <p:txBody>
          <a:bodyPr/>
          <a:lstStyle/>
          <a:p>
            <a:fld id="{55F017D9-F51D-4260-BD3A-BABCEF8ED797}"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18</a:t>
            </a:fld>
            <a:endParaRPr lang="zh-CN" altLang="en-US" dirty="0"/>
          </a:p>
        </p:txBody>
      </p:sp>
    </p:spTree>
    <p:extLst>
      <p:ext uri="{BB962C8B-B14F-4D97-AF65-F5344CB8AC3E}">
        <p14:creationId xmlns:p14="http://schemas.microsoft.com/office/powerpoint/2010/main" val="2523574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86577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err="1">
                <a:solidFill>
                  <a:schemeClr val="accent5">
                    <a:lumMod val="75000"/>
                  </a:schemeClr>
                </a:solidFill>
              </a:rPr>
              <a:t>AlphaGo</a:t>
            </a:r>
            <a:r>
              <a:rPr lang="en-US" altLang="zh-CN" sz="3600" dirty="0">
                <a:solidFill>
                  <a:schemeClr val="accent5">
                    <a:lumMod val="75000"/>
                  </a:schemeClr>
                </a:solidFill>
              </a:rPr>
              <a:t>: Policy Network</a:t>
            </a:r>
            <a:endParaRPr lang="zh-CN" altLang="en-US" sz="3600" b="1" u="sng" dirty="0"/>
          </a:p>
        </p:txBody>
      </p:sp>
      <p:pic>
        <p:nvPicPr>
          <p:cNvPr id="2" name="图片 1"/>
          <p:cNvPicPr>
            <a:picLocks noChangeAspect="1"/>
          </p:cNvPicPr>
          <p:nvPr/>
        </p:nvPicPr>
        <p:blipFill>
          <a:blip r:embed="rId3"/>
          <a:stretch>
            <a:fillRect/>
          </a:stretch>
        </p:blipFill>
        <p:spPr>
          <a:xfrm>
            <a:off x="1554162" y="1280056"/>
            <a:ext cx="9012238" cy="4012669"/>
          </a:xfrm>
          <a:prstGeom prst="rect">
            <a:avLst/>
          </a:prstGeom>
        </p:spPr>
      </p:pic>
      <p:sp>
        <p:nvSpPr>
          <p:cNvPr id="3" name="日期占位符 2"/>
          <p:cNvSpPr>
            <a:spLocks noGrp="1"/>
          </p:cNvSpPr>
          <p:nvPr>
            <p:ph type="dt" sz="half" idx="10"/>
          </p:nvPr>
        </p:nvSpPr>
        <p:spPr/>
        <p:txBody>
          <a:bodyPr/>
          <a:lstStyle/>
          <a:p>
            <a:fld id="{0DD8B858-96E9-4800-860B-15691C0C06FA}"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19</a:t>
            </a:fld>
            <a:endParaRPr lang="zh-CN" altLang="en-US" dirty="0"/>
          </a:p>
        </p:txBody>
      </p:sp>
    </p:spTree>
    <p:extLst>
      <p:ext uri="{BB962C8B-B14F-4D97-AF65-F5344CB8AC3E}">
        <p14:creationId xmlns:p14="http://schemas.microsoft.com/office/powerpoint/2010/main" val="1333290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C71D4C37-3381-4BDA-B029-3285197CB3F1}"/>
              </a:ext>
            </a:extLst>
          </p:cNvPr>
          <p:cNvSpPr txBox="1">
            <a:spLocks/>
          </p:cNvSpPr>
          <p:nvPr/>
        </p:nvSpPr>
        <p:spPr>
          <a:xfrm>
            <a:off x="1510121" y="1361106"/>
            <a:ext cx="8965374" cy="4654684"/>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en-US" altLang="zh-CN" dirty="0">
                <a:solidFill>
                  <a:schemeClr val="accent5">
                    <a:lumMod val="75000"/>
                  </a:schemeClr>
                </a:solidFill>
              </a:rPr>
              <a:t>1. Prerequisites</a:t>
            </a:r>
          </a:p>
          <a:p>
            <a:pPr>
              <a:lnSpc>
                <a:spcPct val="170000"/>
              </a:lnSpc>
            </a:pPr>
            <a:r>
              <a:rPr lang="en-US" altLang="zh-CN" dirty="0">
                <a:solidFill>
                  <a:schemeClr val="accent5">
                    <a:lumMod val="75000"/>
                  </a:schemeClr>
                </a:solidFill>
              </a:rPr>
              <a:t>2. AlphaGo’s algorithm</a:t>
            </a:r>
          </a:p>
          <a:p>
            <a:pPr>
              <a:lnSpc>
                <a:spcPct val="170000"/>
              </a:lnSpc>
            </a:pPr>
            <a:r>
              <a:rPr lang="en-US" altLang="zh-CN" dirty="0">
                <a:solidFill>
                  <a:schemeClr val="accent5">
                    <a:lumMod val="75000"/>
                  </a:schemeClr>
                </a:solidFill>
              </a:rPr>
              <a:t>3. The specific of AlphaGo Zero/</a:t>
            </a:r>
            <a:r>
              <a:rPr lang="en-US" altLang="zh-CN" dirty="0" err="1">
                <a:solidFill>
                  <a:schemeClr val="accent5">
                    <a:lumMod val="75000"/>
                  </a:schemeClr>
                </a:solidFill>
              </a:rPr>
              <a:t>AlphaZero</a:t>
            </a:r>
            <a:endParaRPr lang="en-US" altLang="zh-CN" dirty="0">
              <a:solidFill>
                <a:schemeClr val="accent5">
                  <a:lumMod val="75000"/>
                </a:schemeClr>
              </a:solidFill>
            </a:endParaRPr>
          </a:p>
          <a:p>
            <a:pPr>
              <a:lnSpc>
                <a:spcPct val="170000"/>
              </a:lnSpc>
            </a:pPr>
            <a:r>
              <a:rPr lang="en-US" altLang="zh-CN" dirty="0">
                <a:solidFill>
                  <a:schemeClr val="accent5">
                    <a:lumMod val="75000"/>
                  </a:schemeClr>
                </a:solidFill>
              </a:rPr>
              <a:t>4. brief introduction about </a:t>
            </a:r>
            <a:r>
              <a:rPr lang="en-US" altLang="zh-CN" dirty="0" err="1">
                <a:solidFill>
                  <a:schemeClr val="accent5">
                    <a:lumMod val="75000"/>
                  </a:schemeClr>
                </a:solidFill>
              </a:rPr>
              <a:t>Muzero</a:t>
            </a:r>
            <a:endParaRPr lang="en-US" altLang="zh-CN" dirty="0">
              <a:solidFill>
                <a:schemeClr val="accent5">
                  <a:lumMod val="75000"/>
                </a:schemeClr>
              </a:solidFill>
            </a:endParaRPr>
          </a:p>
          <a:p>
            <a:pPr>
              <a:lnSpc>
                <a:spcPct val="170000"/>
              </a:lnSpc>
            </a:pPr>
            <a:r>
              <a:rPr lang="en-US" altLang="zh-CN" dirty="0">
                <a:solidFill>
                  <a:schemeClr val="accent5">
                    <a:lumMod val="75000"/>
                  </a:schemeClr>
                </a:solidFill>
              </a:rPr>
              <a:t>5. Latest research and Research institutions</a:t>
            </a:r>
            <a:endParaRPr lang="zh-CN" altLang="en-US" dirty="0">
              <a:solidFill>
                <a:schemeClr val="accent5">
                  <a:lumMod val="75000"/>
                </a:schemeClr>
              </a:solidFill>
            </a:endParaRPr>
          </a:p>
        </p:txBody>
      </p:sp>
      <p:sp>
        <p:nvSpPr>
          <p:cNvPr id="3" name="矩形 2"/>
          <p:cNvSpPr/>
          <p:nvPr/>
        </p:nvSpPr>
        <p:spPr>
          <a:xfrm>
            <a:off x="-14749" y="6710517"/>
            <a:ext cx="12221497" cy="1765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593016" y="455975"/>
            <a:ext cx="2727702" cy="646331"/>
          </a:xfrm>
          <a:prstGeom prst="rect">
            <a:avLst/>
          </a:prstGeom>
          <a:noFill/>
        </p:spPr>
        <p:txBody>
          <a:bodyPr wrap="square" rtlCol="0">
            <a:spAutoFit/>
          </a:bodyPr>
          <a:lstStyle/>
          <a:p>
            <a:r>
              <a:rPr lang="en-US" altLang="zh-CN" sz="3600" dirty="0">
                <a:latin typeface="Yu Gothic" panose="020B0400000000000000" pitchFamily="34" charset="-128"/>
                <a:ea typeface="Yu Gothic" panose="020B0400000000000000" pitchFamily="34" charset="-128"/>
              </a:rPr>
              <a:t>Outline</a:t>
            </a:r>
            <a:endParaRPr lang="zh-CN" altLang="en-US" sz="3600" dirty="0">
              <a:latin typeface="Yu Gothic" panose="020B0400000000000000" pitchFamily="34" charset="-128"/>
              <a:ea typeface="Yu Gothic" panose="020B0400000000000000" pitchFamily="34" charset="-128"/>
            </a:endParaRPr>
          </a:p>
        </p:txBody>
      </p:sp>
      <p:sp>
        <p:nvSpPr>
          <p:cNvPr id="4" name="日期占位符 3"/>
          <p:cNvSpPr>
            <a:spLocks noGrp="1"/>
          </p:cNvSpPr>
          <p:nvPr>
            <p:ph type="dt" sz="half" idx="10"/>
          </p:nvPr>
        </p:nvSpPr>
        <p:spPr/>
        <p:txBody>
          <a:bodyPr/>
          <a:lstStyle/>
          <a:p>
            <a:fld id="{D6D9CE72-D96B-4518-98D0-3B7F7F06B307}"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2</a:t>
            </a:fld>
            <a:endParaRPr lang="zh-CN" altLang="en-US" dirty="0"/>
          </a:p>
        </p:txBody>
      </p:sp>
    </p:spTree>
    <p:extLst>
      <p:ext uri="{BB962C8B-B14F-4D97-AF65-F5344CB8AC3E}">
        <p14:creationId xmlns:p14="http://schemas.microsoft.com/office/powerpoint/2010/main" val="3007943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86577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err="1">
                <a:solidFill>
                  <a:schemeClr val="accent5">
                    <a:lumMod val="75000"/>
                  </a:schemeClr>
                </a:solidFill>
              </a:rPr>
              <a:t>AlphaGo</a:t>
            </a:r>
            <a:r>
              <a:rPr lang="en-US" altLang="zh-CN" sz="3600" dirty="0">
                <a:solidFill>
                  <a:schemeClr val="accent5">
                    <a:lumMod val="75000"/>
                  </a:schemeClr>
                </a:solidFill>
              </a:rPr>
              <a:t>: Exhaustive Search</a:t>
            </a:r>
            <a:endParaRPr lang="zh-CN" altLang="en-US" sz="3600" b="1" u="sng" dirty="0"/>
          </a:p>
        </p:txBody>
      </p:sp>
      <p:pic>
        <p:nvPicPr>
          <p:cNvPr id="3" name="图片 2"/>
          <p:cNvPicPr>
            <a:picLocks noChangeAspect="1"/>
          </p:cNvPicPr>
          <p:nvPr/>
        </p:nvPicPr>
        <p:blipFill>
          <a:blip r:embed="rId3"/>
          <a:stretch>
            <a:fillRect/>
          </a:stretch>
        </p:blipFill>
        <p:spPr>
          <a:xfrm>
            <a:off x="844549" y="1371600"/>
            <a:ext cx="10207801" cy="3949699"/>
          </a:xfrm>
          <a:prstGeom prst="rect">
            <a:avLst/>
          </a:prstGeom>
        </p:spPr>
      </p:pic>
      <p:sp>
        <p:nvSpPr>
          <p:cNvPr id="2" name="日期占位符 1"/>
          <p:cNvSpPr>
            <a:spLocks noGrp="1"/>
          </p:cNvSpPr>
          <p:nvPr>
            <p:ph type="dt" sz="half" idx="10"/>
          </p:nvPr>
        </p:nvSpPr>
        <p:spPr/>
        <p:txBody>
          <a:bodyPr/>
          <a:lstStyle/>
          <a:p>
            <a:fld id="{C2CD024F-D61E-40BE-8812-3C75C6C4B46B}"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20</a:t>
            </a:fld>
            <a:endParaRPr lang="zh-CN" altLang="en-US" dirty="0"/>
          </a:p>
        </p:txBody>
      </p:sp>
    </p:spTree>
    <p:extLst>
      <p:ext uri="{BB962C8B-B14F-4D97-AF65-F5344CB8AC3E}">
        <p14:creationId xmlns:p14="http://schemas.microsoft.com/office/powerpoint/2010/main" val="2348370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86577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err="1">
                <a:solidFill>
                  <a:schemeClr val="accent5">
                    <a:lumMod val="75000"/>
                  </a:schemeClr>
                </a:solidFill>
              </a:rPr>
              <a:t>AlphaGo</a:t>
            </a:r>
            <a:r>
              <a:rPr lang="en-US" altLang="zh-CN" sz="3600" dirty="0">
                <a:solidFill>
                  <a:schemeClr val="accent5">
                    <a:lumMod val="75000"/>
                  </a:schemeClr>
                </a:solidFill>
              </a:rPr>
              <a:t>: MCTS</a:t>
            </a:r>
            <a:endParaRPr lang="zh-CN" altLang="en-US" sz="3600" b="1" u="sng" dirty="0"/>
          </a:p>
        </p:txBody>
      </p:sp>
      <p:pic>
        <p:nvPicPr>
          <p:cNvPr id="2" name="图片 1"/>
          <p:cNvPicPr>
            <a:picLocks noChangeAspect="1"/>
          </p:cNvPicPr>
          <p:nvPr/>
        </p:nvPicPr>
        <p:blipFill>
          <a:blip r:embed="rId3"/>
          <a:stretch>
            <a:fillRect/>
          </a:stretch>
        </p:blipFill>
        <p:spPr>
          <a:xfrm>
            <a:off x="1019174" y="1422400"/>
            <a:ext cx="10220005" cy="3898900"/>
          </a:xfrm>
          <a:prstGeom prst="rect">
            <a:avLst/>
          </a:prstGeom>
        </p:spPr>
      </p:pic>
      <p:sp>
        <p:nvSpPr>
          <p:cNvPr id="3" name="日期占位符 2"/>
          <p:cNvSpPr>
            <a:spLocks noGrp="1"/>
          </p:cNvSpPr>
          <p:nvPr>
            <p:ph type="dt" sz="half" idx="10"/>
          </p:nvPr>
        </p:nvSpPr>
        <p:spPr/>
        <p:txBody>
          <a:bodyPr/>
          <a:lstStyle/>
          <a:p>
            <a:fld id="{BC785FC2-6881-484C-81A4-0EDDDFB43994}"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21</a:t>
            </a:fld>
            <a:endParaRPr lang="zh-CN" altLang="en-US" dirty="0"/>
          </a:p>
        </p:txBody>
      </p:sp>
    </p:spTree>
    <p:extLst>
      <p:ext uri="{BB962C8B-B14F-4D97-AF65-F5344CB8AC3E}">
        <p14:creationId xmlns:p14="http://schemas.microsoft.com/office/powerpoint/2010/main" val="2224634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86577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err="1">
                <a:solidFill>
                  <a:schemeClr val="accent5">
                    <a:lumMod val="75000"/>
                  </a:schemeClr>
                </a:solidFill>
              </a:rPr>
              <a:t>AlphaGo</a:t>
            </a:r>
            <a:r>
              <a:rPr lang="en-US" altLang="zh-CN" sz="3600" dirty="0">
                <a:solidFill>
                  <a:schemeClr val="accent5">
                    <a:lumMod val="75000"/>
                  </a:schemeClr>
                </a:solidFill>
              </a:rPr>
              <a:t>: MC</a:t>
            </a:r>
            <a:endParaRPr lang="zh-CN" altLang="en-US" sz="3600" b="1" u="sng" dirty="0"/>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350" y="882650"/>
            <a:ext cx="5314950" cy="5314950"/>
          </a:xfrm>
          <a:prstGeom prst="rect">
            <a:avLst/>
          </a:prstGeom>
        </p:spPr>
      </p:pic>
      <p:sp>
        <p:nvSpPr>
          <p:cNvPr id="2" name="日期占位符 1"/>
          <p:cNvSpPr>
            <a:spLocks noGrp="1"/>
          </p:cNvSpPr>
          <p:nvPr>
            <p:ph type="dt" sz="half" idx="10"/>
          </p:nvPr>
        </p:nvSpPr>
        <p:spPr/>
        <p:txBody>
          <a:bodyPr/>
          <a:lstStyle/>
          <a:p>
            <a:fld id="{4383AE5C-0692-4183-8222-25FC76C01D02}"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22</a:t>
            </a:fld>
            <a:endParaRPr lang="zh-CN" altLang="en-US" dirty="0"/>
          </a:p>
        </p:txBody>
      </p:sp>
    </p:spTree>
    <p:extLst>
      <p:ext uri="{BB962C8B-B14F-4D97-AF65-F5344CB8AC3E}">
        <p14:creationId xmlns:p14="http://schemas.microsoft.com/office/powerpoint/2010/main" val="470633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86577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MCTS(Monte Carlo Tree Search )</a:t>
            </a:r>
            <a:endParaRPr lang="zh-CN" altLang="en-US" sz="3600" b="1" u="sng" dirty="0"/>
          </a:p>
        </p:txBody>
      </p:sp>
      <p:sp>
        <p:nvSpPr>
          <p:cNvPr id="3" name="矩形 2"/>
          <p:cNvSpPr/>
          <p:nvPr/>
        </p:nvSpPr>
        <p:spPr>
          <a:xfrm>
            <a:off x="838200" y="1464439"/>
            <a:ext cx="10401300" cy="4131900"/>
          </a:xfrm>
          <a:prstGeom prst="rect">
            <a:avLst/>
          </a:prstGeom>
        </p:spPr>
        <p:txBody>
          <a:bodyPr wrap="square">
            <a:spAutoFit/>
          </a:bodyPr>
          <a:lstStyle/>
          <a:p>
            <a:pPr algn="just">
              <a:lnSpc>
                <a:spcPts val="4500"/>
              </a:lnSpc>
            </a:pPr>
            <a:r>
              <a:rPr lang="en-US" altLang="zh-CN" sz="2800" dirty="0"/>
              <a:t>        MCTS uses Monte Carlo </a:t>
            </a:r>
            <a:r>
              <a:rPr lang="en-US" altLang="zh-CN" sz="2800" dirty="0">
                <a:solidFill>
                  <a:srgbClr val="FF0000"/>
                </a:solidFill>
              </a:rPr>
              <a:t>rollouts</a:t>
            </a:r>
            <a:r>
              <a:rPr lang="en-US" altLang="zh-CN" sz="2800" dirty="0"/>
              <a:t> to estimate the value of each state in a search tree. As more simulations are executed, the search tree grows larger and the relevant values become more accurate. The policy used to select actions during search is also improved over time, by selecting children with higher values. Asymptotically, this policy converges to optimal play, and the evaluations converge to the optimal value function. </a:t>
            </a:r>
            <a:endParaRPr lang="zh-CN" altLang="en-US" dirty="0"/>
          </a:p>
        </p:txBody>
      </p:sp>
      <p:sp>
        <p:nvSpPr>
          <p:cNvPr id="2" name="日期占位符 1"/>
          <p:cNvSpPr>
            <a:spLocks noGrp="1"/>
          </p:cNvSpPr>
          <p:nvPr>
            <p:ph type="dt" sz="half" idx="10"/>
          </p:nvPr>
        </p:nvSpPr>
        <p:spPr/>
        <p:txBody>
          <a:bodyPr/>
          <a:lstStyle/>
          <a:p>
            <a:fld id="{A9698299-D460-4C54-BBDF-042D9B236958}"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23</a:t>
            </a:fld>
            <a:endParaRPr lang="zh-CN" altLang="en-US" dirty="0"/>
          </a:p>
        </p:txBody>
      </p:sp>
    </p:spTree>
    <p:extLst>
      <p:ext uri="{BB962C8B-B14F-4D97-AF65-F5344CB8AC3E}">
        <p14:creationId xmlns:p14="http://schemas.microsoft.com/office/powerpoint/2010/main" val="1786324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86577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MCTS(Monte Carlo Tree Search )</a:t>
            </a:r>
            <a:endParaRPr lang="zh-CN" altLang="en-US" sz="3600" b="1" u="sng" dirty="0"/>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4394200"/>
            <a:ext cx="6019800" cy="200660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200" y="1257300"/>
            <a:ext cx="7138866" cy="3009900"/>
          </a:xfrm>
          <a:prstGeom prst="rect">
            <a:avLst/>
          </a:prstGeom>
        </p:spPr>
      </p:pic>
      <p:sp>
        <p:nvSpPr>
          <p:cNvPr id="2" name="日期占位符 1"/>
          <p:cNvSpPr>
            <a:spLocks noGrp="1"/>
          </p:cNvSpPr>
          <p:nvPr>
            <p:ph type="dt" sz="half" idx="10"/>
          </p:nvPr>
        </p:nvSpPr>
        <p:spPr/>
        <p:txBody>
          <a:bodyPr/>
          <a:lstStyle/>
          <a:p>
            <a:fld id="{76352B3D-3D62-4477-95CA-31D7A111521A}" type="datetime1">
              <a:rPr lang="en-US" altLang="zh-CN" smtClean="0"/>
              <a:t>4/8/21</a:t>
            </a:fld>
            <a:endParaRPr lang="zh-CN" altLang="en-US" dirty="0"/>
          </a:p>
        </p:txBody>
      </p:sp>
      <p:sp>
        <p:nvSpPr>
          <p:cNvPr id="7" name="灯片编号占位符 6"/>
          <p:cNvSpPr>
            <a:spLocks noGrp="1"/>
          </p:cNvSpPr>
          <p:nvPr>
            <p:ph type="sldNum" sz="quarter" idx="12"/>
          </p:nvPr>
        </p:nvSpPr>
        <p:spPr/>
        <p:txBody>
          <a:bodyPr/>
          <a:lstStyle/>
          <a:p>
            <a:fld id="{24A71AA2-6AA0-4970-9BFD-F3C4841B15F7}" type="slidenum">
              <a:rPr lang="zh-CN" altLang="en-US" smtClean="0"/>
              <a:t>24</a:t>
            </a:fld>
            <a:endParaRPr lang="zh-CN" altLang="en-US" dirty="0"/>
          </a:p>
        </p:txBody>
      </p:sp>
    </p:spTree>
    <p:extLst>
      <p:ext uri="{BB962C8B-B14F-4D97-AF65-F5344CB8AC3E}">
        <p14:creationId xmlns:p14="http://schemas.microsoft.com/office/powerpoint/2010/main" val="4083789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92419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MCTS(Monte Carlo Tree Search ) in </a:t>
            </a:r>
            <a:r>
              <a:rPr lang="en-US" altLang="zh-CN" sz="3600" dirty="0" err="1">
                <a:solidFill>
                  <a:schemeClr val="accent5">
                    <a:lumMod val="75000"/>
                  </a:schemeClr>
                </a:solidFill>
              </a:rPr>
              <a:t>AlphaGo</a:t>
            </a:r>
            <a:endParaRPr lang="zh-CN" altLang="en-US" sz="3600" b="1" u="sng" dirty="0"/>
          </a:p>
        </p:txBody>
      </p:sp>
      <p:pic>
        <p:nvPicPr>
          <p:cNvPr id="2" name="图片 1"/>
          <p:cNvPicPr>
            <a:picLocks noChangeAspect="1"/>
          </p:cNvPicPr>
          <p:nvPr/>
        </p:nvPicPr>
        <p:blipFill>
          <a:blip r:embed="rId3"/>
          <a:stretch>
            <a:fillRect/>
          </a:stretch>
        </p:blipFill>
        <p:spPr>
          <a:xfrm>
            <a:off x="1038225" y="1912937"/>
            <a:ext cx="10115550" cy="3362325"/>
          </a:xfrm>
          <a:prstGeom prst="rect">
            <a:avLst/>
          </a:prstGeom>
        </p:spPr>
      </p:pic>
      <p:sp>
        <p:nvSpPr>
          <p:cNvPr id="3" name="日期占位符 2"/>
          <p:cNvSpPr>
            <a:spLocks noGrp="1"/>
          </p:cNvSpPr>
          <p:nvPr>
            <p:ph type="dt" sz="half" idx="10"/>
          </p:nvPr>
        </p:nvSpPr>
        <p:spPr/>
        <p:txBody>
          <a:bodyPr/>
          <a:lstStyle/>
          <a:p>
            <a:fld id="{388639BB-084B-4249-8DBC-170C5B496E3F}"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25</a:t>
            </a:fld>
            <a:endParaRPr lang="zh-CN" altLang="en-US" dirty="0"/>
          </a:p>
        </p:txBody>
      </p:sp>
    </p:spTree>
    <p:extLst>
      <p:ext uri="{BB962C8B-B14F-4D97-AF65-F5344CB8AC3E}">
        <p14:creationId xmlns:p14="http://schemas.microsoft.com/office/powerpoint/2010/main" val="2273848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92419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err="1">
                <a:solidFill>
                  <a:schemeClr val="accent5">
                    <a:lumMod val="75000"/>
                  </a:schemeClr>
                </a:solidFill>
              </a:rPr>
              <a:t>AlphaGo</a:t>
            </a:r>
            <a:endParaRPr lang="zh-CN" altLang="en-US" sz="3600" b="1" u="sng" dirty="0"/>
          </a:p>
        </p:txBody>
      </p:sp>
      <p:pic>
        <p:nvPicPr>
          <p:cNvPr id="5" name="图片 4" descr="2021-04-02 15-18-30屏幕截图"/>
          <p:cNvPicPr/>
          <p:nvPr/>
        </p:nvPicPr>
        <p:blipFill>
          <a:blip r:embed="rId3"/>
          <a:stretch>
            <a:fillRect/>
          </a:stretch>
        </p:blipFill>
        <p:spPr>
          <a:xfrm>
            <a:off x="359228" y="1473200"/>
            <a:ext cx="11019972" cy="3984625"/>
          </a:xfrm>
          <a:prstGeom prst="rect">
            <a:avLst/>
          </a:prstGeom>
        </p:spPr>
      </p:pic>
      <p:sp>
        <p:nvSpPr>
          <p:cNvPr id="2" name="日期占位符 1"/>
          <p:cNvSpPr>
            <a:spLocks noGrp="1"/>
          </p:cNvSpPr>
          <p:nvPr>
            <p:ph type="dt" sz="half" idx="10"/>
          </p:nvPr>
        </p:nvSpPr>
        <p:spPr/>
        <p:txBody>
          <a:bodyPr/>
          <a:lstStyle/>
          <a:p>
            <a:fld id="{00FBA86F-28FD-45CC-9B9E-B2430CD6CAFD}"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26</a:t>
            </a:fld>
            <a:endParaRPr lang="zh-CN" altLang="en-US" dirty="0"/>
          </a:p>
        </p:txBody>
      </p:sp>
    </p:spTree>
    <p:extLst>
      <p:ext uri="{BB962C8B-B14F-4D97-AF65-F5344CB8AC3E}">
        <p14:creationId xmlns:p14="http://schemas.microsoft.com/office/powerpoint/2010/main" val="3737143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92419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Deep Reinforcement Learning in </a:t>
            </a:r>
            <a:r>
              <a:rPr lang="en-US" altLang="zh-CN" sz="3600" dirty="0" err="1">
                <a:solidFill>
                  <a:schemeClr val="accent5">
                    <a:lumMod val="75000"/>
                  </a:schemeClr>
                </a:solidFill>
              </a:rPr>
              <a:t>AlphaGo</a:t>
            </a:r>
            <a:endParaRPr lang="zh-CN" altLang="en-US" sz="3600" b="1" u="sng" dirty="0"/>
          </a:p>
        </p:txBody>
      </p:sp>
      <p:pic>
        <p:nvPicPr>
          <p:cNvPr id="2" name="图片 1"/>
          <p:cNvPicPr>
            <a:picLocks noChangeAspect="1"/>
          </p:cNvPicPr>
          <p:nvPr/>
        </p:nvPicPr>
        <p:blipFill>
          <a:blip r:embed="rId3"/>
          <a:stretch>
            <a:fillRect/>
          </a:stretch>
        </p:blipFill>
        <p:spPr>
          <a:xfrm>
            <a:off x="460828" y="1791221"/>
            <a:ext cx="11213665" cy="3016815"/>
          </a:xfrm>
          <a:prstGeom prst="rect">
            <a:avLst/>
          </a:prstGeom>
        </p:spPr>
      </p:pic>
      <p:sp>
        <p:nvSpPr>
          <p:cNvPr id="3" name="日期占位符 2"/>
          <p:cNvSpPr>
            <a:spLocks noGrp="1"/>
          </p:cNvSpPr>
          <p:nvPr>
            <p:ph type="dt" sz="half" idx="10"/>
          </p:nvPr>
        </p:nvSpPr>
        <p:spPr/>
        <p:txBody>
          <a:bodyPr/>
          <a:lstStyle/>
          <a:p>
            <a:fld id="{0B8706D4-256C-47F3-8920-03D6D7B3A9BE}"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27</a:t>
            </a:fld>
            <a:endParaRPr lang="zh-CN" altLang="en-US" dirty="0"/>
          </a:p>
        </p:txBody>
      </p:sp>
    </p:spTree>
    <p:extLst>
      <p:ext uri="{BB962C8B-B14F-4D97-AF65-F5344CB8AC3E}">
        <p14:creationId xmlns:p14="http://schemas.microsoft.com/office/powerpoint/2010/main" val="3778526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92419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Supervised learning of policy networks</a:t>
            </a:r>
            <a:endParaRPr lang="zh-CN" altLang="en-US" sz="3600" b="1" u="sng" dirty="0"/>
          </a:p>
        </p:txBody>
      </p:sp>
      <p:pic>
        <p:nvPicPr>
          <p:cNvPr id="3" name="图片 2"/>
          <p:cNvPicPr>
            <a:picLocks noChangeAspect="1"/>
          </p:cNvPicPr>
          <p:nvPr/>
        </p:nvPicPr>
        <p:blipFill>
          <a:blip r:embed="rId3"/>
          <a:stretch>
            <a:fillRect/>
          </a:stretch>
        </p:blipFill>
        <p:spPr>
          <a:xfrm>
            <a:off x="850725" y="1314739"/>
            <a:ext cx="10422699" cy="4011368"/>
          </a:xfrm>
          <a:prstGeom prst="rect">
            <a:avLst/>
          </a:prstGeom>
        </p:spPr>
      </p:pic>
      <p:sp>
        <p:nvSpPr>
          <p:cNvPr id="2" name="日期占位符 1"/>
          <p:cNvSpPr>
            <a:spLocks noGrp="1"/>
          </p:cNvSpPr>
          <p:nvPr>
            <p:ph type="dt" sz="half" idx="10"/>
          </p:nvPr>
        </p:nvSpPr>
        <p:spPr/>
        <p:txBody>
          <a:bodyPr/>
          <a:lstStyle/>
          <a:p>
            <a:fld id="{142C955B-3ACA-4A9B-B31A-E91D2C13301F}"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28</a:t>
            </a:fld>
            <a:endParaRPr lang="zh-CN" altLang="en-US" dirty="0"/>
          </a:p>
        </p:txBody>
      </p:sp>
    </p:spTree>
    <p:extLst>
      <p:ext uri="{BB962C8B-B14F-4D97-AF65-F5344CB8AC3E}">
        <p14:creationId xmlns:p14="http://schemas.microsoft.com/office/powerpoint/2010/main" val="2501389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92419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Reinforcement learning of policy networks</a:t>
            </a:r>
            <a:endParaRPr lang="zh-CN" altLang="en-US" sz="3600" b="1" u="sng" dirty="0"/>
          </a:p>
        </p:txBody>
      </p:sp>
      <p:pic>
        <p:nvPicPr>
          <p:cNvPr id="2" name="图片 1"/>
          <p:cNvPicPr>
            <a:picLocks noChangeAspect="1"/>
          </p:cNvPicPr>
          <p:nvPr/>
        </p:nvPicPr>
        <p:blipFill>
          <a:blip r:embed="rId3"/>
          <a:stretch>
            <a:fillRect/>
          </a:stretch>
        </p:blipFill>
        <p:spPr>
          <a:xfrm>
            <a:off x="779295" y="1387530"/>
            <a:ext cx="9928810" cy="4020665"/>
          </a:xfrm>
          <a:prstGeom prst="rect">
            <a:avLst/>
          </a:prstGeom>
        </p:spPr>
      </p:pic>
      <p:sp>
        <p:nvSpPr>
          <p:cNvPr id="3" name="日期占位符 2"/>
          <p:cNvSpPr>
            <a:spLocks noGrp="1"/>
          </p:cNvSpPr>
          <p:nvPr>
            <p:ph type="dt" sz="half" idx="10"/>
          </p:nvPr>
        </p:nvSpPr>
        <p:spPr/>
        <p:txBody>
          <a:bodyPr/>
          <a:lstStyle/>
          <a:p>
            <a:fld id="{1FEDB127-44FE-433A-B818-AE613BE511EB}"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29</a:t>
            </a:fld>
            <a:endParaRPr lang="zh-CN" altLang="en-US" dirty="0"/>
          </a:p>
        </p:txBody>
      </p:sp>
    </p:spTree>
    <p:extLst>
      <p:ext uri="{BB962C8B-B14F-4D97-AF65-F5344CB8AC3E}">
        <p14:creationId xmlns:p14="http://schemas.microsoft.com/office/powerpoint/2010/main" val="385815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72EA14-EE8F-455C-B21D-D219470D235A}"/>
              </a:ext>
            </a:extLst>
          </p:cNvPr>
          <p:cNvSpPr>
            <a:spLocks noGrp="1"/>
          </p:cNvSpPr>
          <p:nvPr>
            <p:ph type="title"/>
          </p:nvPr>
        </p:nvSpPr>
        <p:spPr>
          <a:xfrm>
            <a:off x="838200" y="714906"/>
            <a:ext cx="10515600" cy="1325563"/>
          </a:xfrm>
        </p:spPr>
        <p:txBody>
          <a:bodyPr/>
          <a:lstStyle/>
          <a:p>
            <a:r>
              <a:rPr lang="en-US" altLang="zh-CN" dirty="0"/>
              <a:t>Sequential decision making</a:t>
            </a:r>
            <a:endParaRPr lang="zh-CN" altLang="en-US" dirty="0"/>
          </a:p>
        </p:txBody>
      </p:sp>
      <p:sp>
        <p:nvSpPr>
          <p:cNvPr id="4" name="标题 1">
            <a:extLst>
              <a:ext uri="{FF2B5EF4-FFF2-40B4-BE49-F238E27FC236}">
                <a16:creationId xmlns:a16="http://schemas.microsoft.com/office/drawing/2014/main" id="{CBB0B79E-296A-4B29-A07B-41C3F43C3DB9}"/>
              </a:ext>
            </a:extLst>
          </p:cNvPr>
          <p:cNvSpPr txBox="1">
            <a:spLocks/>
          </p:cNvSpPr>
          <p:nvPr/>
        </p:nvSpPr>
        <p:spPr>
          <a:xfrm>
            <a:off x="224853" y="302760"/>
            <a:ext cx="2859888"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t>Prerequisites</a:t>
            </a:r>
            <a:endParaRPr lang="zh-CN" altLang="en-US" sz="3600" b="1" u="sng" dirty="0"/>
          </a:p>
        </p:txBody>
      </p:sp>
      <p:pic>
        <p:nvPicPr>
          <p:cNvPr id="3" name="图片 2"/>
          <p:cNvPicPr>
            <a:picLocks noChangeAspect="1"/>
          </p:cNvPicPr>
          <p:nvPr/>
        </p:nvPicPr>
        <p:blipFill>
          <a:blip r:embed="rId3"/>
          <a:stretch>
            <a:fillRect/>
          </a:stretch>
        </p:blipFill>
        <p:spPr>
          <a:xfrm>
            <a:off x="2160141" y="1831922"/>
            <a:ext cx="7582958" cy="3905795"/>
          </a:xfrm>
          <a:prstGeom prst="rect">
            <a:avLst/>
          </a:prstGeom>
        </p:spPr>
      </p:pic>
      <p:sp>
        <p:nvSpPr>
          <p:cNvPr id="5" name="日期占位符 4"/>
          <p:cNvSpPr>
            <a:spLocks noGrp="1"/>
          </p:cNvSpPr>
          <p:nvPr>
            <p:ph type="dt" sz="half" idx="10"/>
          </p:nvPr>
        </p:nvSpPr>
        <p:spPr/>
        <p:txBody>
          <a:bodyPr/>
          <a:lstStyle/>
          <a:p>
            <a:fld id="{242C3A8F-0DFC-43C1-AB7E-BA4E1555E0C3}" type="datetime1">
              <a:rPr lang="en-US" altLang="zh-CN" smtClean="0"/>
              <a:t>4/8/21</a:t>
            </a:fld>
            <a:endParaRPr lang="zh-CN" altLang="en-US" dirty="0"/>
          </a:p>
        </p:txBody>
      </p:sp>
      <p:sp>
        <p:nvSpPr>
          <p:cNvPr id="7" name="灯片编号占位符 6"/>
          <p:cNvSpPr>
            <a:spLocks noGrp="1"/>
          </p:cNvSpPr>
          <p:nvPr>
            <p:ph type="sldNum" sz="quarter" idx="12"/>
          </p:nvPr>
        </p:nvSpPr>
        <p:spPr/>
        <p:txBody>
          <a:bodyPr/>
          <a:lstStyle/>
          <a:p>
            <a:fld id="{24A71AA2-6AA0-4970-9BFD-F3C4841B15F7}" type="slidenum">
              <a:rPr lang="zh-CN" altLang="en-US" smtClean="0"/>
              <a:t>3</a:t>
            </a:fld>
            <a:endParaRPr lang="zh-CN" altLang="en-US" dirty="0"/>
          </a:p>
        </p:txBody>
      </p:sp>
    </p:spTree>
    <p:extLst>
      <p:ext uri="{BB962C8B-B14F-4D97-AF65-F5344CB8AC3E}">
        <p14:creationId xmlns:p14="http://schemas.microsoft.com/office/powerpoint/2010/main" val="1787389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92419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Reinforcement learning of value network</a:t>
            </a:r>
            <a:endParaRPr lang="zh-CN" altLang="en-US" sz="3600" b="1" u="sng" dirty="0"/>
          </a:p>
        </p:txBody>
      </p:sp>
      <p:pic>
        <p:nvPicPr>
          <p:cNvPr id="2" name="图片 1"/>
          <p:cNvPicPr>
            <a:picLocks noChangeAspect="1"/>
          </p:cNvPicPr>
          <p:nvPr/>
        </p:nvPicPr>
        <p:blipFill>
          <a:blip r:embed="rId3"/>
          <a:stretch>
            <a:fillRect/>
          </a:stretch>
        </p:blipFill>
        <p:spPr>
          <a:xfrm>
            <a:off x="561223" y="1255724"/>
            <a:ext cx="10664240" cy="4279805"/>
          </a:xfrm>
          <a:prstGeom prst="rect">
            <a:avLst/>
          </a:prstGeom>
        </p:spPr>
      </p:pic>
      <p:sp>
        <p:nvSpPr>
          <p:cNvPr id="3" name="日期占位符 2"/>
          <p:cNvSpPr>
            <a:spLocks noGrp="1"/>
          </p:cNvSpPr>
          <p:nvPr>
            <p:ph type="dt" sz="half" idx="10"/>
          </p:nvPr>
        </p:nvSpPr>
        <p:spPr/>
        <p:txBody>
          <a:bodyPr/>
          <a:lstStyle/>
          <a:p>
            <a:fld id="{40A94519-914F-444A-817C-B6AF1F0E2C65}"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30</a:t>
            </a:fld>
            <a:endParaRPr lang="zh-CN" altLang="en-US" dirty="0"/>
          </a:p>
        </p:txBody>
      </p:sp>
    </p:spTree>
    <p:extLst>
      <p:ext uri="{BB962C8B-B14F-4D97-AF65-F5344CB8AC3E}">
        <p14:creationId xmlns:p14="http://schemas.microsoft.com/office/powerpoint/2010/main" val="2733070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92419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Deep blue vs </a:t>
            </a:r>
            <a:r>
              <a:rPr lang="en-US" altLang="zh-CN" sz="3600" dirty="0" err="1">
                <a:solidFill>
                  <a:schemeClr val="accent5">
                    <a:lumMod val="75000"/>
                  </a:schemeClr>
                </a:solidFill>
              </a:rPr>
              <a:t>AlphaGo</a:t>
            </a:r>
            <a:endParaRPr lang="zh-CN" altLang="en-US" sz="3600" b="1" u="sng" dirty="0"/>
          </a:p>
        </p:txBody>
      </p:sp>
      <p:pic>
        <p:nvPicPr>
          <p:cNvPr id="3" name="图片 2"/>
          <p:cNvPicPr>
            <a:picLocks noChangeAspect="1"/>
          </p:cNvPicPr>
          <p:nvPr/>
        </p:nvPicPr>
        <p:blipFill>
          <a:blip r:embed="rId3"/>
          <a:stretch>
            <a:fillRect/>
          </a:stretch>
        </p:blipFill>
        <p:spPr>
          <a:xfrm>
            <a:off x="1212431" y="1145845"/>
            <a:ext cx="9363327" cy="4760657"/>
          </a:xfrm>
          <a:prstGeom prst="rect">
            <a:avLst/>
          </a:prstGeom>
        </p:spPr>
      </p:pic>
      <p:sp>
        <p:nvSpPr>
          <p:cNvPr id="2" name="日期占位符 1"/>
          <p:cNvSpPr>
            <a:spLocks noGrp="1"/>
          </p:cNvSpPr>
          <p:nvPr>
            <p:ph type="dt" sz="half" idx="10"/>
          </p:nvPr>
        </p:nvSpPr>
        <p:spPr/>
        <p:txBody>
          <a:bodyPr/>
          <a:lstStyle/>
          <a:p>
            <a:fld id="{565CFDCD-F583-41F1-AA73-47D816AF2370}"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31</a:t>
            </a:fld>
            <a:endParaRPr lang="zh-CN" altLang="en-US" dirty="0"/>
          </a:p>
        </p:txBody>
      </p:sp>
    </p:spTree>
    <p:extLst>
      <p:ext uri="{BB962C8B-B14F-4D97-AF65-F5344CB8AC3E}">
        <p14:creationId xmlns:p14="http://schemas.microsoft.com/office/powerpoint/2010/main" val="3378974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92419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err="1">
                <a:solidFill>
                  <a:schemeClr val="accent5">
                    <a:lumMod val="75000"/>
                  </a:schemeClr>
                </a:solidFill>
              </a:rPr>
              <a:t>AlphaGo</a:t>
            </a:r>
            <a:r>
              <a:rPr lang="en-US" altLang="zh-CN" sz="3600" dirty="0">
                <a:solidFill>
                  <a:schemeClr val="accent5">
                    <a:lumMod val="75000"/>
                  </a:schemeClr>
                </a:solidFill>
              </a:rPr>
              <a:t> Zero</a:t>
            </a:r>
            <a:endParaRPr lang="zh-CN" altLang="en-US" sz="3600" b="1" u="sng" dirty="0"/>
          </a:p>
        </p:txBody>
      </p:sp>
      <p:sp>
        <p:nvSpPr>
          <p:cNvPr id="5" name="文本框 4"/>
          <p:cNvSpPr txBox="1"/>
          <p:nvPr/>
        </p:nvSpPr>
        <p:spPr>
          <a:xfrm>
            <a:off x="825500" y="1320800"/>
            <a:ext cx="10617200" cy="5262979"/>
          </a:xfrm>
          <a:prstGeom prst="rect">
            <a:avLst/>
          </a:prstGeom>
          <a:noFill/>
        </p:spPr>
        <p:txBody>
          <a:bodyPr wrap="square" rtlCol="0">
            <a:spAutoFit/>
          </a:bodyPr>
          <a:lstStyle/>
          <a:p>
            <a:pPr algn="just"/>
            <a:r>
              <a:rPr lang="en-US" altLang="zh-CN" sz="3200" dirty="0">
                <a:solidFill>
                  <a:srgbClr val="00B0F0"/>
                </a:solidFill>
              </a:rPr>
              <a:t>Differs from </a:t>
            </a:r>
            <a:r>
              <a:rPr lang="en-US" altLang="zh-CN" sz="3200" dirty="0" err="1">
                <a:solidFill>
                  <a:srgbClr val="00B0F0"/>
                </a:solidFill>
              </a:rPr>
              <a:t>AlphaGo</a:t>
            </a:r>
            <a:r>
              <a:rPr lang="en-US" altLang="zh-CN" sz="3200" dirty="0">
                <a:solidFill>
                  <a:srgbClr val="00B0F0"/>
                </a:solidFill>
              </a:rPr>
              <a:t> in 4 aspects</a:t>
            </a:r>
            <a:r>
              <a:rPr lang="en-US" altLang="zh-CN" sz="3600" dirty="0"/>
              <a:t>:</a:t>
            </a:r>
          </a:p>
          <a:p>
            <a:pPr algn="just">
              <a:lnSpc>
                <a:spcPts val="4500"/>
              </a:lnSpc>
            </a:pPr>
            <a:r>
              <a:rPr lang="en-US" altLang="zh-CN" sz="3200" dirty="0"/>
              <a:t>    </a:t>
            </a:r>
            <a:r>
              <a:rPr lang="en-US" altLang="zh-CN" sz="2400" dirty="0"/>
              <a:t>1.It is trained solely by self­-play reinforcement learning, starting from random play, without any supervision or use of human data. </a:t>
            </a:r>
          </a:p>
          <a:p>
            <a:pPr algn="just">
              <a:lnSpc>
                <a:spcPts val="4500"/>
              </a:lnSpc>
            </a:pPr>
            <a:r>
              <a:rPr lang="en-US" altLang="zh-CN" sz="2400" dirty="0"/>
              <a:t>      2.It uses only the black and white stones from the board as input features.</a:t>
            </a:r>
          </a:p>
          <a:p>
            <a:pPr algn="just">
              <a:lnSpc>
                <a:spcPts val="4500"/>
              </a:lnSpc>
            </a:pPr>
            <a:r>
              <a:rPr lang="en-US" altLang="zh-CN" sz="2400" dirty="0"/>
              <a:t>      3.It uses a single neural network, rather than separate policy and value networks. </a:t>
            </a:r>
          </a:p>
          <a:p>
            <a:pPr algn="just">
              <a:lnSpc>
                <a:spcPts val="4500"/>
              </a:lnSpc>
            </a:pPr>
            <a:r>
              <a:rPr lang="en-US" altLang="zh-CN" sz="2400" dirty="0"/>
              <a:t>      4.It uses a simpler tree search that relies upon this single neural network to evaluate positions and sample moves, without performing any </a:t>
            </a:r>
            <a:r>
              <a:rPr lang="en-US" altLang="zh-CN" sz="2400" dirty="0">
                <a:solidFill>
                  <a:srgbClr val="FF0000"/>
                </a:solidFill>
              </a:rPr>
              <a:t>Monte Carlo rollouts(Still use MCTS)</a:t>
            </a:r>
            <a:r>
              <a:rPr lang="en-US" altLang="zh-CN" sz="2400" dirty="0"/>
              <a:t>. </a:t>
            </a:r>
            <a:endParaRPr lang="zh-CN" altLang="en-US" sz="2400" dirty="0"/>
          </a:p>
        </p:txBody>
      </p:sp>
      <p:sp>
        <p:nvSpPr>
          <p:cNvPr id="2" name="日期占位符 1"/>
          <p:cNvSpPr>
            <a:spLocks noGrp="1"/>
          </p:cNvSpPr>
          <p:nvPr>
            <p:ph type="dt" sz="half" idx="10"/>
          </p:nvPr>
        </p:nvSpPr>
        <p:spPr/>
        <p:txBody>
          <a:bodyPr/>
          <a:lstStyle/>
          <a:p>
            <a:fld id="{A7B4CF14-AE69-4CD1-A9AA-8C0F1047B56A}"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32</a:t>
            </a:fld>
            <a:endParaRPr lang="zh-CN" altLang="en-US" dirty="0"/>
          </a:p>
        </p:txBody>
      </p:sp>
    </p:spTree>
    <p:extLst>
      <p:ext uri="{BB962C8B-B14F-4D97-AF65-F5344CB8AC3E}">
        <p14:creationId xmlns:p14="http://schemas.microsoft.com/office/powerpoint/2010/main" val="928591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7" y="302760"/>
            <a:ext cx="9790077"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Self-play reinforcement learning in </a:t>
            </a:r>
            <a:r>
              <a:rPr lang="en-US" altLang="zh-CN" sz="3600" dirty="0" err="1">
                <a:solidFill>
                  <a:schemeClr val="accent5">
                    <a:lumMod val="75000"/>
                  </a:schemeClr>
                </a:solidFill>
              </a:rPr>
              <a:t>AlphaGo</a:t>
            </a:r>
            <a:r>
              <a:rPr lang="en-US" altLang="zh-CN" sz="3600" dirty="0">
                <a:solidFill>
                  <a:schemeClr val="accent5">
                    <a:lumMod val="75000"/>
                  </a:schemeClr>
                </a:solidFill>
              </a:rPr>
              <a:t> Zero</a:t>
            </a:r>
            <a:endParaRPr lang="zh-CN" altLang="en-US" sz="3600" b="1" u="sng" dirty="0"/>
          </a:p>
        </p:txBody>
      </p:sp>
      <p:pic>
        <p:nvPicPr>
          <p:cNvPr id="3" name="图片 2"/>
          <p:cNvPicPr>
            <a:picLocks noChangeAspect="1"/>
          </p:cNvPicPr>
          <p:nvPr/>
        </p:nvPicPr>
        <p:blipFill>
          <a:blip r:embed="rId3"/>
          <a:stretch>
            <a:fillRect/>
          </a:stretch>
        </p:blipFill>
        <p:spPr>
          <a:xfrm>
            <a:off x="2557712" y="1281363"/>
            <a:ext cx="5730881" cy="5194899"/>
          </a:xfrm>
          <a:prstGeom prst="rect">
            <a:avLst/>
          </a:prstGeom>
        </p:spPr>
      </p:pic>
      <p:sp>
        <p:nvSpPr>
          <p:cNvPr id="2" name="日期占位符 1"/>
          <p:cNvSpPr>
            <a:spLocks noGrp="1"/>
          </p:cNvSpPr>
          <p:nvPr>
            <p:ph type="dt" sz="half" idx="10"/>
          </p:nvPr>
        </p:nvSpPr>
        <p:spPr/>
        <p:txBody>
          <a:bodyPr/>
          <a:lstStyle/>
          <a:p>
            <a:fld id="{B82383F3-565C-4D27-8253-7337FD61DE0F}"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33</a:t>
            </a:fld>
            <a:endParaRPr lang="zh-CN" altLang="en-US" dirty="0"/>
          </a:p>
        </p:txBody>
      </p:sp>
    </p:spTree>
    <p:extLst>
      <p:ext uri="{BB962C8B-B14F-4D97-AF65-F5344CB8AC3E}">
        <p14:creationId xmlns:p14="http://schemas.microsoft.com/office/powerpoint/2010/main" val="4188316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92419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Reinforcement learning in </a:t>
            </a:r>
            <a:r>
              <a:rPr lang="en-US" altLang="zh-CN" sz="3600" dirty="0" err="1">
                <a:solidFill>
                  <a:schemeClr val="accent5">
                    <a:lumMod val="75000"/>
                  </a:schemeClr>
                </a:solidFill>
              </a:rPr>
              <a:t>AlphaGo</a:t>
            </a:r>
            <a:r>
              <a:rPr lang="en-US" altLang="zh-CN" sz="3600" dirty="0">
                <a:solidFill>
                  <a:schemeClr val="accent5">
                    <a:lumMod val="75000"/>
                  </a:schemeClr>
                </a:solidFill>
              </a:rPr>
              <a:t> Zero</a:t>
            </a:r>
            <a:endParaRPr lang="zh-CN" altLang="en-US" sz="3600" b="1" u="sng" dirty="0"/>
          </a:p>
        </p:txBody>
      </p:sp>
      <mc:AlternateContent xmlns:mc="http://schemas.openxmlformats.org/markup-compatibility/2006" xmlns:a14="http://schemas.microsoft.com/office/drawing/2010/main">
        <mc:Choice Requires="a14">
          <p:sp>
            <p:nvSpPr>
              <p:cNvPr id="3" name="文本框 2"/>
              <p:cNvSpPr txBox="1"/>
              <p:nvPr/>
            </p:nvSpPr>
            <p:spPr>
              <a:xfrm>
                <a:off x="671513" y="1371600"/>
                <a:ext cx="10872787" cy="3683060"/>
              </a:xfrm>
              <a:prstGeom prst="rect">
                <a:avLst/>
              </a:prstGeom>
              <a:noFill/>
            </p:spPr>
            <p:txBody>
              <a:bodyPr wrap="square" rtlCol="0">
                <a:spAutoFit/>
              </a:bodyPr>
              <a:lstStyle/>
              <a:p>
                <a:pPr>
                  <a:lnSpc>
                    <a:spcPts val="4000"/>
                  </a:lnSpc>
                </a:pPr>
                <a:r>
                  <a:rPr lang="en-US" altLang="zh-CN" sz="2800" dirty="0"/>
                  <a:t>The neural network </a:t>
                </a:r>
                <a14:m>
                  <m:oMath xmlns:m="http://schemas.openxmlformats.org/officeDocument/2006/math">
                    <m:d>
                      <m:dPr>
                        <m:ctrlPr>
                          <a:rPr lang="en-US" altLang="zh-CN" sz="2800" b="0" i="1" smtClean="0">
                            <a:latin typeface="Cambria Math" panose="02040503050406030204" pitchFamily="18" charset="0"/>
                          </a:rPr>
                        </m:ctrlPr>
                      </m:dPr>
                      <m:e>
                        <m:r>
                          <a:rPr lang="en-US" altLang="zh-CN" sz="2800" b="0" i="1" smtClean="0">
                            <a:latin typeface="Cambria Math" panose="02040503050406030204" pitchFamily="18" charset="0"/>
                          </a:rPr>
                          <m:t>𝑝</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𝑣</m:t>
                        </m:r>
                      </m:e>
                    </m:d>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𝑓</m:t>
                        </m:r>
                      </m:e>
                      <m:sub>
                        <m:sSub>
                          <m:sSubPr>
                            <m:ctrlPr>
                              <a:rPr lang="en-US" altLang="zh-CN" sz="2800" b="0" i="1" smtClean="0">
                                <a:latin typeface="Cambria Math" panose="02040503050406030204" pitchFamily="18" charset="0"/>
                              </a:rPr>
                            </m:ctrlPr>
                          </m:sSubPr>
                          <m:e>
                            <m:r>
                              <a:rPr lang="zh-CN" altLang="en-US" sz="2800" i="1">
                                <a:latin typeface="Cambria Math" panose="02040503050406030204" pitchFamily="18" charset="0"/>
                              </a:rPr>
                              <m:t>𝜽</m:t>
                            </m:r>
                          </m:e>
                          <m:sub>
                            <m:r>
                              <a:rPr lang="en-US" altLang="zh-CN" sz="2800" b="0" i="1" smtClean="0">
                                <a:latin typeface="Cambria Math" panose="02040503050406030204" pitchFamily="18" charset="0"/>
                              </a:rPr>
                              <m:t>𝑖</m:t>
                            </m:r>
                          </m:sub>
                        </m:sSub>
                      </m:sub>
                    </m:sSub>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𝑠</m:t>
                    </m:r>
                    <m:r>
                      <a:rPr lang="en-US" altLang="zh-CN" sz="2800" b="0" i="1" smtClean="0">
                        <a:latin typeface="Cambria Math" panose="02040503050406030204" pitchFamily="18" charset="0"/>
                      </a:rPr>
                      <m:t>)</m:t>
                    </m:r>
                  </m:oMath>
                </a14:m>
                <a:r>
                  <a:rPr lang="en-US" altLang="zh-CN" sz="2800" dirty="0"/>
                  <a:t> is adjusted to minimize the error between the predicted value </a:t>
                </a:r>
                <a:r>
                  <a:rPr lang="en-US" altLang="zh-CN" sz="2800" dirty="0">
                    <a:solidFill>
                      <a:srgbClr val="FF0000"/>
                    </a:solidFill>
                  </a:rPr>
                  <a:t>v</a:t>
                </a:r>
                <a:r>
                  <a:rPr lang="en-US" altLang="zh-CN" sz="2800" dirty="0"/>
                  <a:t> and the self-­play winner </a:t>
                </a:r>
                <a:r>
                  <a:rPr lang="en-US" altLang="zh-CN" sz="2800" dirty="0">
                    <a:solidFill>
                      <a:srgbClr val="FF0000"/>
                    </a:solidFill>
                  </a:rPr>
                  <a:t>z</a:t>
                </a:r>
                <a:r>
                  <a:rPr lang="en-US" altLang="zh-CN" sz="2800" dirty="0"/>
                  <a:t>, and to maximize the similarity of the neural network move probabilities </a:t>
                </a:r>
                <a:r>
                  <a:rPr lang="en-US" altLang="zh-CN" sz="2800" dirty="0">
                    <a:solidFill>
                      <a:srgbClr val="FF0000"/>
                    </a:solidFill>
                  </a:rPr>
                  <a:t>p</a:t>
                </a:r>
                <a:r>
                  <a:rPr lang="en-US" altLang="zh-CN" sz="2800" dirty="0"/>
                  <a:t> to the search probabilities </a:t>
                </a:r>
                <a:r>
                  <a:rPr lang="en-US" altLang="zh-CN" sz="2800" dirty="0">
                    <a:solidFill>
                      <a:srgbClr val="FF0000"/>
                    </a:solidFill>
                  </a:rPr>
                  <a:t>π</a:t>
                </a:r>
                <a:r>
                  <a:rPr lang="en-US" altLang="zh-CN" sz="2800" dirty="0"/>
                  <a:t>. Specifically, the parameters </a:t>
                </a:r>
                <a:r>
                  <a:rPr lang="en-US" altLang="zh-CN" sz="2800" dirty="0">
                    <a:solidFill>
                      <a:srgbClr val="FF0000"/>
                    </a:solidFill>
                  </a:rPr>
                  <a:t>θ</a:t>
                </a:r>
                <a:r>
                  <a:rPr lang="en-US" altLang="zh-CN" sz="2800" dirty="0"/>
                  <a:t> are adjusted by gradient descent on a loss function that sums over the </a:t>
                </a:r>
                <a:r>
                  <a:rPr lang="en-US" altLang="zh-CN" sz="2800" dirty="0" err="1"/>
                  <a:t>mean­squared</a:t>
                </a:r>
                <a:r>
                  <a:rPr lang="en-US" altLang="zh-CN" sz="2800" dirty="0"/>
                  <a:t> error and </a:t>
                </a:r>
                <a:r>
                  <a:rPr lang="en-US" altLang="zh-CN" sz="2800" dirty="0" err="1"/>
                  <a:t>cross­entropy</a:t>
                </a:r>
                <a:r>
                  <a:rPr lang="en-US" altLang="zh-CN" sz="2800" dirty="0"/>
                  <a:t> losses, respectively: </a:t>
                </a:r>
                <a:br>
                  <a:rPr lang="en-US" altLang="zh-CN" dirty="0"/>
                </a:br>
                <a:endParaRPr lang="zh-CN" altLang="en-US" dirty="0"/>
              </a:p>
            </p:txBody>
          </p:sp>
        </mc:Choice>
        <mc:Fallback xmlns="">
          <p:sp>
            <p:nvSpPr>
              <p:cNvPr id="3" name="文本框 2"/>
              <p:cNvSpPr txBox="1">
                <a:spLocks noRot="1" noChangeAspect="1" noMove="1" noResize="1" noEditPoints="1" noAdjustHandles="1" noChangeArrowheads="1" noChangeShapeType="1" noTextEdit="1"/>
              </p:cNvSpPr>
              <p:nvPr/>
            </p:nvSpPr>
            <p:spPr>
              <a:xfrm>
                <a:off x="671513" y="1371600"/>
                <a:ext cx="10872787" cy="3683060"/>
              </a:xfrm>
              <a:prstGeom prst="rect">
                <a:avLst/>
              </a:prstGeom>
              <a:blipFill>
                <a:blip r:embed="rId3"/>
                <a:stretch>
                  <a:fillRect l="-1121" t="-497"/>
                </a:stretch>
              </a:blipFill>
            </p:spPr>
            <p:txBody>
              <a:bodyPr/>
              <a:lstStyle/>
              <a:p>
                <a:r>
                  <a:rPr lang="zh-CN" altLang="en-US">
                    <a:noFill/>
                  </a:rPr>
                  <a:t> </a:t>
                </a:r>
              </a:p>
            </p:txBody>
          </p:sp>
        </mc:Fallback>
      </mc:AlternateContent>
      <p:pic>
        <p:nvPicPr>
          <p:cNvPr id="5" name="图片 4"/>
          <p:cNvPicPr>
            <a:picLocks noChangeAspect="1"/>
          </p:cNvPicPr>
          <p:nvPr/>
        </p:nvPicPr>
        <p:blipFill>
          <a:blip r:embed="rId4"/>
          <a:stretch>
            <a:fillRect/>
          </a:stretch>
        </p:blipFill>
        <p:spPr>
          <a:xfrm>
            <a:off x="1704974" y="4782092"/>
            <a:ext cx="8103165" cy="929262"/>
          </a:xfrm>
          <a:prstGeom prst="rect">
            <a:avLst/>
          </a:prstGeom>
        </p:spPr>
      </p:pic>
      <p:sp>
        <p:nvSpPr>
          <p:cNvPr id="2" name="日期占位符 1"/>
          <p:cNvSpPr>
            <a:spLocks noGrp="1"/>
          </p:cNvSpPr>
          <p:nvPr>
            <p:ph type="dt" sz="half" idx="10"/>
          </p:nvPr>
        </p:nvSpPr>
        <p:spPr/>
        <p:txBody>
          <a:bodyPr/>
          <a:lstStyle/>
          <a:p>
            <a:fld id="{CDFCEC80-58CB-4191-8D7D-8E23C444A190}" type="datetime1">
              <a:rPr lang="en-US" altLang="zh-CN" smtClean="0"/>
              <a:t>4/8/21</a:t>
            </a:fld>
            <a:endParaRPr lang="zh-CN" altLang="en-US" dirty="0"/>
          </a:p>
        </p:txBody>
      </p:sp>
      <p:sp>
        <p:nvSpPr>
          <p:cNvPr id="7" name="灯片编号占位符 6"/>
          <p:cNvSpPr>
            <a:spLocks noGrp="1"/>
          </p:cNvSpPr>
          <p:nvPr>
            <p:ph type="sldNum" sz="quarter" idx="12"/>
          </p:nvPr>
        </p:nvSpPr>
        <p:spPr/>
        <p:txBody>
          <a:bodyPr/>
          <a:lstStyle/>
          <a:p>
            <a:fld id="{24A71AA2-6AA0-4970-9BFD-F3C4841B15F7}" type="slidenum">
              <a:rPr lang="zh-CN" altLang="en-US" smtClean="0"/>
              <a:t>34</a:t>
            </a:fld>
            <a:endParaRPr lang="zh-CN" altLang="en-US" dirty="0"/>
          </a:p>
        </p:txBody>
      </p:sp>
    </p:spTree>
    <p:extLst>
      <p:ext uri="{BB962C8B-B14F-4D97-AF65-F5344CB8AC3E}">
        <p14:creationId xmlns:p14="http://schemas.microsoft.com/office/powerpoint/2010/main" val="3541058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92419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Alpha Zero</a:t>
            </a:r>
            <a:endParaRPr lang="zh-CN" altLang="en-US" sz="3600" b="1" u="sng" dirty="0"/>
          </a:p>
        </p:txBody>
      </p:sp>
      <p:sp>
        <p:nvSpPr>
          <p:cNvPr id="6" name="文本框 5"/>
          <p:cNvSpPr txBox="1"/>
          <p:nvPr/>
        </p:nvSpPr>
        <p:spPr>
          <a:xfrm>
            <a:off x="825500" y="1320800"/>
            <a:ext cx="10617200" cy="4108817"/>
          </a:xfrm>
          <a:prstGeom prst="rect">
            <a:avLst/>
          </a:prstGeom>
          <a:noFill/>
        </p:spPr>
        <p:txBody>
          <a:bodyPr wrap="square" rtlCol="0">
            <a:spAutoFit/>
          </a:bodyPr>
          <a:lstStyle/>
          <a:p>
            <a:pPr algn="just"/>
            <a:r>
              <a:rPr lang="en-US" altLang="zh-CN" sz="3200" dirty="0">
                <a:solidFill>
                  <a:srgbClr val="00B0F0"/>
                </a:solidFill>
              </a:rPr>
              <a:t>Differs from </a:t>
            </a:r>
            <a:r>
              <a:rPr lang="en-US" altLang="zh-CN" sz="3200" dirty="0" err="1">
                <a:solidFill>
                  <a:srgbClr val="00B0F0"/>
                </a:solidFill>
              </a:rPr>
              <a:t>AlphaGo</a:t>
            </a:r>
            <a:r>
              <a:rPr lang="en-US" altLang="zh-CN" sz="3200" dirty="0">
                <a:solidFill>
                  <a:srgbClr val="00B0F0"/>
                </a:solidFill>
              </a:rPr>
              <a:t> Zero</a:t>
            </a:r>
            <a:r>
              <a:rPr lang="en-US" altLang="zh-CN" sz="3600" dirty="0"/>
              <a:t>:</a:t>
            </a:r>
          </a:p>
          <a:p>
            <a:pPr algn="just">
              <a:lnSpc>
                <a:spcPts val="4500"/>
              </a:lnSpc>
            </a:pPr>
            <a:r>
              <a:rPr lang="en-US" altLang="zh-CN" sz="3200" dirty="0"/>
              <a:t>generalize this approach into a single </a:t>
            </a:r>
            <a:r>
              <a:rPr lang="en-US" altLang="zh-CN" sz="3200" dirty="0" err="1"/>
              <a:t>AlphaZero</a:t>
            </a:r>
            <a:r>
              <a:rPr lang="en-US" altLang="zh-CN" sz="3200" dirty="0"/>
              <a:t> algorithm that can achieve superhuman performance in many challenging games. Starting from random play and given</a:t>
            </a:r>
          </a:p>
          <a:p>
            <a:pPr algn="just">
              <a:lnSpc>
                <a:spcPts val="4500"/>
              </a:lnSpc>
            </a:pPr>
            <a:r>
              <a:rPr lang="en-US" altLang="zh-CN" sz="3200" dirty="0"/>
              <a:t>no domain knowledge except the game rules, </a:t>
            </a:r>
            <a:r>
              <a:rPr lang="en-US" altLang="zh-CN" sz="3200" dirty="0" err="1"/>
              <a:t>AlphaZero</a:t>
            </a:r>
            <a:r>
              <a:rPr lang="en-US" altLang="zh-CN" sz="3200" dirty="0"/>
              <a:t> convincingly defeated a world champion program in the games of </a:t>
            </a:r>
            <a:r>
              <a:rPr lang="en-US" altLang="zh-CN" sz="3200" dirty="0">
                <a:solidFill>
                  <a:srgbClr val="FF0000"/>
                </a:solidFill>
              </a:rPr>
              <a:t>chess </a:t>
            </a:r>
            <a:r>
              <a:rPr lang="en-US" altLang="zh-CN" sz="3200" dirty="0"/>
              <a:t>and </a:t>
            </a:r>
            <a:r>
              <a:rPr lang="en-US" altLang="zh-CN" sz="3200" dirty="0">
                <a:solidFill>
                  <a:srgbClr val="FF0000"/>
                </a:solidFill>
              </a:rPr>
              <a:t>shogi</a:t>
            </a:r>
            <a:r>
              <a:rPr lang="en-US" altLang="zh-CN" sz="3200" dirty="0"/>
              <a:t> (Japanese chess), as well as Go.</a:t>
            </a:r>
            <a:endParaRPr lang="zh-CN" altLang="en-US" sz="2400" dirty="0"/>
          </a:p>
        </p:txBody>
      </p:sp>
      <p:sp>
        <p:nvSpPr>
          <p:cNvPr id="2" name="日期占位符 1"/>
          <p:cNvSpPr>
            <a:spLocks noGrp="1"/>
          </p:cNvSpPr>
          <p:nvPr>
            <p:ph type="dt" sz="half" idx="10"/>
          </p:nvPr>
        </p:nvSpPr>
        <p:spPr/>
        <p:txBody>
          <a:bodyPr/>
          <a:lstStyle/>
          <a:p>
            <a:fld id="{984E8CBC-E457-4A7B-8FC0-62E2F5A20A34}" type="datetime1">
              <a:rPr lang="en-US" altLang="zh-CN" smtClean="0"/>
              <a:t>4/8/21</a:t>
            </a:fld>
            <a:endParaRPr lang="zh-CN" altLang="en-US" dirty="0"/>
          </a:p>
        </p:txBody>
      </p:sp>
      <p:sp>
        <p:nvSpPr>
          <p:cNvPr id="5" name="灯片编号占位符 4"/>
          <p:cNvSpPr>
            <a:spLocks noGrp="1"/>
          </p:cNvSpPr>
          <p:nvPr>
            <p:ph type="sldNum" sz="quarter" idx="12"/>
          </p:nvPr>
        </p:nvSpPr>
        <p:spPr/>
        <p:txBody>
          <a:bodyPr/>
          <a:lstStyle/>
          <a:p>
            <a:fld id="{24A71AA2-6AA0-4970-9BFD-F3C4841B15F7}" type="slidenum">
              <a:rPr lang="zh-CN" altLang="en-US" smtClean="0"/>
              <a:t>35</a:t>
            </a:fld>
            <a:endParaRPr lang="zh-CN" altLang="en-US" dirty="0"/>
          </a:p>
        </p:txBody>
      </p:sp>
    </p:spTree>
    <p:extLst>
      <p:ext uri="{BB962C8B-B14F-4D97-AF65-F5344CB8AC3E}">
        <p14:creationId xmlns:p14="http://schemas.microsoft.com/office/powerpoint/2010/main" val="2724566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92419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Alpha Zero</a:t>
            </a:r>
            <a:endParaRPr lang="zh-CN" altLang="en-US" sz="3600" b="1" u="sng" dirty="0"/>
          </a:p>
        </p:txBody>
      </p:sp>
      <p:pic>
        <p:nvPicPr>
          <p:cNvPr id="2" name="图片 1"/>
          <p:cNvPicPr>
            <a:picLocks noChangeAspect="1"/>
          </p:cNvPicPr>
          <p:nvPr/>
        </p:nvPicPr>
        <p:blipFill>
          <a:blip r:embed="rId3"/>
          <a:stretch>
            <a:fillRect/>
          </a:stretch>
        </p:blipFill>
        <p:spPr>
          <a:xfrm>
            <a:off x="1601891" y="1348168"/>
            <a:ext cx="8736729" cy="4296932"/>
          </a:xfrm>
          <a:prstGeom prst="rect">
            <a:avLst/>
          </a:prstGeom>
        </p:spPr>
      </p:pic>
      <p:sp>
        <p:nvSpPr>
          <p:cNvPr id="3" name="日期占位符 2"/>
          <p:cNvSpPr>
            <a:spLocks noGrp="1"/>
          </p:cNvSpPr>
          <p:nvPr>
            <p:ph type="dt" sz="half" idx="10"/>
          </p:nvPr>
        </p:nvSpPr>
        <p:spPr/>
        <p:txBody>
          <a:bodyPr/>
          <a:lstStyle/>
          <a:p>
            <a:fld id="{2DCB1CB0-1F04-4F30-8206-071B34FAC38F}" type="datetime1">
              <a:rPr lang="en-US" altLang="zh-CN" smtClean="0"/>
              <a:t>4/8/21</a:t>
            </a:fld>
            <a:endParaRPr lang="zh-CN" altLang="en-US" dirty="0"/>
          </a:p>
        </p:txBody>
      </p:sp>
      <p:sp>
        <p:nvSpPr>
          <p:cNvPr id="7" name="灯片编号占位符 6"/>
          <p:cNvSpPr>
            <a:spLocks noGrp="1"/>
          </p:cNvSpPr>
          <p:nvPr>
            <p:ph type="sldNum" sz="quarter" idx="12"/>
          </p:nvPr>
        </p:nvSpPr>
        <p:spPr/>
        <p:txBody>
          <a:bodyPr/>
          <a:lstStyle/>
          <a:p>
            <a:fld id="{24A71AA2-6AA0-4970-9BFD-F3C4841B15F7}" type="slidenum">
              <a:rPr lang="zh-CN" altLang="en-US" smtClean="0"/>
              <a:t>36</a:t>
            </a:fld>
            <a:endParaRPr lang="zh-CN" altLang="en-US" dirty="0"/>
          </a:p>
        </p:txBody>
      </p:sp>
    </p:spTree>
    <p:extLst>
      <p:ext uri="{BB962C8B-B14F-4D97-AF65-F5344CB8AC3E}">
        <p14:creationId xmlns:p14="http://schemas.microsoft.com/office/powerpoint/2010/main" val="1060844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92419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Before </a:t>
            </a:r>
            <a:r>
              <a:rPr lang="en-US" altLang="zh-CN" sz="3600" dirty="0" err="1">
                <a:solidFill>
                  <a:schemeClr val="accent5">
                    <a:lumMod val="75000"/>
                  </a:schemeClr>
                </a:solidFill>
              </a:rPr>
              <a:t>MuZero</a:t>
            </a:r>
            <a:endParaRPr lang="zh-CN" altLang="en-US" sz="3600" b="1" u="sng" dirty="0"/>
          </a:p>
        </p:txBody>
      </p:sp>
      <p:sp>
        <p:nvSpPr>
          <p:cNvPr id="2" name="文本框 1"/>
          <p:cNvSpPr txBox="1"/>
          <p:nvPr/>
        </p:nvSpPr>
        <p:spPr>
          <a:xfrm>
            <a:off x="587487" y="1077460"/>
            <a:ext cx="10660517" cy="646331"/>
          </a:xfrm>
          <a:prstGeom prst="rect">
            <a:avLst/>
          </a:prstGeom>
          <a:noFill/>
        </p:spPr>
        <p:txBody>
          <a:bodyPr wrap="square" rtlCol="0">
            <a:spAutoFit/>
          </a:bodyPr>
          <a:lstStyle/>
          <a:p>
            <a:r>
              <a:rPr lang="en-US" altLang="zh-CN" sz="3600" dirty="0"/>
              <a:t>Model-free vs. model-based reinforcement learning</a:t>
            </a:r>
            <a:endParaRPr lang="zh-CN" altLang="en-US" sz="3600" dirty="0"/>
          </a:p>
        </p:txBody>
      </p:sp>
      <p:pic>
        <p:nvPicPr>
          <p:cNvPr id="3" name="图片 2"/>
          <p:cNvPicPr>
            <a:picLocks noChangeAspect="1"/>
          </p:cNvPicPr>
          <p:nvPr/>
        </p:nvPicPr>
        <p:blipFill>
          <a:blip r:embed="rId3"/>
          <a:stretch>
            <a:fillRect/>
          </a:stretch>
        </p:blipFill>
        <p:spPr>
          <a:xfrm>
            <a:off x="783771" y="2086346"/>
            <a:ext cx="10267950" cy="4276354"/>
          </a:xfrm>
          <a:prstGeom prst="rect">
            <a:avLst/>
          </a:prstGeom>
        </p:spPr>
      </p:pic>
      <p:sp>
        <p:nvSpPr>
          <p:cNvPr id="5" name="日期占位符 4"/>
          <p:cNvSpPr>
            <a:spLocks noGrp="1"/>
          </p:cNvSpPr>
          <p:nvPr>
            <p:ph type="dt" sz="half" idx="10"/>
          </p:nvPr>
        </p:nvSpPr>
        <p:spPr/>
        <p:txBody>
          <a:bodyPr/>
          <a:lstStyle/>
          <a:p>
            <a:fld id="{45CF3162-8CF5-4B3B-A40C-97895BE739F8}" type="datetime1">
              <a:rPr lang="en-US" altLang="zh-CN" smtClean="0"/>
              <a:t>4/8/21</a:t>
            </a:fld>
            <a:endParaRPr lang="zh-CN" altLang="en-US" dirty="0"/>
          </a:p>
        </p:txBody>
      </p:sp>
      <p:sp>
        <p:nvSpPr>
          <p:cNvPr id="7" name="灯片编号占位符 6"/>
          <p:cNvSpPr>
            <a:spLocks noGrp="1"/>
          </p:cNvSpPr>
          <p:nvPr>
            <p:ph type="sldNum" sz="quarter" idx="12"/>
          </p:nvPr>
        </p:nvSpPr>
        <p:spPr/>
        <p:txBody>
          <a:bodyPr/>
          <a:lstStyle/>
          <a:p>
            <a:fld id="{24A71AA2-6AA0-4970-9BFD-F3C4841B15F7}" type="slidenum">
              <a:rPr lang="zh-CN" altLang="en-US" smtClean="0"/>
              <a:t>37</a:t>
            </a:fld>
            <a:endParaRPr lang="zh-CN" altLang="en-US" dirty="0"/>
          </a:p>
        </p:txBody>
      </p:sp>
    </p:spTree>
    <p:extLst>
      <p:ext uri="{BB962C8B-B14F-4D97-AF65-F5344CB8AC3E}">
        <p14:creationId xmlns:p14="http://schemas.microsoft.com/office/powerpoint/2010/main" val="3344376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92419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What is a Model?</a:t>
            </a:r>
            <a:endParaRPr lang="zh-CN" altLang="en-US" sz="3600" b="1" u="sng" dirty="0"/>
          </a:p>
        </p:txBody>
      </p:sp>
      <p:pic>
        <p:nvPicPr>
          <p:cNvPr id="5" name="图片 4"/>
          <p:cNvPicPr>
            <a:picLocks noChangeAspect="1"/>
          </p:cNvPicPr>
          <p:nvPr/>
        </p:nvPicPr>
        <p:blipFill>
          <a:blip r:embed="rId3"/>
          <a:stretch>
            <a:fillRect/>
          </a:stretch>
        </p:blipFill>
        <p:spPr>
          <a:xfrm>
            <a:off x="762000" y="1046847"/>
            <a:ext cx="10834149" cy="4711016"/>
          </a:xfrm>
          <a:prstGeom prst="rect">
            <a:avLst/>
          </a:prstGeom>
        </p:spPr>
      </p:pic>
      <p:sp>
        <p:nvSpPr>
          <p:cNvPr id="6" name="日期占位符 5"/>
          <p:cNvSpPr>
            <a:spLocks noGrp="1"/>
          </p:cNvSpPr>
          <p:nvPr>
            <p:ph type="dt" sz="half" idx="10"/>
          </p:nvPr>
        </p:nvSpPr>
        <p:spPr/>
        <p:txBody>
          <a:bodyPr/>
          <a:lstStyle/>
          <a:p>
            <a:fld id="{75128400-215D-42A5-93F7-72ABCC4F2D2F}" type="datetime1">
              <a:rPr lang="en-US" altLang="zh-CN" smtClean="0"/>
              <a:t>4/8/21</a:t>
            </a:fld>
            <a:endParaRPr lang="zh-CN" altLang="en-US" dirty="0"/>
          </a:p>
        </p:txBody>
      </p:sp>
      <p:sp>
        <p:nvSpPr>
          <p:cNvPr id="8" name="灯片编号占位符 7"/>
          <p:cNvSpPr>
            <a:spLocks noGrp="1"/>
          </p:cNvSpPr>
          <p:nvPr>
            <p:ph type="sldNum" sz="quarter" idx="12"/>
          </p:nvPr>
        </p:nvSpPr>
        <p:spPr/>
        <p:txBody>
          <a:bodyPr/>
          <a:lstStyle/>
          <a:p>
            <a:fld id="{24A71AA2-6AA0-4970-9BFD-F3C4841B15F7}" type="slidenum">
              <a:rPr lang="zh-CN" altLang="en-US" smtClean="0"/>
              <a:t>38</a:t>
            </a:fld>
            <a:endParaRPr lang="zh-CN" altLang="en-US" dirty="0"/>
          </a:p>
        </p:txBody>
      </p:sp>
    </p:spTree>
    <p:extLst>
      <p:ext uri="{BB962C8B-B14F-4D97-AF65-F5344CB8AC3E}">
        <p14:creationId xmlns:p14="http://schemas.microsoft.com/office/powerpoint/2010/main" val="1574051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92419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What can we do with this model?</a:t>
            </a:r>
            <a:endParaRPr lang="zh-CN" altLang="en-US" sz="3600" b="1" u="sng" dirty="0"/>
          </a:p>
        </p:txBody>
      </p:sp>
      <p:pic>
        <p:nvPicPr>
          <p:cNvPr id="2" name="图片 1"/>
          <p:cNvPicPr>
            <a:picLocks noChangeAspect="1"/>
          </p:cNvPicPr>
          <p:nvPr/>
        </p:nvPicPr>
        <p:blipFill>
          <a:blip r:embed="rId3"/>
          <a:stretch>
            <a:fillRect/>
          </a:stretch>
        </p:blipFill>
        <p:spPr>
          <a:xfrm>
            <a:off x="757237" y="1146461"/>
            <a:ext cx="10415588" cy="4744751"/>
          </a:xfrm>
          <a:prstGeom prst="rect">
            <a:avLst/>
          </a:prstGeom>
        </p:spPr>
      </p:pic>
      <p:sp>
        <p:nvSpPr>
          <p:cNvPr id="3" name="日期占位符 2"/>
          <p:cNvSpPr>
            <a:spLocks noGrp="1"/>
          </p:cNvSpPr>
          <p:nvPr>
            <p:ph type="dt" sz="half" idx="10"/>
          </p:nvPr>
        </p:nvSpPr>
        <p:spPr/>
        <p:txBody>
          <a:bodyPr/>
          <a:lstStyle/>
          <a:p>
            <a:fld id="{7FD1C212-0878-4FBF-A46E-499E612AB577}" type="datetime1">
              <a:rPr lang="en-US" altLang="zh-CN" smtClean="0"/>
              <a:t>4/8/21</a:t>
            </a:fld>
            <a:endParaRPr lang="zh-CN" altLang="en-US" dirty="0"/>
          </a:p>
        </p:txBody>
      </p:sp>
      <p:sp>
        <p:nvSpPr>
          <p:cNvPr id="7" name="灯片编号占位符 6"/>
          <p:cNvSpPr>
            <a:spLocks noGrp="1"/>
          </p:cNvSpPr>
          <p:nvPr>
            <p:ph type="sldNum" sz="quarter" idx="12"/>
          </p:nvPr>
        </p:nvSpPr>
        <p:spPr/>
        <p:txBody>
          <a:bodyPr/>
          <a:lstStyle/>
          <a:p>
            <a:fld id="{24A71AA2-6AA0-4970-9BFD-F3C4841B15F7}" type="slidenum">
              <a:rPr lang="zh-CN" altLang="en-US" smtClean="0"/>
              <a:t>39</a:t>
            </a:fld>
            <a:endParaRPr lang="zh-CN" altLang="en-US" dirty="0"/>
          </a:p>
        </p:txBody>
      </p:sp>
    </p:spTree>
    <p:extLst>
      <p:ext uri="{BB962C8B-B14F-4D97-AF65-F5344CB8AC3E}">
        <p14:creationId xmlns:p14="http://schemas.microsoft.com/office/powerpoint/2010/main" val="1592137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2859888"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t>Prerequisites</a:t>
            </a:r>
            <a:endParaRPr lang="zh-CN" altLang="en-US" sz="3600" b="1" u="sng" dirty="0"/>
          </a:p>
        </p:txBody>
      </p:sp>
      <p:pic>
        <p:nvPicPr>
          <p:cNvPr id="6" name="图片 5"/>
          <p:cNvPicPr>
            <a:picLocks noChangeAspect="1"/>
          </p:cNvPicPr>
          <p:nvPr/>
        </p:nvPicPr>
        <p:blipFill>
          <a:blip r:embed="rId3"/>
          <a:stretch>
            <a:fillRect/>
          </a:stretch>
        </p:blipFill>
        <p:spPr>
          <a:xfrm>
            <a:off x="1218677" y="1109112"/>
            <a:ext cx="4540038" cy="4970845"/>
          </a:xfrm>
          <a:prstGeom prst="rect">
            <a:avLst/>
          </a:prstGeom>
        </p:spPr>
      </p:pic>
      <mc:AlternateContent xmlns:mc="http://schemas.openxmlformats.org/markup-compatibility/2006" xmlns:a14="http://schemas.microsoft.com/office/drawing/2010/main">
        <mc:Choice Requires="a14">
          <p:sp>
            <p:nvSpPr>
              <p:cNvPr id="10" name="文本框 9"/>
              <p:cNvSpPr txBox="1"/>
              <p:nvPr/>
            </p:nvSpPr>
            <p:spPr>
              <a:xfrm>
                <a:off x="6444343" y="1109112"/>
                <a:ext cx="4992914" cy="5539978"/>
              </a:xfrm>
              <a:prstGeom prst="rect">
                <a:avLst/>
              </a:prstGeom>
              <a:noFill/>
            </p:spPr>
            <p:txBody>
              <a:bodyPr wrap="square" rtlCol="0">
                <a:spAutoFit/>
              </a:bodyPr>
              <a:lstStyle/>
              <a:p>
                <a:pPr marL="285750" indent="-285750">
                  <a:lnSpc>
                    <a:spcPts val="4500"/>
                  </a:lnSpc>
                  <a:buClr>
                    <a:schemeClr val="accent2"/>
                  </a:buClr>
                  <a:buFont typeface="Wingdings" panose="05000000000000000000" pitchFamily="2" charset="2"/>
                  <a:buChar char="u"/>
                </a:pPr>
                <a:r>
                  <a:rPr lang="en-US" altLang="zh-CN" sz="2800" dirty="0"/>
                  <a:t> At each step </a:t>
                </a:r>
                <a14:m>
                  <m:oMath xmlns:m="http://schemas.openxmlformats.org/officeDocument/2006/math">
                    <m:r>
                      <a:rPr lang="en-US" altLang="zh-CN" sz="2800" i="1" smtClean="0">
                        <a:solidFill>
                          <a:schemeClr val="tx1"/>
                        </a:solidFill>
                        <a:latin typeface="Cambria Math" panose="02040503050406030204" pitchFamily="18" charset="0"/>
                        <a:ea typeface="Cambria Math" panose="02040503050406030204" pitchFamily="18" charset="0"/>
                      </a:rPr>
                      <m:t>𝑡</m:t>
                    </m:r>
                  </m:oMath>
                </a14:m>
                <a:r>
                  <a:rPr lang="en-US" altLang="zh-CN" sz="2800" dirty="0"/>
                  <a:t> the agent:</a:t>
                </a:r>
              </a:p>
              <a:p>
                <a:pPr>
                  <a:lnSpc>
                    <a:spcPts val="4500"/>
                  </a:lnSpc>
                </a:pPr>
                <a:r>
                  <a:rPr lang="en-US" altLang="zh-CN" sz="2800" dirty="0"/>
                  <a:t>       Receive state </a:t>
                </a:r>
                <a14:m>
                  <m:oMath xmlns:m="http://schemas.openxmlformats.org/officeDocument/2006/math">
                    <m:sSub>
                      <m:sSubPr>
                        <m:ctrlPr>
                          <a:rPr lang="en-US" altLang="zh-CN" sz="2800" i="1" smtClean="0">
                            <a:solidFill>
                              <a:srgbClr val="0070C0"/>
                            </a:solidFill>
                            <a:latin typeface="Cambria Math" panose="02040503050406030204" pitchFamily="18" charset="0"/>
                            <a:ea typeface="Cambria Math" panose="02040503050406030204" pitchFamily="18" charset="0"/>
                          </a:rPr>
                        </m:ctrlPr>
                      </m:sSubPr>
                      <m:e>
                        <m:r>
                          <a:rPr lang="en-US" altLang="zh-CN" sz="2800" b="0" i="1" smtClean="0">
                            <a:solidFill>
                              <a:srgbClr val="0070C0"/>
                            </a:solidFill>
                            <a:latin typeface="Cambria Math" panose="02040503050406030204" pitchFamily="18" charset="0"/>
                            <a:ea typeface="Cambria Math" panose="02040503050406030204" pitchFamily="18" charset="0"/>
                          </a:rPr>
                          <m:t>𝑠</m:t>
                        </m:r>
                      </m:e>
                      <m:sub>
                        <m:r>
                          <a:rPr lang="en-US" altLang="zh-CN" sz="2800" b="0" i="1" smtClean="0">
                            <a:solidFill>
                              <a:srgbClr val="0070C0"/>
                            </a:solidFill>
                            <a:latin typeface="Cambria Math" panose="02040503050406030204" pitchFamily="18" charset="0"/>
                            <a:ea typeface="Cambria Math" panose="02040503050406030204" pitchFamily="18" charset="0"/>
                          </a:rPr>
                          <m:t>𝑡</m:t>
                        </m:r>
                      </m:sub>
                    </m:sSub>
                  </m:oMath>
                </a14:m>
                <a:r>
                  <a:rPr lang="en-US" altLang="zh-CN" sz="2800" dirty="0"/>
                  <a:t>         </a:t>
                </a:r>
              </a:p>
              <a:p>
                <a:pPr>
                  <a:lnSpc>
                    <a:spcPts val="4500"/>
                  </a:lnSpc>
                </a:pPr>
                <a:r>
                  <a:rPr lang="en-US" altLang="zh-CN" sz="2800" dirty="0"/>
                  <a:t>       Receive scalar reward </a:t>
                </a:r>
                <a14:m>
                  <m:oMath xmlns:m="http://schemas.openxmlformats.org/officeDocument/2006/math">
                    <m:sSub>
                      <m:sSubPr>
                        <m:ctrlPr>
                          <a:rPr lang="en-US" altLang="zh-CN" sz="2800" i="1">
                            <a:solidFill>
                              <a:srgbClr val="0070C0"/>
                            </a:solidFill>
                            <a:latin typeface="Cambria Math" panose="02040503050406030204" pitchFamily="18" charset="0"/>
                            <a:ea typeface="Cambria Math" panose="02040503050406030204" pitchFamily="18" charset="0"/>
                          </a:rPr>
                        </m:ctrlPr>
                      </m:sSubPr>
                      <m:e>
                        <m:r>
                          <a:rPr lang="en-US" altLang="zh-CN" sz="2800" i="1">
                            <a:solidFill>
                              <a:srgbClr val="0070C0"/>
                            </a:solidFill>
                            <a:latin typeface="Cambria Math" panose="02040503050406030204" pitchFamily="18" charset="0"/>
                            <a:ea typeface="Cambria Math" panose="02040503050406030204" pitchFamily="18" charset="0"/>
                          </a:rPr>
                          <m:t>𝑟</m:t>
                        </m:r>
                      </m:e>
                      <m:sub>
                        <m:r>
                          <a:rPr lang="en-US" altLang="zh-CN" sz="2800" i="1">
                            <a:solidFill>
                              <a:srgbClr val="0070C0"/>
                            </a:solidFill>
                            <a:latin typeface="Cambria Math" panose="02040503050406030204" pitchFamily="18" charset="0"/>
                            <a:ea typeface="Cambria Math" panose="02040503050406030204" pitchFamily="18" charset="0"/>
                          </a:rPr>
                          <m:t>𝑡</m:t>
                        </m:r>
                      </m:sub>
                    </m:sSub>
                  </m:oMath>
                </a14:m>
                <a:endParaRPr lang="en-US" altLang="zh-CN" sz="2800" i="1" dirty="0">
                  <a:solidFill>
                    <a:srgbClr val="0070C0"/>
                  </a:solidFill>
                  <a:latin typeface="Cambria Math" panose="02040503050406030204" pitchFamily="18" charset="0"/>
                  <a:ea typeface="Cambria Math" panose="02040503050406030204" pitchFamily="18" charset="0"/>
                </a:endParaRPr>
              </a:p>
              <a:p>
                <a:pPr>
                  <a:lnSpc>
                    <a:spcPts val="4500"/>
                  </a:lnSpc>
                </a:pPr>
                <a:r>
                  <a:rPr lang="en-US" altLang="zh-CN" sz="2800" dirty="0"/>
                  <a:t>       Executes action </a:t>
                </a:r>
                <a14:m>
                  <m:oMath xmlns:m="http://schemas.openxmlformats.org/officeDocument/2006/math">
                    <m:sSub>
                      <m:sSubPr>
                        <m:ctrlPr>
                          <a:rPr lang="en-US" altLang="zh-CN" sz="2800" i="1">
                            <a:solidFill>
                              <a:srgbClr val="0070C0"/>
                            </a:solidFill>
                            <a:latin typeface="Cambria Math" panose="02040503050406030204" pitchFamily="18" charset="0"/>
                            <a:ea typeface="Cambria Math" panose="02040503050406030204" pitchFamily="18" charset="0"/>
                          </a:rPr>
                        </m:ctrlPr>
                      </m:sSubPr>
                      <m:e>
                        <m:r>
                          <a:rPr lang="en-US" altLang="zh-CN" sz="2800" i="1">
                            <a:solidFill>
                              <a:srgbClr val="0070C0"/>
                            </a:solidFill>
                            <a:latin typeface="Cambria Math" panose="02040503050406030204" pitchFamily="18" charset="0"/>
                            <a:ea typeface="Cambria Math" panose="02040503050406030204" pitchFamily="18" charset="0"/>
                          </a:rPr>
                          <m:t>𝑎</m:t>
                        </m:r>
                      </m:e>
                      <m:sub>
                        <m:r>
                          <a:rPr lang="en-US" altLang="zh-CN" sz="2800" i="1">
                            <a:solidFill>
                              <a:srgbClr val="0070C0"/>
                            </a:solidFill>
                            <a:latin typeface="Cambria Math" panose="02040503050406030204" pitchFamily="18" charset="0"/>
                            <a:ea typeface="Cambria Math" panose="02040503050406030204" pitchFamily="18" charset="0"/>
                          </a:rPr>
                          <m:t>𝑡</m:t>
                        </m:r>
                      </m:sub>
                    </m:sSub>
                  </m:oMath>
                </a14:m>
                <a:endParaRPr lang="en-US" altLang="zh-CN" sz="2800" i="1" dirty="0">
                  <a:solidFill>
                    <a:srgbClr val="0070C0"/>
                  </a:solidFill>
                  <a:latin typeface="Cambria Math" panose="02040503050406030204" pitchFamily="18" charset="0"/>
                  <a:ea typeface="Cambria Math" panose="02040503050406030204" pitchFamily="18" charset="0"/>
                </a:endParaRPr>
              </a:p>
              <a:p>
                <a:pPr marL="457200" indent="-457200">
                  <a:lnSpc>
                    <a:spcPts val="4500"/>
                  </a:lnSpc>
                  <a:buClr>
                    <a:schemeClr val="accent2"/>
                  </a:buClr>
                  <a:buFont typeface="Wingdings" panose="05000000000000000000" pitchFamily="2" charset="2"/>
                  <a:buChar char="u"/>
                </a:pPr>
                <a:r>
                  <a:rPr lang="en-US" altLang="zh-CN" sz="2800" dirty="0"/>
                  <a:t>The environment:</a:t>
                </a:r>
              </a:p>
              <a:p>
                <a:pPr>
                  <a:lnSpc>
                    <a:spcPts val="4500"/>
                  </a:lnSpc>
                </a:pPr>
                <a:r>
                  <a:rPr lang="en-US" altLang="zh-CN" sz="2800" dirty="0"/>
                  <a:t>       Receive action </a:t>
                </a:r>
                <a14:m>
                  <m:oMath xmlns:m="http://schemas.openxmlformats.org/officeDocument/2006/math">
                    <m:sSub>
                      <m:sSubPr>
                        <m:ctrlPr>
                          <a:rPr lang="en-US" altLang="zh-CN" sz="2800" i="1">
                            <a:solidFill>
                              <a:srgbClr val="0070C0"/>
                            </a:solidFill>
                            <a:latin typeface="Cambria Math" panose="02040503050406030204" pitchFamily="18" charset="0"/>
                            <a:ea typeface="Cambria Math" panose="02040503050406030204" pitchFamily="18" charset="0"/>
                          </a:rPr>
                        </m:ctrlPr>
                      </m:sSubPr>
                      <m:e>
                        <m:r>
                          <a:rPr lang="en-US" altLang="zh-CN" sz="2800" i="1">
                            <a:solidFill>
                              <a:srgbClr val="0070C0"/>
                            </a:solidFill>
                            <a:latin typeface="Cambria Math" panose="02040503050406030204" pitchFamily="18" charset="0"/>
                            <a:ea typeface="Cambria Math" panose="02040503050406030204" pitchFamily="18" charset="0"/>
                          </a:rPr>
                          <m:t>𝑎</m:t>
                        </m:r>
                      </m:e>
                      <m:sub>
                        <m:r>
                          <a:rPr lang="en-US" altLang="zh-CN" sz="2800" i="1">
                            <a:solidFill>
                              <a:srgbClr val="0070C0"/>
                            </a:solidFill>
                            <a:latin typeface="Cambria Math" panose="02040503050406030204" pitchFamily="18" charset="0"/>
                            <a:ea typeface="Cambria Math" panose="02040503050406030204" pitchFamily="18" charset="0"/>
                          </a:rPr>
                          <m:t>𝑡</m:t>
                        </m:r>
                      </m:sub>
                    </m:sSub>
                  </m:oMath>
                </a14:m>
                <a:r>
                  <a:rPr lang="en-US" altLang="zh-CN" sz="2800" dirty="0"/>
                  <a:t>       </a:t>
                </a:r>
              </a:p>
              <a:p>
                <a:pPr>
                  <a:lnSpc>
                    <a:spcPts val="4500"/>
                  </a:lnSpc>
                </a:pPr>
                <a:r>
                  <a:rPr lang="en-US" altLang="zh-CN" sz="2800" dirty="0"/>
                  <a:t>       Emits state </a:t>
                </a:r>
                <a14:m>
                  <m:oMath xmlns:m="http://schemas.openxmlformats.org/officeDocument/2006/math">
                    <m:sSub>
                      <m:sSubPr>
                        <m:ctrlPr>
                          <a:rPr lang="en-US" altLang="zh-CN" sz="2800" i="1">
                            <a:solidFill>
                              <a:srgbClr val="0070C0"/>
                            </a:solidFill>
                            <a:latin typeface="Cambria Math" panose="02040503050406030204" pitchFamily="18" charset="0"/>
                            <a:ea typeface="Cambria Math" panose="02040503050406030204" pitchFamily="18" charset="0"/>
                          </a:rPr>
                        </m:ctrlPr>
                      </m:sSubPr>
                      <m:e>
                        <m:r>
                          <a:rPr lang="en-US" altLang="zh-CN" sz="2800" i="1">
                            <a:solidFill>
                              <a:srgbClr val="0070C0"/>
                            </a:solidFill>
                            <a:latin typeface="Cambria Math" panose="02040503050406030204" pitchFamily="18" charset="0"/>
                            <a:ea typeface="Cambria Math" panose="02040503050406030204" pitchFamily="18" charset="0"/>
                          </a:rPr>
                          <m:t>𝑠</m:t>
                        </m:r>
                      </m:e>
                      <m:sub>
                        <m:r>
                          <a:rPr lang="en-US" altLang="zh-CN" sz="2800" i="1">
                            <a:solidFill>
                              <a:srgbClr val="0070C0"/>
                            </a:solidFill>
                            <a:latin typeface="Cambria Math" panose="02040503050406030204" pitchFamily="18" charset="0"/>
                            <a:ea typeface="Cambria Math" panose="02040503050406030204" pitchFamily="18" charset="0"/>
                          </a:rPr>
                          <m:t>𝑡</m:t>
                        </m:r>
                      </m:sub>
                    </m:sSub>
                  </m:oMath>
                </a14:m>
                <a:endParaRPr lang="en-US" altLang="zh-CN" sz="2800" i="1" dirty="0">
                  <a:solidFill>
                    <a:srgbClr val="0070C0"/>
                  </a:solidFill>
                  <a:latin typeface="Cambria Math" panose="02040503050406030204" pitchFamily="18" charset="0"/>
                  <a:ea typeface="Cambria Math" panose="02040503050406030204" pitchFamily="18" charset="0"/>
                </a:endParaRPr>
              </a:p>
              <a:p>
                <a:pPr>
                  <a:lnSpc>
                    <a:spcPts val="4500"/>
                  </a:lnSpc>
                </a:pPr>
                <a:r>
                  <a:rPr lang="en-US" altLang="zh-CN" sz="2800" dirty="0"/>
                  <a:t>       Emits scalar reward </a:t>
                </a:r>
                <a14:m>
                  <m:oMath xmlns:m="http://schemas.openxmlformats.org/officeDocument/2006/math">
                    <m:sSub>
                      <m:sSubPr>
                        <m:ctrlPr>
                          <a:rPr lang="en-US" altLang="zh-CN" sz="2800" i="1">
                            <a:solidFill>
                              <a:srgbClr val="0070C0"/>
                            </a:solidFill>
                            <a:latin typeface="Cambria Math" panose="02040503050406030204" pitchFamily="18" charset="0"/>
                            <a:ea typeface="Cambria Math" panose="02040503050406030204" pitchFamily="18" charset="0"/>
                          </a:rPr>
                        </m:ctrlPr>
                      </m:sSubPr>
                      <m:e>
                        <m:r>
                          <a:rPr lang="en-US" altLang="zh-CN" sz="2800" i="1">
                            <a:solidFill>
                              <a:srgbClr val="0070C0"/>
                            </a:solidFill>
                            <a:latin typeface="Cambria Math" panose="02040503050406030204" pitchFamily="18" charset="0"/>
                            <a:ea typeface="Cambria Math" panose="02040503050406030204" pitchFamily="18" charset="0"/>
                          </a:rPr>
                          <m:t>𝑟</m:t>
                        </m:r>
                      </m:e>
                      <m:sub>
                        <m:r>
                          <a:rPr lang="en-US" altLang="zh-CN" sz="2800" i="1">
                            <a:solidFill>
                              <a:srgbClr val="0070C0"/>
                            </a:solidFill>
                            <a:latin typeface="Cambria Math" panose="02040503050406030204" pitchFamily="18" charset="0"/>
                            <a:ea typeface="Cambria Math" panose="02040503050406030204" pitchFamily="18" charset="0"/>
                          </a:rPr>
                          <m:t>𝑡</m:t>
                        </m:r>
                      </m:sub>
                    </m:sSub>
                  </m:oMath>
                </a14:m>
                <a:endParaRPr lang="en-US" altLang="zh-CN" sz="2800" i="1" dirty="0">
                  <a:solidFill>
                    <a:srgbClr val="0070C0"/>
                  </a:solidFill>
                  <a:latin typeface="Cambria Math" panose="02040503050406030204" pitchFamily="18" charset="0"/>
                  <a:ea typeface="Cambria Math" panose="02040503050406030204" pitchFamily="18" charset="0"/>
                </a:endParaRPr>
              </a:p>
              <a:p>
                <a:endParaRPr lang="en-US" altLang="zh-CN" dirty="0"/>
              </a:p>
              <a:p>
                <a:endParaRPr lang="en-US" altLang="zh-CN" dirty="0"/>
              </a:p>
              <a:p>
                <a:endParaRPr lang="zh-CN" altLang="en-US" dirty="0"/>
              </a:p>
            </p:txBody>
          </p:sp>
        </mc:Choice>
        <mc:Fallback xmlns="">
          <p:sp>
            <p:nvSpPr>
              <p:cNvPr id="10" name="文本框 9"/>
              <p:cNvSpPr txBox="1">
                <a:spLocks noRot="1" noChangeAspect="1" noMove="1" noResize="1" noEditPoints="1" noAdjustHandles="1" noChangeArrowheads="1" noChangeShapeType="1" noTextEdit="1"/>
              </p:cNvSpPr>
              <p:nvPr/>
            </p:nvSpPr>
            <p:spPr>
              <a:xfrm>
                <a:off x="6444343" y="1109112"/>
                <a:ext cx="4992914" cy="5539978"/>
              </a:xfrm>
              <a:prstGeom prst="rect">
                <a:avLst/>
              </a:prstGeom>
              <a:blipFill>
                <a:blip r:embed="rId7"/>
                <a:stretch>
                  <a:fillRect l="-2076"/>
                </a:stretch>
              </a:blipFill>
            </p:spPr>
            <p:txBody>
              <a:bodyPr/>
              <a:lstStyle/>
              <a:p>
                <a:r>
                  <a:rPr lang="zh-CN" altLang="en-US">
                    <a:noFill/>
                  </a:rPr>
                  <a:t> </a:t>
                </a:r>
              </a:p>
            </p:txBody>
          </p:sp>
        </mc:Fallback>
      </mc:AlternateContent>
      <p:sp>
        <p:nvSpPr>
          <p:cNvPr id="2" name="日期占位符 1"/>
          <p:cNvSpPr>
            <a:spLocks noGrp="1"/>
          </p:cNvSpPr>
          <p:nvPr>
            <p:ph type="dt" sz="half" idx="10"/>
          </p:nvPr>
        </p:nvSpPr>
        <p:spPr/>
        <p:txBody>
          <a:bodyPr/>
          <a:lstStyle/>
          <a:p>
            <a:fld id="{E546DAAA-E5C6-41E7-8BA2-79AE88699DEF}" type="datetime1">
              <a:rPr lang="en-US" altLang="zh-CN" smtClean="0"/>
              <a:t>4/8/21</a:t>
            </a:fld>
            <a:endParaRPr lang="zh-CN" altLang="en-US" dirty="0"/>
          </a:p>
        </p:txBody>
      </p:sp>
      <p:sp>
        <p:nvSpPr>
          <p:cNvPr id="5" name="灯片编号占位符 4"/>
          <p:cNvSpPr>
            <a:spLocks noGrp="1"/>
          </p:cNvSpPr>
          <p:nvPr>
            <p:ph type="sldNum" sz="quarter" idx="12"/>
          </p:nvPr>
        </p:nvSpPr>
        <p:spPr/>
        <p:txBody>
          <a:bodyPr/>
          <a:lstStyle/>
          <a:p>
            <a:fld id="{24A71AA2-6AA0-4970-9BFD-F3C4841B15F7}" type="slidenum">
              <a:rPr lang="zh-CN" altLang="en-US" smtClean="0"/>
              <a:t>4</a:t>
            </a:fld>
            <a:endParaRPr lang="zh-CN" altLang="en-US" dirty="0"/>
          </a:p>
        </p:txBody>
      </p:sp>
    </p:spTree>
    <p:extLst>
      <p:ext uri="{BB962C8B-B14F-4D97-AF65-F5344CB8AC3E}">
        <p14:creationId xmlns:p14="http://schemas.microsoft.com/office/powerpoint/2010/main" val="940917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92419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Why </a:t>
            </a:r>
            <a:r>
              <a:rPr lang="en-US" altLang="zh-CN" sz="3600" dirty="0" err="1">
                <a:solidFill>
                  <a:schemeClr val="accent5">
                    <a:lumMod val="75000"/>
                  </a:schemeClr>
                </a:solidFill>
              </a:rPr>
              <a:t>MuZero</a:t>
            </a:r>
            <a:r>
              <a:rPr lang="en-US" altLang="zh-CN" sz="3600" dirty="0">
                <a:solidFill>
                  <a:schemeClr val="accent5">
                    <a:lumMod val="75000"/>
                  </a:schemeClr>
                </a:solidFill>
              </a:rPr>
              <a:t> need to learn a model?</a:t>
            </a:r>
            <a:endParaRPr lang="zh-CN" altLang="en-US" sz="3600" b="1" u="sng" dirty="0"/>
          </a:p>
        </p:txBody>
      </p:sp>
      <p:sp>
        <p:nvSpPr>
          <p:cNvPr id="5" name="矩形 4"/>
          <p:cNvSpPr/>
          <p:nvPr/>
        </p:nvSpPr>
        <p:spPr>
          <a:xfrm>
            <a:off x="738188" y="1721614"/>
            <a:ext cx="10401300" cy="2929392"/>
          </a:xfrm>
          <a:prstGeom prst="rect">
            <a:avLst/>
          </a:prstGeom>
        </p:spPr>
        <p:txBody>
          <a:bodyPr wrap="square">
            <a:spAutoFit/>
          </a:bodyPr>
          <a:lstStyle/>
          <a:p>
            <a:pPr algn="just">
              <a:lnSpc>
                <a:spcPts val="4500"/>
              </a:lnSpc>
            </a:pPr>
            <a:r>
              <a:rPr lang="en-US" altLang="zh-CN" sz="2800" dirty="0"/>
              <a:t>      Tree-based planning methods have enjoyed huge success in challenging domains, such as chess and Go, where a perfect simulator is available.</a:t>
            </a:r>
          </a:p>
          <a:p>
            <a:pPr algn="just">
              <a:lnSpc>
                <a:spcPts val="4500"/>
              </a:lnSpc>
            </a:pPr>
            <a:r>
              <a:rPr lang="en-US" altLang="zh-CN" sz="2800" dirty="0"/>
              <a:t>      However, in real-world problems the dynamics governing the environment are often complex and unknown.</a:t>
            </a:r>
            <a:endParaRPr lang="zh-CN" altLang="en-US" sz="2800" dirty="0"/>
          </a:p>
        </p:txBody>
      </p:sp>
      <p:sp>
        <p:nvSpPr>
          <p:cNvPr id="6" name="日期占位符 5"/>
          <p:cNvSpPr>
            <a:spLocks noGrp="1"/>
          </p:cNvSpPr>
          <p:nvPr>
            <p:ph type="dt" sz="half" idx="10"/>
          </p:nvPr>
        </p:nvSpPr>
        <p:spPr/>
        <p:txBody>
          <a:bodyPr/>
          <a:lstStyle/>
          <a:p>
            <a:fld id="{6F0E5F66-EB2A-4F66-8BCA-39547D2896A0}" type="datetime1">
              <a:rPr lang="en-US" altLang="zh-CN" smtClean="0"/>
              <a:t>4/8/21</a:t>
            </a:fld>
            <a:endParaRPr lang="zh-CN" altLang="en-US" dirty="0"/>
          </a:p>
        </p:txBody>
      </p:sp>
      <p:sp>
        <p:nvSpPr>
          <p:cNvPr id="8" name="灯片编号占位符 7"/>
          <p:cNvSpPr>
            <a:spLocks noGrp="1"/>
          </p:cNvSpPr>
          <p:nvPr>
            <p:ph type="sldNum" sz="quarter" idx="12"/>
          </p:nvPr>
        </p:nvSpPr>
        <p:spPr/>
        <p:txBody>
          <a:bodyPr/>
          <a:lstStyle/>
          <a:p>
            <a:fld id="{24A71AA2-6AA0-4970-9BFD-F3C4841B15F7}" type="slidenum">
              <a:rPr lang="zh-CN" altLang="en-US" smtClean="0"/>
              <a:t>40</a:t>
            </a:fld>
            <a:endParaRPr lang="zh-CN" altLang="en-US" dirty="0"/>
          </a:p>
        </p:txBody>
      </p:sp>
    </p:spTree>
    <p:extLst>
      <p:ext uri="{BB962C8B-B14F-4D97-AF65-F5344CB8AC3E}">
        <p14:creationId xmlns:p14="http://schemas.microsoft.com/office/powerpoint/2010/main" val="1780256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92419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err="1">
                <a:solidFill>
                  <a:schemeClr val="accent5">
                    <a:lumMod val="75000"/>
                  </a:schemeClr>
                </a:solidFill>
              </a:rPr>
              <a:t>MuZero</a:t>
            </a:r>
            <a:endParaRPr lang="zh-CN" altLang="en-US" sz="3600" b="1" u="sng" dirty="0"/>
          </a:p>
        </p:txBody>
      </p:sp>
      <p:sp>
        <p:nvSpPr>
          <p:cNvPr id="5" name="矩形 4"/>
          <p:cNvSpPr/>
          <p:nvPr/>
        </p:nvSpPr>
        <p:spPr>
          <a:xfrm>
            <a:off x="738188" y="1350134"/>
            <a:ext cx="10401300" cy="4708981"/>
          </a:xfrm>
          <a:prstGeom prst="rect">
            <a:avLst/>
          </a:prstGeom>
        </p:spPr>
        <p:txBody>
          <a:bodyPr wrap="square">
            <a:spAutoFit/>
          </a:bodyPr>
          <a:lstStyle/>
          <a:p>
            <a:pPr algn="just">
              <a:lnSpc>
                <a:spcPts val="4500"/>
              </a:lnSpc>
            </a:pPr>
            <a:r>
              <a:rPr lang="en-US" altLang="zh-CN" sz="2800" dirty="0"/>
              <a:t>      </a:t>
            </a:r>
            <a:r>
              <a:rPr lang="en-US" altLang="zh-CN" sz="2800" dirty="0" err="1"/>
              <a:t>MuZero</a:t>
            </a:r>
            <a:r>
              <a:rPr lang="en-US" altLang="zh-CN" sz="2800" dirty="0"/>
              <a:t> combines a tree-based search with a learned model,</a:t>
            </a:r>
          </a:p>
          <a:p>
            <a:pPr algn="just">
              <a:lnSpc>
                <a:spcPts val="4500"/>
              </a:lnSpc>
            </a:pPr>
            <a:r>
              <a:rPr lang="en-US" altLang="zh-CN" sz="2800" dirty="0"/>
              <a:t>achieves superhuman performance in a range of challenging and </a:t>
            </a:r>
            <a:r>
              <a:rPr lang="en-US" altLang="zh-CN" sz="2800" dirty="0">
                <a:solidFill>
                  <a:srgbClr val="FF0000"/>
                </a:solidFill>
              </a:rPr>
              <a:t>visually complex domains(includes </a:t>
            </a:r>
            <a:r>
              <a:rPr lang="en-US" altLang="zh-CN" sz="2800" dirty="0" err="1">
                <a:solidFill>
                  <a:srgbClr val="FF0000"/>
                </a:solidFill>
              </a:rPr>
              <a:t>Go,Chess,Shogi,and</a:t>
            </a:r>
            <a:r>
              <a:rPr lang="en-US" altLang="zh-CN" sz="2800" dirty="0">
                <a:solidFill>
                  <a:srgbClr val="FF0000"/>
                </a:solidFill>
              </a:rPr>
              <a:t> Atari games)</a:t>
            </a:r>
            <a:r>
              <a:rPr lang="en-US" altLang="zh-CN" sz="2800" dirty="0"/>
              <a:t>, </a:t>
            </a:r>
            <a:r>
              <a:rPr lang="en-US" altLang="zh-CN" sz="2800" dirty="0">
                <a:solidFill>
                  <a:srgbClr val="FF0000"/>
                </a:solidFill>
              </a:rPr>
              <a:t>without any knowledge of their underlying dynamics(even the rule of games)</a:t>
            </a:r>
            <a:r>
              <a:rPr lang="en-US" altLang="zh-CN" sz="2800" dirty="0"/>
              <a:t>. </a:t>
            </a:r>
          </a:p>
          <a:p>
            <a:pPr algn="just">
              <a:lnSpc>
                <a:spcPts val="4500"/>
              </a:lnSpc>
            </a:pPr>
            <a:r>
              <a:rPr lang="en-US" altLang="zh-CN" sz="2800" dirty="0"/>
              <a:t>     </a:t>
            </a:r>
            <a:r>
              <a:rPr lang="en-US" altLang="zh-CN" sz="2800" dirty="0" err="1"/>
              <a:t>MuZero</a:t>
            </a:r>
            <a:r>
              <a:rPr lang="en-US" altLang="zh-CN" sz="2800" dirty="0"/>
              <a:t> learns a model that, when applied iteratively, predicts the quantities most directly relevant to planning: the reward, the action-selection policy, and the value function.</a:t>
            </a:r>
            <a:endParaRPr lang="zh-CN" altLang="en-US" sz="2800" dirty="0"/>
          </a:p>
        </p:txBody>
      </p:sp>
      <p:sp>
        <p:nvSpPr>
          <p:cNvPr id="2" name="日期占位符 1"/>
          <p:cNvSpPr>
            <a:spLocks noGrp="1"/>
          </p:cNvSpPr>
          <p:nvPr>
            <p:ph type="dt" sz="half" idx="10"/>
          </p:nvPr>
        </p:nvSpPr>
        <p:spPr/>
        <p:txBody>
          <a:bodyPr/>
          <a:lstStyle/>
          <a:p>
            <a:fld id="{7F5F2FC8-4FE9-475F-8C03-2D154DD8C2FD}"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41</a:t>
            </a:fld>
            <a:endParaRPr lang="zh-CN" altLang="en-US" dirty="0"/>
          </a:p>
        </p:txBody>
      </p:sp>
    </p:spTree>
    <p:extLst>
      <p:ext uri="{BB962C8B-B14F-4D97-AF65-F5344CB8AC3E}">
        <p14:creationId xmlns:p14="http://schemas.microsoft.com/office/powerpoint/2010/main" val="25816254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92419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Games in </a:t>
            </a:r>
            <a:r>
              <a:rPr lang="en-US" altLang="zh-CN" sz="3600" dirty="0" err="1">
                <a:solidFill>
                  <a:schemeClr val="accent5">
                    <a:lumMod val="75000"/>
                  </a:schemeClr>
                </a:solidFill>
              </a:rPr>
              <a:t>MuZero</a:t>
            </a:r>
            <a:endParaRPr lang="zh-CN" altLang="en-US" sz="3600" b="1" u="sng" dirty="0"/>
          </a:p>
        </p:txBody>
      </p:sp>
      <p:pic>
        <p:nvPicPr>
          <p:cNvPr id="2" name="图片 1"/>
          <p:cNvPicPr>
            <a:picLocks noChangeAspect="1"/>
          </p:cNvPicPr>
          <p:nvPr/>
        </p:nvPicPr>
        <p:blipFill>
          <a:blip r:embed="rId3"/>
          <a:stretch>
            <a:fillRect/>
          </a:stretch>
        </p:blipFill>
        <p:spPr>
          <a:xfrm>
            <a:off x="956647" y="918855"/>
            <a:ext cx="9629775" cy="4695825"/>
          </a:xfrm>
          <a:prstGeom prst="rect">
            <a:avLst/>
          </a:prstGeom>
        </p:spPr>
      </p:pic>
      <p:sp>
        <p:nvSpPr>
          <p:cNvPr id="3" name="文本框 2"/>
          <p:cNvSpPr txBox="1"/>
          <p:nvPr/>
        </p:nvSpPr>
        <p:spPr>
          <a:xfrm>
            <a:off x="1312606" y="5751871"/>
            <a:ext cx="9070259" cy="369332"/>
          </a:xfrm>
          <a:prstGeom prst="rect">
            <a:avLst/>
          </a:prstGeom>
          <a:noFill/>
        </p:spPr>
        <p:txBody>
          <a:bodyPr wrap="square" rtlCol="0">
            <a:spAutoFit/>
          </a:bodyPr>
          <a:lstStyle/>
          <a:p>
            <a:pPr algn="ctr"/>
            <a:r>
              <a:rPr lang="en-US" altLang="zh-CN" b="1" dirty="0"/>
              <a:t>Evaluation of </a:t>
            </a:r>
            <a:r>
              <a:rPr lang="en-US" altLang="zh-CN" b="1" i="1" dirty="0" err="1"/>
              <a:t>MuZero</a:t>
            </a:r>
            <a:r>
              <a:rPr lang="en-US" altLang="zh-CN" b="1" i="1" dirty="0"/>
              <a:t> </a:t>
            </a:r>
            <a:r>
              <a:rPr lang="en-US" altLang="zh-CN" b="1" dirty="0"/>
              <a:t>throughout training in chess, shogi, Go and Atari</a:t>
            </a:r>
            <a:r>
              <a:rPr lang="en-US" altLang="zh-CN" dirty="0"/>
              <a:t> </a:t>
            </a:r>
            <a:endParaRPr lang="zh-CN" altLang="en-US" dirty="0"/>
          </a:p>
        </p:txBody>
      </p:sp>
      <p:sp>
        <p:nvSpPr>
          <p:cNvPr id="6" name="日期占位符 5"/>
          <p:cNvSpPr>
            <a:spLocks noGrp="1"/>
          </p:cNvSpPr>
          <p:nvPr>
            <p:ph type="dt" sz="half" idx="10"/>
          </p:nvPr>
        </p:nvSpPr>
        <p:spPr/>
        <p:txBody>
          <a:bodyPr/>
          <a:lstStyle/>
          <a:p>
            <a:fld id="{C463F948-8D8B-4AEA-BF7D-7005B35BB1D3}" type="datetime1">
              <a:rPr lang="en-US" altLang="zh-CN" smtClean="0"/>
              <a:t>4/8/21</a:t>
            </a:fld>
            <a:endParaRPr lang="zh-CN" altLang="en-US" dirty="0"/>
          </a:p>
        </p:txBody>
      </p:sp>
      <p:sp>
        <p:nvSpPr>
          <p:cNvPr id="8" name="灯片编号占位符 7"/>
          <p:cNvSpPr>
            <a:spLocks noGrp="1"/>
          </p:cNvSpPr>
          <p:nvPr>
            <p:ph type="sldNum" sz="quarter" idx="12"/>
          </p:nvPr>
        </p:nvSpPr>
        <p:spPr/>
        <p:txBody>
          <a:bodyPr/>
          <a:lstStyle/>
          <a:p>
            <a:fld id="{24A71AA2-6AA0-4970-9BFD-F3C4841B15F7}" type="slidenum">
              <a:rPr lang="zh-CN" altLang="en-US" smtClean="0"/>
              <a:t>42</a:t>
            </a:fld>
            <a:endParaRPr lang="zh-CN" altLang="en-US" dirty="0"/>
          </a:p>
        </p:txBody>
      </p:sp>
    </p:spTree>
    <p:extLst>
      <p:ext uri="{BB962C8B-B14F-4D97-AF65-F5344CB8AC3E}">
        <p14:creationId xmlns:p14="http://schemas.microsoft.com/office/powerpoint/2010/main" val="4862943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92419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err="1">
                <a:solidFill>
                  <a:schemeClr val="accent5">
                    <a:lumMod val="75000"/>
                  </a:schemeClr>
                </a:solidFill>
              </a:rPr>
              <a:t>MuZero</a:t>
            </a:r>
            <a:endParaRPr lang="zh-CN" altLang="en-US" sz="3600" b="1" u="sng" dirty="0"/>
          </a:p>
        </p:txBody>
      </p:sp>
      <p:pic>
        <p:nvPicPr>
          <p:cNvPr id="6" name="图片 5">
            <a:extLst>
              <a:ext uri="{FF2B5EF4-FFF2-40B4-BE49-F238E27FC236}">
                <a16:creationId xmlns:a16="http://schemas.microsoft.com/office/drawing/2014/main" id="{34B14E1A-9079-4B39-AB88-B83BE9AA2962}"/>
              </a:ext>
            </a:extLst>
          </p:cNvPr>
          <p:cNvPicPr/>
          <p:nvPr/>
        </p:nvPicPr>
        <p:blipFill>
          <a:blip r:embed="rId3">
            <a:extLst>
              <a:ext uri="{28A0092B-C50C-407E-A947-70E740481C1C}">
                <a14:useLocalDpi xmlns:a14="http://schemas.microsoft.com/office/drawing/2010/main" val="0"/>
              </a:ext>
            </a:extLst>
          </a:blip>
          <a:stretch>
            <a:fillRect/>
          </a:stretch>
        </p:blipFill>
        <p:spPr>
          <a:xfrm>
            <a:off x="1106214" y="835168"/>
            <a:ext cx="9979572" cy="4713890"/>
          </a:xfrm>
          <a:prstGeom prst="rect">
            <a:avLst/>
          </a:prstGeom>
        </p:spPr>
      </p:pic>
      <p:sp>
        <p:nvSpPr>
          <p:cNvPr id="7" name="文本框 6">
            <a:extLst>
              <a:ext uri="{FF2B5EF4-FFF2-40B4-BE49-F238E27FC236}">
                <a16:creationId xmlns:a16="http://schemas.microsoft.com/office/drawing/2014/main" id="{41E7A679-C547-4889-A0C7-937555D9E9E6}"/>
              </a:ext>
            </a:extLst>
          </p:cNvPr>
          <p:cNvSpPr txBox="1"/>
          <p:nvPr/>
        </p:nvSpPr>
        <p:spPr>
          <a:xfrm>
            <a:off x="1765737" y="5885058"/>
            <a:ext cx="8930640" cy="461665"/>
          </a:xfrm>
          <a:prstGeom prst="rect">
            <a:avLst/>
          </a:prstGeom>
          <a:noFill/>
        </p:spPr>
        <p:txBody>
          <a:bodyPr wrap="square" rtlCol="0">
            <a:spAutoFit/>
          </a:bodyPr>
          <a:lstStyle/>
          <a:p>
            <a:pPr algn="ctr"/>
            <a:r>
              <a:rPr lang="en-US" altLang="zh-CN" sz="2400" b="1" dirty="0" err="1">
                <a:effectLst/>
                <a:latin typeface="Times New Roman" panose="02020603050405020304" pitchFamily="18" charset="0"/>
                <a:cs typeface="Times New Roman" panose="02020603050405020304" pitchFamily="18" charset="0"/>
              </a:rPr>
              <a:t>planning,acting,and</a:t>
            </a:r>
            <a:r>
              <a:rPr lang="en-US" altLang="zh-CN" sz="2400" b="1" dirty="0">
                <a:effectLst/>
                <a:latin typeface="Times New Roman" panose="02020603050405020304" pitchFamily="18" charset="0"/>
                <a:cs typeface="Times New Roman" panose="02020603050405020304" pitchFamily="18" charset="0"/>
              </a:rPr>
              <a:t> </a:t>
            </a:r>
            <a:r>
              <a:rPr lang="en-US" altLang="zh-CN" sz="2400" b="1" dirty="0" err="1">
                <a:effectLst/>
                <a:latin typeface="Times New Roman" panose="02020603050405020304" pitchFamily="18" charset="0"/>
                <a:cs typeface="Times New Roman" panose="02020603050405020304" pitchFamily="18" charset="0"/>
              </a:rPr>
              <a:t>trainng</a:t>
            </a:r>
            <a:r>
              <a:rPr lang="en-US" altLang="zh-CN" sz="2400" b="1" dirty="0">
                <a:effectLst/>
                <a:latin typeface="Times New Roman" panose="02020603050405020304" pitchFamily="18" charset="0"/>
                <a:cs typeface="Times New Roman" panose="02020603050405020304" pitchFamily="18" charset="0"/>
              </a:rPr>
              <a:t> with a learned model</a:t>
            </a:r>
            <a:endParaRPr lang="zh-CN" altLang="en-US" sz="2400" dirty="0">
              <a:latin typeface="Times New Roman" panose="02020603050405020304" pitchFamily="18" charset="0"/>
              <a:cs typeface="Times New Roman" panose="02020603050405020304" pitchFamily="18" charset="0"/>
            </a:endParaRPr>
          </a:p>
        </p:txBody>
      </p:sp>
      <p:sp>
        <p:nvSpPr>
          <p:cNvPr id="2" name="日期占位符 1"/>
          <p:cNvSpPr>
            <a:spLocks noGrp="1"/>
          </p:cNvSpPr>
          <p:nvPr>
            <p:ph type="dt" sz="half" idx="10"/>
          </p:nvPr>
        </p:nvSpPr>
        <p:spPr/>
        <p:txBody>
          <a:bodyPr/>
          <a:lstStyle/>
          <a:p>
            <a:fld id="{FB84D83D-FC24-424A-9F0F-723BF30A209D}" type="datetime1">
              <a:rPr lang="en-US" altLang="zh-CN" smtClean="0"/>
              <a:t>4/8/21</a:t>
            </a:fld>
            <a:endParaRPr lang="zh-CN" altLang="en-US" dirty="0"/>
          </a:p>
        </p:txBody>
      </p:sp>
      <p:sp>
        <p:nvSpPr>
          <p:cNvPr id="8" name="灯片编号占位符 7"/>
          <p:cNvSpPr>
            <a:spLocks noGrp="1"/>
          </p:cNvSpPr>
          <p:nvPr>
            <p:ph type="sldNum" sz="quarter" idx="12"/>
          </p:nvPr>
        </p:nvSpPr>
        <p:spPr/>
        <p:txBody>
          <a:bodyPr/>
          <a:lstStyle/>
          <a:p>
            <a:fld id="{24A71AA2-6AA0-4970-9BFD-F3C4841B15F7}" type="slidenum">
              <a:rPr lang="zh-CN" altLang="en-US" smtClean="0"/>
              <a:t>43</a:t>
            </a:fld>
            <a:endParaRPr lang="zh-CN" altLang="en-US" dirty="0"/>
          </a:p>
        </p:txBody>
      </p:sp>
    </p:spTree>
    <p:extLst>
      <p:ext uri="{BB962C8B-B14F-4D97-AF65-F5344CB8AC3E}">
        <p14:creationId xmlns:p14="http://schemas.microsoft.com/office/powerpoint/2010/main" val="28997551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92419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err="1">
                <a:solidFill>
                  <a:schemeClr val="accent5">
                    <a:lumMod val="75000"/>
                  </a:schemeClr>
                </a:solidFill>
              </a:rPr>
              <a:t>MuZero</a:t>
            </a:r>
            <a:r>
              <a:rPr lang="en-US" altLang="zh-CN" sz="3600" dirty="0">
                <a:solidFill>
                  <a:schemeClr val="accent5">
                    <a:lumMod val="75000"/>
                  </a:schemeClr>
                </a:solidFill>
              </a:rPr>
              <a:t>  VS  </a:t>
            </a:r>
            <a:r>
              <a:rPr lang="en-US" altLang="zh-CN" sz="3600" dirty="0" err="1">
                <a:solidFill>
                  <a:schemeClr val="accent5">
                    <a:lumMod val="75000"/>
                  </a:schemeClr>
                </a:solidFill>
              </a:rPr>
              <a:t>AlphaZero</a:t>
            </a:r>
            <a:endParaRPr lang="zh-CN" altLang="en-US" sz="3600" b="1" u="sng" dirty="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128" y="1190801"/>
            <a:ext cx="9249492" cy="5365012"/>
          </a:xfrm>
          <a:prstGeom prst="rect">
            <a:avLst/>
          </a:prstGeom>
        </p:spPr>
      </p:pic>
      <p:sp>
        <p:nvSpPr>
          <p:cNvPr id="3" name="日期占位符 2"/>
          <p:cNvSpPr>
            <a:spLocks noGrp="1"/>
          </p:cNvSpPr>
          <p:nvPr>
            <p:ph type="dt" sz="half" idx="10"/>
          </p:nvPr>
        </p:nvSpPr>
        <p:spPr/>
        <p:txBody>
          <a:bodyPr/>
          <a:lstStyle/>
          <a:p>
            <a:fld id="{721F6C70-5754-4F2E-B869-5C2C25BCF5C4}" type="datetime1">
              <a:rPr lang="en-US" altLang="zh-CN" smtClean="0"/>
              <a:t>4/8/21</a:t>
            </a:fld>
            <a:endParaRPr lang="zh-CN" altLang="en-US" dirty="0"/>
          </a:p>
        </p:txBody>
      </p:sp>
      <p:sp>
        <p:nvSpPr>
          <p:cNvPr id="8" name="灯片编号占位符 7"/>
          <p:cNvSpPr>
            <a:spLocks noGrp="1"/>
          </p:cNvSpPr>
          <p:nvPr>
            <p:ph type="sldNum" sz="quarter" idx="12"/>
          </p:nvPr>
        </p:nvSpPr>
        <p:spPr/>
        <p:txBody>
          <a:bodyPr/>
          <a:lstStyle/>
          <a:p>
            <a:fld id="{24A71AA2-6AA0-4970-9BFD-F3C4841B15F7}" type="slidenum">
              <a:rPr lang="zh-CN" altLang="en-US" smtClean="0"/>
              <a:t>44</a:t>
            </a:fld>
            <a:endParaRPr lang="zh-CN" altLang="en-US" dirty="0"/>
          </a:p>
        </p:txBody>
      </p:sp>
    </p:spTree>
    <p:extLst>
      <p:ext uri="{BB962C8B-B14F-4D97-AF65-F5344CB8AC3E}">
        <p14:creationId xmlns:p14="http://schemas.microsoft.com/office/powerpoint/2010/main" val="13833253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92419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Two reasoning ability of </a:t>
            </a:r>
            <a:r>
              <a:rPr lang="en-US" altLang="zh-CN" sz="3600" dirty="0" err="1">
                <a:solidFill>
                  <a:schemeClr val="accent5">
                    <a:lumMod val="75000"/>
                  </a:schemeClr>
                </a:solidFill>
              </a:rPr>
              <a:t>MuZero</a:t>
            </a:r>
            <a:endParaRPr lang="zh-CN" altLang="en-US" sz="3600" b="1" u="sng" dirty="0"/>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13" y="849249"/>
            <a:ext cx="11396356" cy="5222938"/>
          </a:xfrm>
          <a:prstGeom prst="rect">
            <a:avLst/>
          </a:prstGeom>
        </p:spPr>
      </p:pic>
      <p:sp>
        <p:nvSpPr>
          <p:cNvPr id="5" name="日期占位符 4"/>
          <p:cNvSpPr>
            <a:spLocks noGrp="1"/>
          </p:cNvSpPr>
          <p:nvPr>
            <p:ph type="dt" sz="half" idx="10"/>
          </p:nvPr>
        </p:nvSpPr>
        <p:spPr/>
        <p:txBody>
          <a:bodyPr/>
          <a:lstStyle/>
          <a:p>
            <a:fld id="{1FD0EF16-5843-4BF2-AAFE-4F082EBEAE7C}" type="datetime1">
              <a:rPr lang="en-US" altLang="zh-CN" smtClean="0"/>
              <a:t>4/8/21</a:t>
            </a:fld>
            <a:endParaRPr lang="zh-CN" altLang="en-US" dirty="0"/>
          </a:p>
        </p:txBody>
      </p:sp>
      <p:sp>
        <p:nvSpPr>
          <p:cNvPr id="7" name="灯片编号占位符 6"/>
          <p:cNvSpPr>
            <a:spLocks noGrp="1"/>
          </p:cNvSpPr>
          <p:nvPr>
            <p:ph type="sldNum" sz="quarter" idx="12"/>
          </p:nvPr>
        </p:nvSpPr>
        <p:spPr/>
        <p:txBody>
          <a:bodyPr/>
          <a:lstStyle/>
          <a:p>
            <a:fld id="{24A71AA2-6AA0-4970-9BFD-F3C4841B15F7}" type="slidenum">
              <a:rPr lang="zh-CN" altLang="en-US" smtClean="0"/>
              <a:t>45</a:t>
            </a:fld>
            <a:endParaRPr lang="zh-CN" altLang="en-US" dirty="0"/>
          </a:p>
        </p:txBody>
      </p:sp>
    </p:spTree>
    <p:extLst>
      <p:ext uri="{BB962C8B-B14F-4D97-AF65-F5344CB8AC3E}">
        <p14:creationId xmlns:p14="http://schemas.microsoft.com/office/powerpoint/2010/main" val="3552959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7" y="302760"/>
            <a:ext cx="10762696"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Comparison and Conclusion</a:t>
            </a:r>
            <a:endParaRPr lang="zh-CN" altLang="en-US" sz="3600" b="1" u="sng" dirty="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6942" y="890602"/>
            <a:ext cx="5796116" cy="5725185"/>
          </a:xfrm>
          <a:prstGeom prst="rect">
            <a:avLst/>
          </a:prstGeom>
        </p:spPr>
      </p:pic>
      <p:sp>
        <p:nvSpPr>
          <p:cNvPr id="3" name="日期占位符 2"/>
          <p:cNvSpPr>
            <a:spLocks noGrp="1"/>
          </p:cNvSpPr>
          <p:nvPr>
            <p:ph type="dt" sz="half" idx="10"/>
          </p:nvPr>
        </p:nvSpPr>
        <p:spPr/>
        <p:txBody>
          <a:bodyPr/>
          <a:lstStyle/>
          <a:p>
            <a:fld id="{30F5AFAC-32DD-4F05-B71C-EFBC2A4AE255}"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46</a:t>
            </a:fld>
            <a:endParaRPr lang="zh-CN" altLang="en-US" dirty="0"/>
          </a:p>
        </p:txBody>
      </p:sp>
    </p:spTree>
    <p:extLst>
      <p:ext uri="{BB962C8B-B14F-4D97-AF65-F5344CB8AC3E}">
        <p14:creationId xmlns:p14="http://schemas.microsoft.com/office/powerpoint/2010/main" val="14039433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7" y="302760"/>
            <a:ext cx="10762696"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Developer of the series AI</a:t>
            </a:r>
            <a:r>
              <a:rPr lang="zh-CN" altLang="en-US" sz="3600" dirty="0">
                <a:solidFill>
                  <a:schemeClr val="accent5">
                    <a:lumMod val="75000"/>
                  </a:schemeClr>
                </a:solidFill>
              </a:rPr>
              <a:t> </a:t>
            </a:r>
            <a:r>
              <a:rPr lang="en-US" altLang="zh-CN" sz="3600" dirty="0">
                <a:solidFill>
                  <a:schemeClr val="accent5">
                    <a:lumMod val="75000"/>
                  </a:schemeClr>
                </a:solidFill>
              </a:rPr>
              <a:t>programs </a:t>
            </a:r>
            <a:endParaRPr lang="zh-CN" altLang="en-US" sz="3600" b="1" u="sng" dirty="0"/>
          </a:p>
        </p:txBody>
      </p:sp>
      <p:pic>
        <p:nvPicPr>
          <p:cNvPr id="5" name="图片 4"/>
          <p:cNvPicPr>
            <a:picLocks noChangeAspect="1"/>
          </p:cNvPicPr>
          <p:nvPr/>
        </p:nvPicPr>
        <p:blipFill>
          <a:blip r:embed="rId3"/>
          <a:stretch>
            <a:fillRect/>
          </a:stretch>
        </p:blipFill>
        <p:spPr>
          <a:xfrm>
            <a:off x="460827" y="1594433"/>
            <a:ext cx="5213130" cy="2060064"/>
          </a:xfrm>
          <a:prstGeom prst="rect">
            <a:avLst/>
          </a:prstGeom>
        </p:spPr>
      </p:pic>
      <p:pic>
        <p:nvPicPr>
          <p:cNvPr id="6" name="图片 5"/>
          <p:cNvPicPr>
            <a:picLocks noChangeAspect="1"/>
          </p:cNvPicPr>
          <p:nvPr/>
        </p:nvPicPr>
        <p:blipFill>
          <a:blip r:embed="rId4"/>
          <a:stretch>
            <a:fillRect/>
          </a:stretch>
        </p:blipFill>
        <p:spPr>
          <a:xfrm>
            <a:off x="5673957" y="1564324"/>
            <a:ext cx="5395562" cy="2090173"/>
          </a:xfrm>
          <a:prstGeom prst="rect">
            <a:avLst/>
          </a:prstGeom>
        </p:spPr>
      </p:pic>
      <p:pic>
        <p:nvPicPr>
          <p:cNvPr id="7" name="图片 6"/>
          <p:cNvPicPr>
            <a:picLocks noChangeAspect="1"/>
          </p:cNvPicPr>
          <p:nvPr/>
        </p:nvPicPr>
        <p:blipFill>
          <a:blip r:embed="rId5"/>
          <a:stretch>
            <a:fillRect/>
          </a:stretch>
        </p:blipFill>
        <p:spPr>
          <a:xfrm>
            <a:off x="460827" y="3782916"/>
            <a:ext cx="5106030" cy="2363820"/>
          </a:xfrm>
          <a:prstGeom prst="rect">
            <a:avLst/>
          </a:prstGeom>
        </p:spPr>
      </p:pic>
      <p:pic>
        <p:nvPicPr>
          <p:cNvPr id="8" name="图片 7"/>
          <p:cNvPicPr>
            <a:picLocks noChangeAspect="1"/>
          </p:cNvPicPr>
          <p:nvPr/>
        </p:nvPicPr>
        <p:blipFill>
          <a:blip r:embed="rId6"/>
          <a:stretch>
            <a:fillRect/>
          </a:stretch>
        </p:blipFill>
        <p:spPr>
          <a:xfrm>
            <a:off x="5673958" y="3782916"/>
            <a:ext cx="5395562" cy="2356215"/>
          </a:xfrm>
          <a:prstGeom prst="rect">
            <a:avLst/>
          </a:prstGeom>
        </p:spPr>
      </p:pic>
      <p:sp>
        <p:nvSpPr>
          <p:cNvPr id="9" name="日期占位符 8"/>
          <p:cNvSpPr>
            <a:spLocks noGrp="1"/>
          </p:cNvSpPr>
          <p:nvPr>
            <p:ph type="dt" sz="half" idx="10"/>
          </p:nvPr>
        </p:nvSpPr>
        <p:spPr/>
        <p:txBody>
          <a:bodyPr/>
          <a:lstStyle/>
          <a:p>
            <a:fld id="{AD8CB018-6337-4968-ADA1-1CC2862B5089}" type="datetime1">
              <a:rPr lang="en-US" altLang="zh-CN" smtClean="0"/>
              <a:t>4/8/21</a:t>
            </a:fld>
            <a:endParaRPr lang="zh-CN" altLang="en-US" dirty="0"/>
          </a:p>
        </p:txBody>
      </p:sp>
      <p:sp>
        <p:nvSpPr>
          <p:cNvPr id="11" name="灯片编号占位符 10"/>
          <p:cNvSpPr>
            <a:spLocks noGrp="1"/>
          </p:cNvSpPr>
          <p:nvPr>
            <p:ph type="sldNum" sz="quarter" idx="12"/>
          </p:nvPr>
        </p:nvSpPr>
        <p:spPr/>
        <p:txBody>
          <a:bodyPr/>
          <a:lstStyle/>
          <a:p>
            <a:fld id="{24A71AA2-6AA0-4970-9BFD-F3C4841B15F7}" type="slidenum">
              <a:rPr lang="zh-CN" altLang="en-US" smtClean="0"/>
              <a:t>47</a:t>
            </a:fld>
            <a:endParaRPr lang="zh-CN" altLang="en-US" dirty="0"/>
          </a:p>
        </p:txBody>
      </p:sp>
    </p:spTree>
    <p:extLst>
      <p:ext uri="{BB962C8B-B14F-4D97-AF65-F5344CB8AC3E}">
        <p14:creationId xmlns:p14="http://schemas.microsoft.com/office/powerpoint/2010/main" val="38995831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7" y="302760"/>
            <a:ext cx="10762696"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Multi-Agent AI --</a:t>
            </a:r>
            <a:r>
              <a:rPr lang="en-US" altLang="zh-CN" sz="3600" dirty="0" err="1">
                <a:solidFill>
                  <a:schemeClr val="accent5">
                    <a:lumMod val="75000"/>
                  </a:schemeClr>
                </a:solidFill>
              </a:rPr>
              <a:t>AlphaStar</a:t>
            </a:r>
            <a:endParaRPr lang="zh-CN" altLang="en-US" sz="3600" b="1" u="sng" dirty="0"/>
          </a:p>
        </p:txBody>
      </p:sp>
      <p:pic>
        <p:nvPicPr>
          <p:cNvPr id="9" name="Alphastar官方录像截取视频">
            <a:hlinkClick r:id="" action="ppaction://media"/>
            <a:extLst>
              <a:ext uri="{FF2B5EF4-FFF2-40B4-BE49-F238E27FC236}">
                <a16:creationId xmlns:a16="http://schemas.microsoft.com/office/drawing/2014/main" id="{F088D261-05C9-4E63-931A-07FCB42096A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65375" y="996028"/>
            <a:ext cx="9753600" cy="5488528"/>
          </a:xfrm>
        </p:spPr>
      </p:pic>
      <p:sp>
        <p:nvSpPr>
          <p:cNvPr id="2" name="日期占位符 1"/>
          <p:cNvSpPr>
            <a:spLocks noGrp="1"/>
          </p:cNvSpPr>
          <p:nvPr>
            <p:ph type="dt" sz="half" idx="10"/>
          </p:nvPr>
        </p:nvSpPr>
        <p:spPr/>
        <p:txBody>
          <a:bodyPr/>
          <a:lstStyle/>
          <a:p>
            <a:fld id="{8307DDE0-9B6A-41C8-B0F4-18DB36B95EEC}" type="datetime1">
              <a:rPr lang="en-US" altLang="zh-CN" smtClean="0"/>
              <a:t>4/8/21</a:t>
            </a:fld>
            <a:endParaRPr lang="zh-CN" altLang="en-US" dirty="0"/>
          </a:p>
        </p:txBody>
      </p:sp>
      <p:sp>
        <p:nvSpPr>
          <p:cNvPr id="10" name="灯片编号占位符 9"/>
          <p:cNvSpPr>
            <a:spLocks noGrp="1"/>
          </p:cNvSpPr>
          <p:nvPr>
            <p:ph type="sldNum" sz="quarter" idx="12"/>
          </p:nvPr>
        </p:nvSpPr>
        <p:spPr/>
        <p:txBody>
          <a:bodyPr/>
          <a:lstStyle/>
          <a:p>
            <a:fld id="{24A71AA2-6AA0-4970-9BFD-F3C4841B15F7}" type="slidenum">
              <a:rPr lang="zh-CN" altLang="en-US" smtClean="0"/>
              <a:t>48</a:t>
            </a:fld>
            <a:endParaRPr lang="zh-CN" altLang="en-US" dirty="0"/>
          </a:p>
        </p:txBody>
      </p:sp>
    </p:spTree>
    <p:extLst>
      <p:ext uri="{BB962C8B-B14F-4D97-AF65-F5344CB8AC3E}">
        <p14:creationId xmlns:p14="http://schemas.microsoft.com/office/powerpoint/2010/main" val="326810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3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7" y="302760"/>
            <a:ext cx="10762696"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Framework of </a:t>
            </a:r>
            <a:r>
              <a:rPr lang="en-US" altLang="zh-CN" sz="3600" dirty="0" err="1">
                <a:solidFill>
                  <a:schemeClr val="accent5">
                    <a:lumMod val="75000"/>
                  </a:schemeClr>
                </a:solidFill>
              </a:rPr>
              <a:t>AlphaStar</a:t>
            </a:r>
            <a:endParaRPr lang="zh-CN" altLang="en-US" sz="3600" dirty="0">
              <a:solidFill>
                <a:schemeClr val="accent5">
                  <a:lumMod val="75000"/>
                </a:schemeClr>
              </a:solidFill>
            </a:endParaRPr>
          </a:p>
        </p:txBody>
      </p:sp>
      <p:pic>
        <p:nvPicPr>
          <p:cNvPr id="9" name="图片 8">
            <a:extLst>
              <a:ext uri="{FF2B5EF4-FFF2-40B4-BE49-F238E27FC236}">
                <a16:creationId xmlns:a16="http://schemas.microsoft.com/office/drawing/2014/main" id="{CA349FA4-FA39-4543-9E2D-D6D0E75025BA}"/>
              </a:ext>
            </a:extLst>
          </p:cNvPr>
          <p:cNvPicPr/>
          <p:nvPr/>
        </p:nvPicPr>
        <p:blipFill>
          <a:blip r:embed="rId3"/>
          <a:stretch>
            <a:fillRect/>
          </a:stretch>
        </p:blipFill>
        <p:spPr>
          <a:xfrm>
            <a:off x="298595" y="1002890"/>
            <a:ext cx="6647896" cy="5608612"/>
          </a:xfrm>
          <a:prstGeom prst="rect">
            <a:avLst/>
          </a:prstGeom>
        </p:spPr>
      </p:pic>
      <p:pic>
        <p:nvPicPr>
          <p:cNvPr id="10" name="图片 9">
            <a:extLst>
              <a:ext uri="{FF2B5EF4-FFF2-40B4-BE49-F238E27FC236}">
                <a16:creationId xmlns:a16="http://schemas.microsoft.com/office/drawing/2014/main" id="{C876BEBF-4101-4193-9363-6883808F30DB}"/>
              </a:ext>
            </a:extLst>
          </p:cNvPr>
          <p:cNvPicPr/>
          <p:nvPr/>
        </p:nvPicPr>
        <p:blipFill>
          <a:blip r:embed="rId4"/>
          <a:stretch>
            <a:fillRect/>
          </a:stretch>
        </p:blipFill>
        <p:spPr>
          <a:xfrm>
            <a:off x="7418438" y="910358"/>
            <a:ext cx="4332435" cy="5793675"/>
          </a:xfrm>
          <a:prstGeom prst="rect">
            <a:avLst/>
          </a:prstGeom>
        </p:spPr>
      </p:pic>
      <p:sp>
        <p:nvSpPr>
          <p:cNvPr id="2" name="日期占位符 1"/>
          <p:cNvSpPr>
            <a:spLocks noGrp="1"/>
          </p:cNvSpPr>
          <p:nvPr>
            <p:ph type="dt" sz="half" idx="10"/>
          </p:nvPr>
        </p:nvSpPr>
        <p:spPr/>
        <p:txBody>
          <a:bodyPr/>
          <a:lstStyle/>
          <a:p>
            <a:fld id="{8D328796-8AF7-4BB8-96DD-C24ADABCAEDF}" type="datetime1">
              <a:rPr lang="en-US" altLang="zh-CN" smtClean="0"/>
              <a:t>4/8/21</a:t>
            </a:fld>
            <a:endParaRPr lang="zh-CN" altLang="en-US" dirty="0"/>
          </a:p>
        </p:txBody>
      </p:sp>
      <p:sp>
        <p:nvSpPr>
          <p:cNvPr id="11" name="灯片编号占位符 10"/>
          <p:cNvSpPr>
            <a:spLocks noGrp="1"/>
          </p:cNvSpPr>
          <p:nvPr>
            <p:ph type="sldNum" sz="quarter" idx="12"/>
          </p:nvPr>
        </p:nvSpPr>
        <p:spPr/>
        <p:txBody>
          <a:bodyPr/>
          <a:lstStyle/>
          <a:p>
            <a:fld id="{24A71AA2-6AA0-4970-9BFD-F3C4841B15F7}" type="slidenum">
              <a:rPr lang="zh-CN" altLang="en-US" smtClean="0"/>
              <a:t>49</a:t>
            </a:fld>
            <a:endParaRPr lang="zh-CN" altLang="en-US" dirty="0"/>
          </a:p>
        </p:txBody>
      </p:sp>
    </p:spTree>
    <p:extLst>
      <p:ext uri="{BB962C8B-B14F-4D97-AF65-F5344CB8AC3E}">
        <p14:creationId xmlns:p14="http://schemas.microsoft.com/office/powerpoint/2010/main" val="2146990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2859888"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t>Prerequisites</a:t>
            </a:r>
            <a:endParaRPr lang="zh-CN" altLang="en-US" sz="3600" b="1" u="sng" dirty="0"/>
          </a:p>
        </p:txBody>
      </p:sp>
      <p:pic>
        <p:nvPicPr>
          <p:cNvPr id="2" name="图片 1"/>
          <p:cNvPicPr>
            <a:picLocks noChangeAspect="1"/>
          </p:cNvPicPr>
          <p:nvPr/>
        </p:nvPicPr>
        <p:blipFill>
          <a:blip r:embed="rId3"/>
          <a:stretch>
            <a:fillRect/>
          </a:stretch>
        </p:blipFill>
        <p:spPr>
          <a:xfrm>
            <a:off x="1304924" y="1414463"/>
            <a:ext cx="9749604" cy="3924299"/>
          </a:xfrm>
          <a:prstGeom prst="rect">
            <a:avLst/>
          </a:prstGeom>
        </p:spPr>
      </p:pic>
      <p:sp>
        <p:nvSpPr>
          <p:cNvPr id="3" name="日期占位符 2"/>
          <p:cNvSpPr>
            <a:spLocks noGrp="1"/>
          </p:cNvSpPr>
          <p:nvPr>
            <p:ph type="dt" sz="half" idx="10"/>
          </p:nvPr>
        </p:nvSpPr>
        <p:spPr/>
        <p:txBody>
          <a:bodyPr/>
          <a:lstStyle/>
          <a:p>
            <a:fld id="{431961C6-C58C-4038-98AC-94B01F34A929}"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5</a:t>
            </a:fld>
            <a:endParaRPr lang="zh-CN" altLang="en-US" dirty="0"/>
          </a:p>
        </p:txBody>
      </p:sp>
    </p:spTree>
    <p:extLst>
      <p:ext uri="{BB962C8B-B14F-4D97-AF65-F5344CB8AC3E}">
        <p14:creationId xmlns:p14="http://schemas.microsoft.com/office/powerpoint/2010/main" val="37922659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7" y="302760"/>
            <a:ext cx="10762696"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Framework of </a:t>
            </a:r>
            <a:r>
              <a:rPr lang="en-US" altLang="zh-CN" sz="3600" dirty="0" err="1">
                <a:solidFill>
                  <a:schemeClr val="accent5">
                    <a:lumMod val="75000"/>
                  </a:schemeClr>
                </a:solidFill>
              </a:rPr>
              <a:t>AlphaFold</a:t>
            </a:r>
            <a:endParaRPr lang="zh-CN" altLang="en-US" sz="3600" dirty="0">
              <a:solidFill>
                <a:schemeClr val="accent5">
                  <a:lumMod val="75000"/>
                </a:schemeClr>
              </a:solidFill>
            </a:endParaRPr>
          </a:p>
        </p:txBody>
      </p:sp>
      <p:sp>
        <p:nvSpPr>
          <p:cNvPr id="2" name="日期占位符 1"/>
          <p:cNvSpPr>
            <a:spLocks noGrp="1"/>
          </p:cNvSpPr>
          <p:nvPr>
            <p:ph type="dt" sz="half" idx="10"/>
          </p:nvPr>
        </p:nvSpPr>
        <p:spPr/>
        <p:txBody>
          <a:bodyPr/>
          <a:lstStyle/>
          <a:p>
            <a:fld id="{8D328796-8AF7-4BB8-96DD-C24ADABCAEDF}" type="datetime1">
              <a:rPr lang="en-US" altLang="zh-CN" smtClean="0"/>
              <a:t>4/8/21</a:t>
            </a:fld>
            <a:endParaRPr lang="zh-CN" altLang="en-US" dirty="0"/>
          </a:p>
        </p:txBody>
      </p:sp>
      <p:sp>
        <p:nvSpPr>
          <p:cNvPr id="11" name="灯片编号占位符 10"/>
          <p:cNvSpPr>
            <a:spLocks noGrp="1"/>
          </p:cNvSpPr>
          <p:nvPr>
            <p:ph type="sldNum" sz="quarter" idx="12"/>
          </p:nvPr>
        </p:nvSpPr>
        <p:spPr/>
        <p:txBody>
          <a:bodyPr/>
          <a:lstStyle/>
          <a:p>
            <a:fld id="{24A71AA2-6AA0-4970-9BFD-F3C4841B15F7}" type="slidenum">
              <a:rPr lang="zh-CN" altLang="en-US" smtClean="0"/>
              <a:t>50</a:t>
            </a:fld>
            <a:endParaRPr lang="zh-CN" altLang="en-US" dirty="0"/>
          </a:p>
        </p:txBody>
      </p:sp>
      <p:pic>
        <p:nvPicPr>
          <p:cNvPr id="5" name="图片 4"/>
          <p:cNvPicPr>
            <a:picLocks noChangeAspect="1"/>
          </p:cNvPicPr>
          <p:nvPr/>
        </p:nvPicPr>
        <p:blipFill>
          <a:blip r:embed="rId3"/>
          <a:stretch>
            <a:fillRect/>
          </a:stretch>
        </p:blipFill>
        <p:spPr>
          <a:xfrm>
            <a:off x="1315525" y="1192478"/>
            <a:ext cx="9324975" cy="4686300"/>
          </a:xfrm>
          <a:prstGeom prst="rect">
            <a:avLst/>
          </a:prstGeom>
        </p:spPr>
      </p:pic>
    </p:spTree>
    <p:extLst>
      <p:ext uri="{BB962C8B-B14F-4D97-AF65-F5344CB8AC3E}">
        <p14:creationId xmlns:p14="http://schemas.microsoft.com/office/powerpoint/2010/main" val="38950759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7" y="302760"/>
            <a:ext cx="10762696"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Research institutions</a:t>
            </a:r>
            <a:endParaRPr lang="zh-CN" altLang="en-US" sz="3600" dirty="0">
              <a:solidFill>
                <a:schemeClr val="accent5">
                  <a:lumMod val="75000"/>
                </a:schemeClr>
              </a:solidFill>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733" y="2035276"/>
            <a:ext cx="2766091" cy="1128558"/>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7477" y="2035276"/>
            <a:ext cx="3099773" cy="1128558"/>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7403" y="2035276"/>
            <a:ext cx="2896120" cy="1101925"/>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433" y="3710549"/>
            <a:ext cx="3597341" cy="2196855"/>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7477" y="3710549"/>
            <a:ext cx="2752957" cy="2037188"/>
          </a:xfrm>
          <a:prstGeom prst="rect">
            <a:avLst/>
          </a:prstGeom>
        </p:spPr>
      </p:pic>
      <p:pic>
        <p:nvPicPr>
          <p:cNvPr id="11" name="图片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0525" y="3881962"/>
            <a:ext cx="4033907" cy="1635368"/>
          </a:xfrm>
          <a:prstGeom prst="rect">
            <a:avLst/>
          </a:prstGeom>
        </p:spPr>
      </p:pic>
      <p:sp>
        <p:nvSpPr>
          <p:cNvPr id="12" name="日期占位符 11"/>
          <p:cNvSpPr>
            <a:spLocks noGrp="1"/>
          </p:cNvSpPr>
          <p:nvPr>
            <p:ph type="dt" sz="half" idx="10"/>
          </p:nvPr>
        </p:nvSpPr>
        <p:spPr/>
        <p:txBody>
          <a:bodyPr/>
          <a:lstStyle/>
          <a:p>
            <a:fld id="{847CE850-7932-4114-8FC1-C10B7EF04A4C}" type="datetime1">
              <a:rPr lang="en-US" altLang="zh-CN" smtClean="0"/>
              <a:t>4/8/21</a:t>
            </a:fld>
            <a:endParaRPr lang="zh-CN" altLang="en-US" dirty="0"/>
          </a:p>
        </p:txBody>
      </p:sp>
      <p:sp>
        <p:nvSpPr>
          <p:cNvPr id="14" name="灯片编号占位符 13"/>
          <p:cNvSpPr>
            <a:spLocks noGrp="1"/>
          </p:cNvSpPr>
          <p:nvPr>
            <p:ph type="sldNum" sz="quarter" idx="12"/>
          </p:nvPr>
        </p:nvSpPr>
        <p:spPr/>
        <p:txBody>
          <a:bodyPr/>
          <a:lstStyle/>
          <a:p>
            <a:fld id="{24A71AA2-6AA0-4970-9BFD-F3C4841B15F7}" type="slidenum">
              <a:rPr lang="zh-CN" altLang="en-US" smtClean="0"/>
              <a:t>51</a:t>
            </a:fld>
            <a:endParaRPr lang="zh-CN" altLang="en-US" dirty="0"/>
          </a:p>
        </p:txBody>
      </p:sp>
    </p:spTree>
    <p:extLst>
      <p:ext uri="{BB962C8B-B14F-4D97-AF65-F5344CB8AC3E}">
        <p14:creationId xmlns:p14="http://schemas.microsoft.com/office/powerpoint/2010/main" val="21291262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2C97FE0A-8157-394F-A9AC-96861BFF1FEC}"/>
              </a:ext>
            </a:extLst>
          </p:cNvPr>
          <p:cNvSpPr>
            <a:spLocks noGrp="1"/>
          </p:cNvSpPr>
          <p:nvPr>
            <p:ph type="subTitle" idx="1"/>
          </p:nvPr>
        </p:nvSpPr>
        <p:spPr>
          <a:xfrm>
            <a:off x="3768969" y="4222705"/>
            <a:ext cx="9144000" cy="1655762"/>
          </a:xfrm>
        </p:spPr>
        <p:txBody>
          <a:bodyPr/>
          <a:lstStyle/>
          <a:p>
            <a:r>
              <a:rPr kumimoji="1" lang="en" altLang="zh-CN" dirty="0"/>
              <a:t>https://</a:t>
            </a:r>
            <a:r>
              <a:rPr kumimoji="1" lang="en" altLang="zh-CN" dirty="0" err="1"/>
              <a:t>www.wjx.top</a:t>
            </a:r>
            <a:r>
              <a:rPr kumimoji="1" lang="en" altLang="zh-CN" dirty="0"/>
              <a:t>/</a:t>
            </a:r>
            <a:r>
              <a:rPr kumimoji="1" lang="en" altLang="zh-CN" dirty="0" err="1"/>
              <a:t>vj</a:t>
            </a:r>
            <a:r>
              <a:rPr kumimoji="1" lang="en" altLang="zh-CN" dirty="0"/>
              <a:t>/ON6yroS.aspx</a:t>
            </a:r>
            <a:endParaRPr kumimoji="1" lang="zh-CN" altLang="en-US" dirty="0"/>
          </a:p>
        </p:txBody>
      </p:sp>
      <p:pic>
        <p:nvPicPr>
          <p:cNvPr id="5" name="图片 4" descr="QR 代码&#10;&#10;描述已自动生成">
            <a:extLst>
              <a:ext uri="{FF2B5EF4-FFF2-40B4-BE49-F238E27FC236}">
                <a16:creationId xmlns:a16="http://schemas.microsoft.com/office/drawing/2014/main" id="{616B7E2B-1538-6649-A1AF-2073559FBA43}"/>
              </a:ext>
            </a:extLst>
          </p:cNvPr>
          <p:cNvPicPr>
            <a:picLocks noChangeAspect="1"/>
          </p:cNvPicPr>
          <p:nvPr/>
        </p:nvPicPr>
        <p:blipFill>
          <a:blip r:embed="rId3"/>
          <a:stretch>
            <a:fillRect/>
          </a:stretch>
        </p:blipFill>
        <p:spPr>
          <a:xfrm>
            <a:off x="832338" y="858837"/>
            <a:ext cx="4876800" cy="4876800"/>
          </a:xfrm>
          <a:prstGeom prst="rect">
            <a:avLst/>
          </a:prstGeom>
        </p:spPr>
      </p:pic>
      <p:sp>
        <p:nvSpPr>
          <p:cNvPr id="6" name="文本框 5">
            <a:extLst>
              <a:ext uri="{FF2B5EF4-FFF2-40B4-BE49-F238E27FC236}">
                <a16:creationId xmlns:a16="http://schemas.microsoft.com/office/drawing/2014/main" id="{C4D91FB8-2742-544A-B2EA-E9FCBFD97C9B}"/>
              </a:ext>
            </a:extLst>
          </p:cNvPr>
          <p:cNvSpPr txBox="1"/>
          <p:nvPr/>
        </p:nvSpPr>
        <p:spPr>
          <a:xfrm>
            <a:off x="5709138" y="1547446"/>
            <a:ext cx="5263662" cy="2246769"/>
          </a:xfrm>
          <a:prstGeom prst="rect">
            <a:avLst/>
          </a:prstGeom>
          <a:noFill/>
        </p:spPr>
        <p:txBody>
          <a:bodyPr wrap="square" rtlCol="0">
            <a:spAutoFit/>
          </a:bodyPr>
          <a:lstStyle/>
          <a:p>
            <a:r>
              <a:rPr kumimoji="1" lang="en-US" altLang="zh-CN" sz="2800" dirty="0">
                <a:latin typeface="Times New Roman" panose="02020603050405020304" pitchFamily="18" charset="0"/>
                <a:cs typeface="Times New Roman" panose="02020603050405020304" pitchFamily="18" charset="0"/>
              </a:rPr>
              <a:t>Thanks for your participation in THBI-SS, we are doing a statistic survey in order to make it better, we could appreciate if you could finish it.</a:t>
            </a:r>
            <a:endParaRPr kumimoji="1" lang="zh-CN"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343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77560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Reinforcement Learning</a:t>
            </a:r>
            <a:endParaRPr lang="zh-CN" altLang="en-US" sz="3600" b="1" u="sng" dirty="0"/>
          </a:p>
        </p:txBody>
      </p:sp>
      <p:sp>
        <p:nvSpPr>
          <p:cNvPr id="10" name="文本框 9"/>
          <p:cNvSpPr txBox="1"/>
          <p:nvPr/>
        </p:nvSpPr>
        <p:spPr>
          <a:xfrm>
            <a:off x="1397000" y="1540406"/>
            <a:ext cx="9067800" cy="4129336"/>
          </a:xfrm>
          <a:prstGeom prst="rect">
            <a:avLst/>
          </a:prstGeom>
          <a:noFill/>
        </p:spPr>
        <p:txBody>
          <a:bodyPr wrap="square" rtlCol="0">
            <a:spAutoFit/>
          </a:bodyPr>
          <a:lstStyle/>
          <a:p>
            <a:pPr>
              <a:lnSpc>
                <a:spcPts val="5000"/>
              </a:lnSpc>
              <a:buClr>
                <a:schemeClr val="accent2"/>
              </a:buClr>
            </a:pPr>
            <a:r>
              <a:rPr lang="en-US" altLang="zh-CN" sz="2800" dirty="0"/>
              <a:t>RL is a general-purpose framework for decision-making</a:t>
            </a:r>
          </a:p>
          <a:p>
            <a:pPr marL="914400" lvl="1" indent="-457200">
              <a:lnSpc>
                <a:spcPts val="5000"/>
              </a:lnSpc>
              <a:buClr>
                <a:schemeClr val="accent2"/>
              </a:buClr>
              <a:buFont typeface="Wingdings" panose="05000000000000000000" pitchFamily="2" charset="2"/>
              <a:buChar char="u"/>
            </a:pPr>
            <a:r>
              <a:rPr lang="en-US" altLang="zh-CN" sz="2800" dirty="0"/>
              <a:t>       RL is for an agent with the capacity to act</a:t>
            </a:r>
          </a:p>
          <a:p>
            <a:pPr marL="914400" lvl="1" indent="-457200">
              <a:lnSpc>
                <a:spcPts val="5000"/>
              </a:lnSpc>
              <a:buClr>
                <a:schemeClr val="accent2"/>
              </a:buClr>
              <a:buFont typeface="Wingdings" panose="05000000000000000000" pitchFamily="2" charset="2"/>
              <a:buChar char="u"/>
            </a:pPr>
            <a:r>
              <a:rPr lang="en-US" altLang="zh-CN" sz="2800" dirty="0"/>
              <a:t>       Each action influences the agent’s future state</a:t>
            </a:r>
          </a:p>
          <a:p>
            <a:pPr marL="914400" lvl="1" indent="-457200">
              <a:lnSpc>
                <a:spcPts val="5000"/>
              </a:lnSpc>
              <a:buClr>
                <a:schemeClr val="accent2"/>
              </a:buClr>
              <a:buFont typeface="Wingdings" panose="05000000000000000000" pitchFamily="2" charset="2"/>
              <a:buChar char="u"/>
            </a:pPr>
            <a:r>
              <a:rPr lang="en-US" altLang="zh-CN" sz="2800" dirty="0"/>
              <a:t>       Success is measured by a scalar reward signal</a:t>
            </a:r>
          </a:p>
          <a:p>
            <a:pPr marL="914400" lvl="1" indent="-457200">
              <a:lnSpc>
                <a:spcPts val="5000"/>
              </a:lnSpc>
              <a:buClr>
                <a:schemeClr val="accent2"/>
              </a:buClr>
              <a:buFont typeface="Wingdings" panose="05000000000000000000" pitchFamily="2" charset="2"/>
              <a:buChar char="u"/>
            </a:pPr>
            <a:r>
              <a:rPr lang="en-US" altLang="zh-CN" sz="2800" dirty="0"/>
              <a:t>       Goal: select actions to maximize future reward</a:t>
            </a:r>
          </a:p>
          <a:p>
            <a:endParaRPr lang="en-US" altLang="zh-CN" dirty="0"/>
          </a:p>
          <a:p>
            <a:endParaRPr lang="en-US" altLang="zh-CN" dirty="0"/>
          </a:p>
          <a:p>
            <a:endParaRPr lang="zh-CN" altLang="en-US" dirty="0"/>
          </a:p>
        </p:txBody>
      </p:sp>
      <p:sp>
        <p:nvSpPr>
          <p:cNvPr id="2" name="日期占位符 1"/>
          <p:cNvSpPr>
            <a:spLocks noGrp="1"/>
          </p:cNvSpPr>
          <p:nvPr>
            <p:ph type="dt" sz="half" idx="10"/>
          </p:nvPr>
        </p:nvSpPr>
        <p:spPr/>
        <p:txBody>
          <a:bodyPr/>
          <a:lstStyle/>
          <a:p>
            <a:fld id="{B88C72B3-76AB-4A9C-8348-9672E685C118}" type="datetime1">
              <a:rPr lang="en-US" altLang="zh-CN" smtClean="0"/>
              <a:t>4/8/21</a:t>
            </a:fld>
            <a:endParaRPr lang="zh-CN" altLang="en-US" dirty="0"/>
          </a:p>
        </p:txBody>
      </p:sp>
      <p:sp>
        <p:nvSpPr>
          <p:cNvPr id="5" name="灯片编号占位符 4"/>
          <p:cNvSpPr>
            <a:spLocks noGrp="1"/>
          </p:cNvSpPr>
          <p:nvPr>
            <p:ph type="sldNum" sz="quarter" idx="12"/>
          </p:nvPr>
        </p:nvSpPr>
        <p:spPr/>
        <p:txBody>
          <a:bodyPr/>
          <a:lstStyle/>
          <a:p>
            <a:fld id="{24A71AA2-6AA0-4970-9BFD-F3C4841B15F7}" type="slidenum">
              <a:rPr lang="zh-CN" altLang="en-US" smtClean="0"/>
              <a:t>6</a:t>
            </a:fld>
            <a:endParaRPr lang="zh-CN" altLang="en-US" dirty="0"/>
          </a:p>
        </p:txBody>
      </p:sp>
    </p:spTree>
    <p:extLst>
      <p:ext uri="{BB962C8B-B14F-4D97-AF65-F5344CB8AC3E}">
        <p14:creationId xmlns:p14="http://schemas.microsoft.com/office/powerpoint/2010/main" val="3932175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60288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Deep Learning</a:t>
            </a:r>
            <a:endParaRPr lang="zh-CN" altLang="en-US" sz="3600" b="1" u="sng" dirty="0"/>
          </a:p>
        </p:txBody>
      </p:sp>
      <p:sp>
        <p:nvSpPr>
          <p:cNvPr id="10" name="文本框 9"/>
          <p:cNvSpPr txBox="1"/>
          <p:nvPr/>
        </p:nvSpPr>
        <p:spPr>
          <a:xfrm>
            <a:off x="1219200" y="1540406"/>
            <a:ext cx="10629900" cy="4129336"/>
          </a:xfrm>
          <a:prstGeom prst="rect">
            <a:avLst/>
          </a:prstGeom>
          <a:noFill/>
        </p:spPr>
        <p:txBody>
          <a:bodyPr wrap="square" rtlCol="0">
            <a:spAutoFit/>
          </a:bodyPr>
          <a:lstStyle/>
          <a:p>
            <a:pPr>
              <a:lnSpc>
                <a:spcPts val="5000"/>
              </a:lnSpc>
              <a:buClr>
                <a:schemeClr val="accent2"/>
              </a:buClr>
            </a:pPr>
            <a:r>
              <a:rPr lang="en-US" altLang="zh-CN" sz="2800" dirty="0"/>
              <a:t>DL is a general-purpose framework for representation learning</a:t>
            </a:r>
          </a:p>
          <a:p>
            <a:pPr marL="914400" lvl="1" indent="-457200">
              <a:lnSpc>
                <a:spcPts val="5000"/>
              </a:lnSpc>
              <a:buClr>
                <a:schemeClr val="accent2"/>
              </a:buClr>
              <a:buFont typeface="Wingdings" panose="05000000000000000000" pitchFamily="2" charset="2"/>
              <a:buChar char="u"/>
            </a:pPr>
            <a:r>
              <a:rPr lang="en-US" altLang="zh-CN" sz="2800" dirty="0"/>
              <a:t>       Given an objective</a:t>
            </a:r>
          </a:p>
          <a:p>
            <a:pPr marL="914400" lvl="1" indent="-457200">
              <a:lnSpc>
                <a:spcPts val="5000"/>
              </a:lnSpc>
              <a:buClr>
                <a:schemeClr val="accent2"/>
              </a:buClr>
              <a:buFont typeface="Wingdings" panose="05000000000000000000" pitchFamily="2" charset="2"/>
              <a:buChar char="u"/>
            </a:pPr>
            <a:r>
              <a:rPr lang="en-US" altLang="zh-CN" sz="2800" dirty="0"/>
              <a:t>       Learn representation that is required to achieve objective</a:t>
            </a:r>
          </a:p>
          <a:p>
            <a:pPr marL="914400" lvl="1" indent="-457200">
              <a:lnSpc>
                <a:spcPts val="5000"/>
              </a:lnSpc>
              <a:buClr>
                <a:schemeClr val="accent2"/>
              </a:buClr>
              <a:buFont typeface="Wingdings" panose="05000000000000000000" pitchFamily="2" charset="2"/>
              <a:buChar char="u"/>
            </a:pPr>
            <a:r>
              <a:rPr lang="en-US" altLang="zh-CN" sz="2800" dirty="0"/>
              <a:t>       Directly from raw inputs</a:t>
            </a:r>
          </a:p>
          <a:p>
            <a:pPr marL="914400" lvl="1" indent="-457200">
              <a:lnSpc>
                <a:spcPts val="5000"/>
              </a:lnSpc>
              <a:buClr>
                <a:schemeClr val="accent2"/>
              </a:buClr>
              <a:buFont typeface="Wingdings" panose="05000000000000000000" pitchFamily="2" charset="2"/>
              <a:buChar char="u"/>
            </a:pPr>
            <a:r>
              <a:rPr lang="en-US" altLang="zh-CN" sz="2800" dirty="0"/>
              <a:t>       Using minimal domain knowledge</a:t>
            </a:r>
          </a:p>
          <a:p>
            <a:endParaRPr lang="en-US" altLang="zh-CN" dirty="0"/>
          </a:p>
          <a:p>
            <a:endParaRPr lang="en-US" altLang="zh-CN" dirty="0"/>
          </a:p>
          <a:p>
            <a:endParaRPr lang="zh-CN" altLang="en-US" dirty="0"/>
          </a:p>
        </p:txBody>
      </p:sp>
      <p:sp>
        <p:nvSpPr>
          <p:cNvPr id="2" name="日期占位符 1"/>
          <p:cNvSpPr>
            <a:spLocks noGrp="1"/>
          </p:cNvSpPr>
          <p:nvPr>
            <p:ph type="dt" sz="half" idx="10"/>
          </p:nvPr>
        </p:nvSpPr>
        <p:spPr/>
        <p:txBody>
          <a:bodyPr/>
          <a:lstStyle/>
          <a:p>
            <a:fld id="{F4606317-42CE-4D13-A79F-16CBE674037D}" type="datetime1">
              <a:rPr lang="en-US" altLang="zh-CN" smtClean="0"/>
              <a:t>4/8/21</a:t>
            </a:fld>
            <a:endParaRPr lang="zh-CN" altLang="en-US" dirty="0"/>
          </a:p>
        </p:txBody>
      </p:sp>
      <p:sp>
        <p:nvSpPr>
          <p:cNvPr id="5" name="灯片编号占位符 4"/>
          <p:cNvSpPr>
            <a:spLocks noGrp="1"/>
          </p:cNvSpPr>
          <p:nvPr>
            <p:ph type="sldNum" sz="quarter" idx="12"/>
          </p:nvPr>
        </p:nvSpPr>
        <p:spPr/>
        <p:txBody>
          <a:bodyPr/>
          <a:lstStyle/>
          <a:p>
            <a:fld id="{24A71AA2-6AA0-4970-9BFD-F3C4841B15F7}" type="slidenum">
              <a:rPr lang="zh-CN" altLang="en-US" smtClean="0"/>
              <a:t>7</a:t>
            </a:fld>
            <a:endParaRPr lang="zh-CN" altLang="en-US" dirty="0"/>
          </a:p>
        </p:txBody>
      </p:sp>
    </p:spTree>
    <p:extLst>
      <p:ext uri="{BB962C8B-B14F-4D97-AF65-F5344CB8AC3E}">
        <p14:creationId xmlns:p14="http://schemas.microsoft.com/office/powerpoint/2010/main" val="3507253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302760"/>
            <a:ext cx="85688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Deep Learning and Reinforcement Learning</a:t>
            </a:r>
            <a:endParaRPr lang="zh-CN" altLang="en-US" sz="3600" b="1" u="sng" dirty="0"/>
          </a:p>
        </p:txBody>
      </p:sp>
      <p:pic>
        <p:nvPicPr>
          <p:cNvPr id="2" name="图片 1"/>
          <p:cNvPicPr>
            <a:picLocks noChangeAspect="1"/>
          </p:cNvPicPr>
          <p:nvPr/>
        </p:nvPicPr>
        <p:blipFill>
          <a:blip r:embed="rId3"/>
          <a:stretch>
            <a:fillRect/>
          </a:stretch>
        </p:blipFill>
        <p:spPr>
          <a:xfrm>
            <a:off x="1195387" y="1457325"/>
            <a:ext cx="9788003" cy="3876675"/>
          </a:xfrm>
          <a:prstGeom prst="rect">
            <a:avLst/>
          </a:prstGeom>
        </p:spPr>
      </p:pic>
      <p:sp>
        <p:nvSpPr>
          <p:cNvPr id="3" name="日期占位符 2"/>
          <p:cNvSpPr>
            <a:spLocks noGrp="1"/>
          </p:cNvSpPr>
          <p:nvPr>
            <p:ph type="dt" sz="half" idx="10"/>
          </p:nvPr>
        </p:nvSpPr>
        <p:spPr/>
        <p:txBody>
          <a:bodyPr/>
          <a:lstStyle/>
          <a:p>
            <a:fld id="{DC5DE5B7-63FD-427E-80A7-DE4374642B79}" type="datetime1">
              <a:rPr lang="en-US" altLang="zh-CN" smtClean="0"/>
              <a:t>4/8/21</a:t>
            </a:fld>
            <a:endParaRPr lang="zh-CN" altLang="en-US" dirty="0"/>
          </a:p>
        </p:txBody>
      </p:sp>
      <p:sp>
        <p:nvSpPr>
          <p:cNvPr id="6" name="灯片编号占位符 5"/>
          <p:cNvSpPr>
            <a:spLocks noGrp="1"/>
          </p:cNvSpPr>
          <p:nvPr>
            <p:ph type="sldNum" sz="quarter" idx="12"/>
          </p:nvPr>
        </p:nvSpPr>
        <p:spPr/>
        <p:txBody>
          <a:bodyPr/>
          <a:lstStyle/>
          <a:p>
            <a:fld id="{24A71AA2-6AA0-4970-9BFD-F3C4841B15F7}" type="slidenum">
              <a:rPr lang="zh-CN" altLang="en-US" smtClean="0"/>
              <a:t>8</a:t>
            </a:fld>
            <a:endParaRPr lang="zh-CN" altLang="en-US" dirty="0"/>
          </a:p>
        </p:txBody>
      </p:sp>
    </p:spTree>
    <p:extLst>
      <p:ext uri="{BB962C8B-B14F-4D97-AF65-F5344CB8AC3E}">
        <p14:creationId xmlns:p14="http://schemas.microsoft.com/office/powerpoint/2010/main" val="1214406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BB0B79E-296A-4B29-A07B-41C3F43C3DB9}"/>
              </a:ext>
            </a:extLst>
          </p:cNvPr>
          <p:cNvSpPr txBox="1">
            <a:spLocks/>
          </p:cNvSpPr>
          <p:nvPr/>
        </p:nvSpPr>
        <p:spPr>
          <a:xfrm>
            <a:off x="460828" y="494484"/>
            <a:ext cx="8657772" cy="4121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chemeClr val="accent5">
                    <a:lumMod val="75000"/>
                  </a:schemeClr>
                </a:solidFill>
              </a:rPr>
              <a:t>Deep Reinforcement Learning: AI = RL + DL</a:t>
            </a:r>
            <a:endParaRPr lang="zh-CN" altLang="en-US" sz="3600" b="1" u="sng" dirty="0"/>
          </a:p>
        </p:txBody>
      </p:sp>
      <p:sp>
        <p:nvSpPr>
          <p:cNvPr id="10" name="文本框 9"/>
          <p:cNvSpPr txBox="1"/>
          <p:nvPr/>
        </p:nvSpPr>
        <p:spPr>
          <a:xfrm>
            <a:off x="1219200" y="1540406"/>
            <a:ext cx="10629900" cy="3211135"/>
          </a:xfrm>
          <a:prstGeom prst="rect">
            <a:avLst/>
          </a:prstGeom>
          <a:noFill/>
        </p:spPr>
        <p:txBody>
          <a:bodyPr wrap="square" rtlCol="0">
            <a:spAutoFit/>
          </a:bodyPr>
          <a:lstStyle/>
          <a:p>
            <a:pPr>
              <a:lnSpc>
                <a:spcPts val="5000"/>
              </a:lnSpc>
              <a:buClr>
                <a:schemeClr val="accent2"/>
              </a:buClr>
            </a:pPr>
            <a:r>
              <a:rPr lang="en-US" altLang="zh-CN" sz="2800" dirty="0"/>
              <a:t>We seek a single agent which can solve any human-level task</a:t>
            </a:r>
          </a:p>
          <a:p>
            <a:pPr marL="914400" lvl="1" indent="-457200">
              <a:lnSpc>
                <a:spcPts val="5000"/>
              </a:lnSpc>
              <a:buClr>
                <a:schemeClr val="accent2"/>
              </a:buClr>
              <a:buFont typeface="Wingdings" panose="05000000000000000000" pitchFamily="2" charset="2"/>
              <a:buChar char="u"/>
            </a:pPr>
            <a:r>
              <a:rPr lang="en-US" altLang="zh-CN" sz="2800" dirty="0"/>
              <a:t>       RL defines the objective</a:t>
            </a:r>
          </a:p>
          <a:p>
            <a:pPr marL="914400" lvl="1" indent="-457200">
              <a:lnSpc>
                <a:spcPts val="5000"/>
              </a:lnSpc>
              <a:buClr>
                <a:schemeClr val="accent2"/>
              </a:buClr>
              <a:buFont typeface="Wingdings" panose="05000000000000000000" pitchFamily="2" charset="2"/>
              <a:buChar char="u"/>
            </a:pPr>
            <a:r>
              <a:rPr lang="en-US" altLang="zh-CN" sz="2800" dirty="0"/>
              <a:t>       DL gives the mechanism</a:t>
            </a:r>
          </a:p>
          <a:p>
            <a:pPr marL="914400" lvl="1" indent="-457200">
              <a:lnSpc>
                <a:spcPts val="5000"/>
              </a:lnSpc>
              <a:buClr>
                <a:schemeClr val="accent2"/>
              </a:buClr>
              <a:buFont typeface="Wingdings" panose="05000000000000000000" pitchFamily="2" charset="2"/>
              <a:buChar char="u"/>
            </a:pPr>
            <a:r>
              <a:rPr lang="en-US" altLang="zh-CN" sz="2800" dirty="0"/>
              <a:t>       RL + DL = general intelligence</a:t>
            </a:r>
            <a:endParaRPr lang="en-US" altLang="zh-CN" dirty="0"/>
          </a:p>
          <a:p>
            <a:endParaRPr lang="en-US" altLang="zh-CN" dirty="0"/>
          </a:p>
          <a:p>
            <a:endParaRPr lang="zh-CN" altLang="en-US" dirty="0"/>
          </a:p>
        </p:txBody>
      </p:sp>
      <p:sp>
        <p:nvSpPr>
          <p:cNvPr id="2" name="日期占位符 1"/>
          <p:cNvSpPr>
            <a:spLocks noGrp="1"/>
          </p:cNvSpPr>
          <p:nvPr>
            <p:ph type="dt" sz="half" idx="10"/>
          </p:nvPr>
        </p:nvSpPr>
        <p:spPr/>
        <p:txBody>
          <a:bodyPr/>
          <a:lstStyle/>
          <a:p>
            <a:fld id="{0583924B-B504-47DB-8C31-D1DE327BB778}" type="datetime1">
              <a:rPr lang="en-US" altLang="zh-CN" smtClean="0"/>
              <a:t>4/8/21</a:t>
            </a:fld>
            <a:endParaRPr lang="zh-CN" altLang="en-US" dirty="0"/>
          </a:p>
        </p:txBody>
      </p:sp>
      <p:sp>
        <p:nvSpPr>
          <p:cNvPr id="5" name="灯片编号占位符 4"/>
          <p:cNvSpPr>
            <a:spLocks noGrp="1"/>
          </p:cNvSpPr>
          <p:nvPr>
            <p:ph type="sldNum" sz="quarter" idx="12"/>
          </p:nvPr>
        </p:nvSpPr>
        <p:spPr/>
        <p:txBody>
          <a:bodyPr/>
          <a:lstStyle/>
          <a:p>
            <a:fld id="{24A71AA2-6AA0-4970-9BFD-F3C4841B15F7}" type="slidenum">
              <a:rPr lang="zh-CN" altLang="en-US" smtClean="0"/>
              <a:t>9</a:t>
            </a:fld>
            <a:endParaRPr lang="zh-CN" altLang="en-US" dirty="0"/>
          </a:p>
        </p:txBody>
      </p:sp>
    </p:spTree>
    <p:extLst>
      <p:ext uri="{BB962C8B-B14F-4D97-AF65-F5344CB8AC3E}">
        <p14:creationId xmlns:p14="http://schemas.microsoft.com/office/powerpoint/2010/main" val="773608674"/>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3941</TotalTime>
  <Words>1967</Words>
  <Application>Microsoft Macintosh PowerPoint</Application>
  <PresentationFormat>宽屏</PresentationFormat>
  <Paragraphs>285</Paragraphs>
  <Slides>52</Slides>
  <Notes>51</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52</vt:i4>
      </vt:variant>
    </vt:vector>
  </HeadingPairs>
  <TitlesOfParts>
    <vt:vector size="62" baseType="lpstr">
      <vt:lpstr>等线</vt:lpstr>
      <vt:lpstr>等线 Light</vt:lpstr>
      <vt:lpstr>Microsoft JhengHei</vt:lpstr>
      <vt:lpstr>Yu Gothic</vt:lpstr>
      <vt:lpstr>Arial</vt:lpstr>
      <vt:lpstr>Bahnschrift Condensed</vt:lpstr>
      <vt:lpstr>Cambria Math</vt:lpstr>
      <vt:lpstr>Times New Roman</vt:lpstr>
      <vt:lpstr>Wingdings</vt:lpstr>
      <vt:lpstr>Office 主题​​</vt:lpstr>
      <vt:lpstr>From  AlphaGo  to  MuZero</vt:lpstr>
      <vt:lpstr>PowerPoint 演示文稿</vt:lpstr>
      <vt:lpstr>Sequential decision making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刘 世旋</dc:creator>
  <cp:lastModifiedBy>Song Elva</cp:lastModifiedBy>
  <cp:revision>328</cp:revision>
  <dcterms:created xsi:type="dcterms:W3CDTF">2020-10-15T12:48:37Z</dcterms:created>
  <dcterms:modified xsi:type="dcterms:W3CDTF">2021-04-08T02:19:31Z</dcterms:modified>
</cp:coreProperties>
</file>